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rels" ContentType="application/vnd.openxmlformats-package.relationships+xml"/>
  <Default Extension="wdp" ContentType="image/vnd.ms-photo"/>
  <Default Extension="glb" ContentType="model/gltf.binary"/>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4000" r:id="rId1"/>
  </p:sldMasterIdLst>
  <p:notesMasterIdLst>
    <p:notesMasterId r:id="rId229"/>
  </p:notesMasterIdLst>
  <p:sldIdLst>
    <p:sldId id="258" r:id="rId2"/>
    <p:sldId id="259" r:id="rId3"/>
    <p:sldId id="260" r:id="rId4"/>
    <p:sldId id="261" r:id="rId5"/>
    <p:sldId id="262" r:id="rId6"/>
    <p:sldId id="263" r:id="rId7"/>
    <p:sldId id="264" r:id="rId8"/>
    <p:sldId id="265" r:id="rId9"/>
    <p:sldId id="266" r:id="rId10"/>
    <p:sldId id="270" r:id="rId11"/>
    <p:sldId id="273" r:id="rId12"/>
    <p:sldId id="274" r:id="rId13"/>
    <p:sldId id="277" r:id="rId14"/>
    <p:sldId id="276" r:id="rId15"/>
    <p:sldId id="278" r:id="rId16"/>
    <p:sldId id="491" r:id="rId17"/>
    <p:sldId id="279" r:id="rId18"/>
    <p:sldId id="281" r:id="rId19"/>
    <p:sldId id="282" r:id="rId20"/>
    <p:sldId id="283" r:id="rId21"/>
    <p:sldId id="272" r:id="rId22"/>
    <p:sldId id="284" r:id="rId23"/>
    <p:sldId id="285" r:id="rId24"/>
    <p:sldId id="286" r:id="rId25"/>
    <p:sldId id="271"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337" r:id="rId76"/>
    <p:sldId id="339" r:id="rId77"/>
    <p:sldId id="338" r:id="rId78"/>
    <p:sldId id="341" r:id="rId79"/>
    <p:sldId id="340" r:id="rId80"/>
    <p:sldId id="343" r:id="rId81"/>
    <p:sldId id="342"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8" r:id="rId96"/>
    <p:sldId id="357"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87" r:id="rId126"/>
    <p:sldId id="388" r:id="rId127"/>
    <p:sldId id="389" r:id="rId128"/>
    <p:sldId id="390" r:id="rId129"/>
    <p:sldId id="392" r:id="rId130"/>
    <p:sldId id="391" r:id="rId131"/>
    <p:sldId id="393" r:id="rId132"/>
    <p:sldId id="394" r:id="rId133"/>
    <p:sldId id="395" r:id="rId134"/>
    <p:sldId id="396" r:id="rId135"/>
    <p:sldId id="397" r:id="rId136"/>
    <p:sldId id="398" r:id="rId137"/>
    <p:sldId id="399" r:id="rId138"/>
    <p:sldId id="400" r:id="rId139"/>
    <p:sldId id="401" r:id="rId140"/>
    <p:sldId id="402" r:id="rId141"/>
    <p:sldId id="403" r:id="rId142"/>
    <p:sldId id="404" r:id="rId143"/>
    <p:sldId id="405" r:id="rId144"/>
    <p:sldId id="406" r:id="rId145"/>
    <p:sldId id="407" r:id="rId146"/>
    <p:sldId id="408" r:id="rId147"/>
    <p:sldId id="409" r:id="rId148"/>
    <p:sldId id="410" r:id="rId149"/>
    <p:sldId id="411" r:id="rId150"/>
    <p:sldId id="412" r:id="rId151"/>
    <p:sldId id="413" r:id="rId152"/>
    <p:sldId id="416" r:id="rId153"/>
    <p:sldId id="415" r:id="rId154"/>
    <p:sldId id="418" r:id="rId155"/>
    <p:sldId id="417" r:id="rId156"/>
    <p:sldId id="419" r:id="rId157"/>
    <p:sldId id="420" r:id="rId158"/>
    <p:sldId id="421" r:id="rId159"/>
    <p:sldId id="422" r:id="rId160"/>
    <p:sldId id="423" r:id="rId161"/>
    <p:sldId id="424" r:id="rId162"/>
    <p:sldId id="425" r:id="rId163"/>
    <p:sldId id="426" r:id="rId164"/>
    <p:sldId id="427" r:id="rId165"/>
    <p:sldId id="428" r:id="rId166"/>
    <p:sldId id="429" r:id="rId167"/>
    <p:sldId id="430" r:id="rId168"/>
    <p:sldId id="431" r:id="rId169"/>
    <p:sldId id="432" r:id="rId170"/>
    <p:sldId id="433" r:id="rId171"/>
    <p:sldId id="434" r:id="rId172"/>
    <p:sldId id="435" r:id="rId173"/>
    <p:sldId id="436" r:id="rId174"/>
    <p:sldId id="437" r:id="rId175"/>
    <p:sldId id="438" r:id="rId176"/>
    <p:sldId id="442" r:id="rId177"/>
    <p:sldId id="439" r:id="rId178"/>
    <p:sldId id="440" r:id="rId179"/>
    <p:sldId id="441" r:id="rId180"/>
    <p:sldId id="443" r:id="rId181"/>
    <p:sldId id="444" r:id="rId182"/>
    <p:sldId id="445" r:id="rId183"/>
    <p:sldId id="446" r:id="rId184"/>
    <p:sldId id="447" r:id="rId185"/>
    <p:sldId id="448" r:id="rId186"/>
    <p:sldId id="449" r:id="rId187"/>
    <p:sldId id="450" r:id="rId188"/>
    <p:sldId id="451" r:id="rId189"/>
    <p:sldId id="452" r:id="rId190"/>
    <p:sldId id="453" r:id="rId191"/>
    <p:sldId id="454" r:id="rId192"/>
    <p:sldId id="455" r:id="rId193"/>
    <p:sldId id="456" r:id="rId194"/>
    <p:sldId id="457" r:id="rId195"/>
    <p:sldId id="458" r:id="rId196"/>
    <p:sldId id="459" r:id="rId197"/>
    <p:sldId id="460" r:id="rId198"/>
    <p:sldId id="461" r:id="rId199"/>
    <p:sldId id="462" r:id="rId200"/>
    <p:sldId id="463" r:id="rId201"/>
    <p:sldId id="464" r:id="rId202"/>
    <p:sldId id="465" r:id="rId203"/>
    <p:sldId id="466" r:id="rId204"/>
    <p:sldId id="467" r:id="rId205"/>
    <p:sldId id="468" r:id="rId206"/>
    <p:sldId id="469" r:id="rId207"/>
    <p:sldId id="470" r:id="rId208"/>
    <p:sldId id="471" r:id="rId209"/>
    <p:sldId id="472" r:id="rId210"/>
    <p:sldId id="473" r:id="rId211"/>
    <p:sldId id="474" r:id="rId212"/>
    <p:sldId id="475" r:id="rId213"/>
    <p:sldId id="476" r:id="rId214"/>
    <p:sldId id="477" r:id="rId215"/>
    <p:sldId id="478" r:id="rId216"/>
    <p:sldId id="479" r:id="rId217"/>
    <p:sldId id="480" r:id="rId218"/>
    <p:sldId id="481" r:id="rId219"/>
    <p:sldId id="482" r:id="rId220"/>
    <p:sldId id="483" r:id="rId221"/>
    <p:sldId id="484" r:id="rId222"/>
    <p:sldId id="485" r:id="rId223"/>
    <p:sldId id="486" r:id="rId224"/>
    <p:sldId id="487" r:id="rId225"/>
    <p:sldId id="488" r:id="rId226"/>
    <p:sldId id="489" r:id="rId227"/>
    <p:sldId id="490" r:id="rId2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1" id="{BD4BE0F1-9405-9749-ACFD-17A8CF716648}">
          <p14:sldIdLst>
            <p14:sldId id="258"/>
            <p14:sldId id="259"/>
            <p14:sldId id="260"/>
            <p14:sldId id="261"/>
            <p14:sldId id="262"/>
            <p14:sldId id="263"/>
            <p14:sldId id="264"/>
            <p14:sldId id="265"/>
            <p14:sldId id="266"/>
            <p14:sldId id="270"/>
          </p14:sldIdLst>
        </p14:section>
        <p14:section name="Module 2" id="{F1D01C44-1F3C-C046-9FAE-5D4FC49908C8}">
          <p14:sldIdLst>
            <p14:sldId id="273"/>
            <p14:sldId id="274"/>
            <p14:sldId id="277"/>
            <p14:sldId id="276"/>
            <p14:sldId id="278"/>
            <p14:sldId id="491"/>
            <p14:sldId id="279"/>
            <p14:sldId id="281"/>
            <p14:sldId id="282"/>
            <p14:sldId id="283"/>
            <p14:sldId id="272"/>
            <p14:sldId id="284"/>
            <p14:sldId id="285"/>
            <p14:sldId id="286"/>
            <p14:sldId id="271"/>
            <p14:sldId id="287"/>
            <p14:sldId id="288"/>
            <p14:sldId id="289"/>
            <p14:sldId id="290"/>
          </p14:sldIdLst>
        </p14:section>
        <p14:section name="Module 3" id="{4E60F9DF-BECB-D44D-8CF3-A417A1142532}">
          <p14:sldIdLst>
            <p14:sldId id="291"/>
            <p14:sldId id="292"/>
            <p14:sldId id="293"/>
            <p14:sldId id="294"/>
            <p14:sldId id="295"/>
            <p14:sldId id="296"/>
            <p14:sldId id="297"/>
            <p14:sldId id="298"/>
            <p14:sldId id="299"/>
            <p14:sldId id="300"/>
            <p14:sldId id="301"/>
            <p14:sldId id="302"/>
            <p14:sldId id="303"/>
            <p14:sldId id="304"/>
            <p14:sldId id="305"/>
            <p14:sldId id="306"/>
            <p14:sldId id="307"/>
          </p14:sldIdLst>
        </p14:section>
        <p14:section name="Module 4" id="{21E82C28-0D95-C14D-B4CC-0CC7EA93F2E6}">
          <p14:sldIdLst>
            <p14:sldId id="308"/>
            <p14:sldId id="309"/>
            <p14:sldId id="310"/>
            <p14:sldId id="311"/>
            <p14:sldId id="312"/>
            <p14:sldId id="313"/>
            <p14:sldId id="315"/>
            <p14:sldId id="316"/>
            <p14:sldId id="317"/>
            <p14:sldId id="318"/>
            <p14:sldId id="319"/>
            <p14:sldId id="320"/>
            <p14:sldId id="321"/>
            <p14:sldId id="322"/>
          </p14:sldIdLst>
        </p14:section>
        <p14:section name="Module 5" id="{834556D7-C34B-7849-B98B-BF757324E924}">
          <p14:sldIdLst>
            <p14:sldId id="323"/>
            <p14:sldId id="324"/>
            <p14:sldId id="325"/>
            <p14:sldId id="326"/>
            <p14:sldId id="327"/>
            <p14:sldId id="328"/>
            <p14:sldId id="329"/>
            <p14:sldId id="330"/>
            <p14:sldId id="331"/>
          </p14:sldIdLst>
        </p14:section>
        <p14:section name="Module 6" id="{27DAC36D-34A5-0540-98E5-F1DC1F01FF98}">
          <p14:sldIdLst>
            <p14:sldId id="332"/>
            <p14:sldId id="333"/>
            <p14:sldId id="334"/>
            <p14:sldId id="335"/>
            <p14:sldId id="336"/>
            <p14:sldId id="337"/>
            <p14:sldId id="339"/>
            <p14:sldId id="338"/>
            <p14:sldId id="341"/>
            <p14:sldId id="340"/>
            <p14:sldId id="343"/>
            <p14:sldId id="342"/>
            <p14:sldId id="344"/>
            <p14:sldId id="345"/>
            <p14:sldId id="346"/>
            <p14:sldId id="347"/>
          </p14:sldIdLst>
        </p14:section>
        <p14:section name="Module 7" id="{E5F7F595-DF68-5C45-98C4-1F0D376CDE5D}">
          <p14:sldIdLst>
            <p14:sldId id="348"/>
            <p14:sldId id="349"/>
            <p14:sldId id="350"/>
            <p14:sldId id="351"/>
            <p14:sldId id="352"/>
            <p14:sldId id="353"/>
            <p14:sldId id="354"/>
            <p14:sldId id="355"/>
            <p14:sldId id="356"/>
            <p14:sldId id="358"/>
            <p14:sldId id="357"/>
            <p14:sldId id="359"/>
            <p14:sldId id="360"/>
            <p14:sldId id="361"/>
            <p14:sldId id="362"/>
            <p14:sldId id="363"/>
            <p14:sldId id="364"/>
            <p14:sldId id="365"/>
          </p14:sldIdLst>
        </p14:section>
        <p14:section name="Module 8" id="{43011146-4495-D642-99E3-23C453A35E80}">
          <p14:sldIdLst>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Lst>
        </p14:section>
        <p14:section name="Module 9" id="{D89BDD2B-056E-B343-9826-38A9B35A3340}">
          <p14:sldIdLst>
            <p14:sldId id="385"/>
            <p14:sldId id="386"/>
            <p14:sldId id="387"/>
            <p14:sldId id="388"/>
            <p14:sldId id="389"/>
            <p14:sldId id="390"/>
            <p14:sldId id="392"/>
            <p14:sldId id="391"/>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Lst>
        </p14:section>
        <p14:section name="Module 10" id="{8BE3F1E9-C4B9-DB49-915B-A056369774F7}">
          <p14:sldIdLst>
            <p14:sldId id="412"/>
            <p14:sldId id="413"/>
            <p14:sldId id="416"/>
            <p14:sldId id="415"/>
            <p14:sldId id="418"/>
            <p14:sldId id="417"/>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Lst>
        </p14:section>
        <p14:section name="Module 11" id="{7EEB9AF1-BA66-A240-8CB1-A6D981ADBDCD}">
          <p14:sldIdLst>
            <p14:sldId id="438"/>
            <p14:sldId id="442"/>
            <p14:sldId id="439"/>
            <p14:sldId id="440"/>
            <p14:sldId id="441"/>
            <p14:sldId id="443"/>
            <p14:sldId id="444"/>
            <p14:sldId id="445"/>
            <p14:sldId id="446"/>
            <p14:sldId id="447"/>
            <p14:sldId id="448"/>
            <p14:sldId id="449"/>
            <p14:sldId id="450"/>
            <p14:sldId id="451"/>
            <p14:sldId id="452"/>
            <p14:sldId id="453"/>
            <p14:sldId id="454"/>
            <p14:sldId id="455"/>
            <p14:sldId id="456"/>
            <p14:sldId id="457"/>
            <p14:sldId id="458"/>
          </p14:sldIdLst>
        </p14:section>
        <p14:section name="Module 12" id="{287D1DF0-FA22-7D4C-BA7C-44515B931A07}">
          <p14:sldIdLst>
            <p14:sldId id="459"/>
            <p14:sldId id="460"/>
            <p14:sldId id="461"/>
            <p14:sldId id="462"/>
            <p14:sldId id="463"/>
            <p14:sldId id="464"/>
            <p14:sldId id="465"/>
            <p14:sldId id="466"/>
            <p14:sldId id="467"/>
            <p14:sldId id="468"/>
            <p14:sldId id="469"/>
            <p14:sldId id="470"/>
            <p14:sldId id="471"/>
          </p14:sldIdLst>
        </p14:section>
        <p14:section name="Module 13" id="{80B79227-2E1E-8E41-BF09-D88355968250}">
          <p14:sldIdLst>
            <p14:sldId id="472"/>
            <p14:sldId id="473"/>
            <p14:sldId id="474"/>
            <p14:sldId id="475"/>
            <p14:sldId id="476"/>
            <p14:sldId id="477"/>
            <p14:sldId id="478"/>
            <p14:sldId id="479"/>
            <p14:sldId id="480"/>
            <p14:sldId id="481"/>
          </p14:sldIdLst>
        </p14:section>
        <p14:section name="Module 14" id="{B02D0D1C-D56C-6742-B165-7207DD8BD4C9}">
          <p14:sldIdLst>
            <p14:sldId id="482"/>
            <p14:sldId id="483"/>
            <p14:sldId id="484"/>
            <p14:sldId id="485"/>
            <p14:sldId id="486"/>
            <p14:sldId id="487"/>
            <p14:sldId id="488"/>
            <p14:sldId id="489"/>
            <p14:sldId id="490"/>
          </p14:sldIdLst>
        </p14:section>
      </p14:sectionLst>
    </p:ext>
    <p:ext uri="{EFAFB233-063F-42B5-8137-9DF3F51BA10A}">
      <p15:sldGuideLst xmlns:p15="http://schemas.microsoft.com/office/powerpoint/2012/main" xmlns="">
        <p15:guide id="1" pos="370" userDrawn="1">
          <p15:clr>
            <a:srgbClr val="A4A3A4"/>
          </p15:clr>
        </p15:guide>
        <p15:guide id="2" orient="horz" pos="216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 Carbajo" initials="AC" lastIdx="1" clrIdx="0">
    <p:extLst/>
  </p:cmAuthor>
  <p:cmAuthor id="2" name="Simon Muscat - JPA" initials="SM"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7450" autoAdjust="0"/>
    <p:restoredTop sz="86607" autoAdjust="0"/>
  </p:normalViewPr>
  <p:slideViewPr>
    <p:cSldViewPr snapToGrid="0" snapToObjects="1">
      <p:cViewPr>
        <p:scale>
          <a:sx n="75" d="100"/>
          <a:sy n="75" d="100"/>
        </p:scale>
        <p:origin x="-2032" y="-520"/>
      </p:cViewPr>
      <p:guideLst>
        <p:guide orient="horz" pos="2160"/>
        <p:guide pos="37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9" d="100"/>
          <a:sy n="119" d="100"/>
        </p:scale>
        <p:origin x="5128" y="184"/>
      </p:cViewPr>
      <p:guideLst/>
    </p:cSldViewPr>
  </p:notes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notesMaster" Target="notesMasters/notesMaster1.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30" Type="http://schemas.openxmlformats.org/officeDocument/2006/relationships/printerSettings" Target="printerSettings/printerSettings1.bin"/><Relationship Id="rId231" Type="http://schemas.openxmlformats.org/officeDocument/2006/relationships/commentAuthors" Target="commentAuthors.xml"/><Relationship Id="rId232" Type="http://schemas.openxmlformats.org/officeDocument/2006/relationships/presProps" Target="presProps.xml"/><Relationship Id="rId233" Type="http://schemas.openxmlformats.org/officeDocument/2006/relationships/viewProps" Target="view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34" Type="http://schemas.openxmlformats.org/officeDocument/2006/relationships/theme" Target="theme/theme1.xml"/><Relationship Id="rId235" Type="http://schemas.openxmlformats.org/officeDocument/2006/relationships/tableStyles" Target="tableStyles.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669033-4A9A-0C44-963D-CAAF2E220FCE}" type="doc">
      <dgm:prSet loTypeId="urn:microsoft.com/office/officeart/2005/8/layout/chart3" loCatId="" qsTypeId="urn:microsoft.com/office/officeart/2005/8/quickstyle/simple1" qsCatId="simple" csTypeId="urn:microsoft.com/office/officeart/2005/8/colors/accent1_2" csCatId="accent1" phldr="1"/>
      <dgm:spPr/>
    </dgm:pt>
    <dgm:pt modelId="{83D2EF0D-0DE2-494C-8BDB-1DFF9D2485DF}">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Semibold" panose="020B0606030504020204" pitchFamily="34" charset="0"/>
              <a:ea typeface="Open Sans Semibold" panose="020B0606030504020204" pitchFamily="34" charset="0"/>
              <a:cs typeface="Open Sans Semibold" panose="020B0606030504020204" pitchFamily="34" charset="0"/>
            </a:rPr>
            <a:t>Family</a:t>
          </a:r>
        </a:p>
      </dgm:t>
    </dgm:pt>
    <dgm:pt modelId="{AF681852-7275-EB43-8766-232B016F74B9}" type="parTrans" cxnId="{622CAB3B-06B5-1E4F-B074-FB7589D361B4}">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43499D7B-B3DB-D241-BA20-FC69CF98B7C1}" type="sibTrans" cxnId="{622CAB3B-06B5-1E4F-B074-FB7589D361B4}">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B8EC31D0-569A-1D42-BE1D-C79898A73C7F}">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Semibold" panose="020B0606030504020204" pitchFamily="34" charset="0"/>
              <a:ea typeface="Open Sans Semibold" panose="020B0606030504020204" pitchFamily="34" charset="0"/>
              <a:cs typeface="Open Sans Semibold" panose="020B0606030504020204" pitchFamily="34" charset="0"/>
            </a:rPr>
            <a:t>Social Care</a:t>
          </a:r>
        </a:p>
      </dgm:t>
    </dgm:pt>
    <dgm:pt modelId="{AD71BF14-29EE-E142-B602-7912A0E59E99}" type="parTrans" cxnId="{72EDC9BD-F696-E446-9620-A0D8BDA0142D}">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DECA2C15-F3E5-8E42-8CE6-A3C499CD7529}" type="sibTrans" cxnId="{72EDC9BD-F696-E446-9620-A0D8BDA0142D}">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D8FB271D-E656-6A42-9099-4399056946A1}">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Semibold" panose="020B0606030504020204" pitchFamily="34" charset="0"/>
              <a:ea typeface="Open Sans Semibold" panose="020B0606030504020204" pitchFamily="34" charset="0"/>
              <a:cs typeface="Open Sans Semibold" panose="020B0606030504020204" pitchFamily="34" charset="0"/>
            </a:rPr>
            <a:t>Police</a:t>
          </a:r>
        </a:p>
      </dgm:t>
    </dgm:pt>
    <dgm:pt modelId="{E73CE62E-B3DD-CE44-959C-3392361FE43C}" type="parTrans" cxnId="{EE9BFDF8-D8F5-814C-87B3-7A449C29DE72}">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DA35BC6D-16B5-3E4F-947B-023062885BE1}" type="sibTrans" cxnId="{EE9BFDF8-D8F5-814C-87B3-7A449C29DE72}">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9DD9D158-63E8-234C-906E-4D8569C8B8DB}">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Semibold" panose="020B0606030504020204" pitchFamily="34" charset="0"/>
              <a:ea typeface="Open Sans Semibold" panose="020B0606030504020204" pitchFamily="34" charset="0"/>
              <a:cs typeface="Open Sans Semibold" panose="020B0606030504020204" pitchFamily="34" charset="0"/>
            </a:rPr>
            <a:t>School</a:t>
          </a:r>
        </a:p>
      </dgm:t>
    </dgm:pt>
    <dgm:pt modelId="{565BD6C9-48FF-B940-9DE8-9B0D1A0CCC2B}" type="parTrans" cxnId="{D383D3E7-42DE-1343-90AB-5CABE67EE06B}">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8A077DD0-FA9F-634B-9400-FEC8D4E52FDC}" type="sibTrans" cxnId="{D383D3E7-42DE-1343-90AB-5CABE67EE06B}">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4779ECDA-4F8F-7941-8770-94D09412DC21}">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Semibold" panose="020B0606030504020204" pitchFamily="34" charset="0"/>
              <a:ea typeface="Open Sans Semibold" panose="020B0606030504020204" pitchFamily="34" charset="0"/>
              <a:cs typeface="Open Sans Semibold" panose="020B0606030504020204" pitchFamily="34" charset="0"/>
            </a:rPr>
            <a:t>Health</a:t>
          </a:r>
        </a:p>
      </dgm:t>
    </dgm:pt>
    <dgm:pt modelId="{C42B7C40-FBC8-5745-89A8-FCD99C567A1C}" type="parTrans" cxnId="{C6B6271F-7F96-014D-B327-98C87E7B6639}">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B82CC74-2989-FB40-B328-1BF818F420D4}" type="sibTrans" cxnId="{C6B6271F-7F96-014D-B327-98C87E7B6639}">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76C4053-88E4-8847-9AD3-23D930132866}">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Semibold" panose="020B0606030504020204" pitchFamily="34" charset="0"/>
              <a:ea typeface="Open Sans Semibold" panose="020B0606030504020204" pitchFamily="34" charset="0"/>
              <a:cs typeface="Open Sans Semibold" panose="020B0606030504020204" pitchFamily="34" charset="0"/>
            </a:rPr>
            <a:t>Friends</a:t>
          </a:r>
        </a:p>
      </dgm:t>
    </dgm:pt>
    <dgm:pt modelId="{9262FFDA-CF2F-CC4E-9F38-6EBE5482E88B}" type="parTrans" cxnId="{1EF28A03-FF3A-1E40-8307-1DCDF37F8A72}">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AC3E5705-3BF5-AF42-B682-25213C21ED09}" type="sibTrans" cxnId="{1EF28A03-FF3A-1E40-8307-1DCDF37F8A72}">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FF858A0F-D875-7D4B-9BA2-0748020E4BB6}">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Semibold" panose="020B0606030504020204" pitchFamily="34" charset="0"/>
              <a:ea typeface="Open Sans Semibold" panose="020B0606030504020204" pitchFamily="34" charset="0"/>
              <a:cs typeface="Open Sans Semibold" panose="020B0606030504020204" pitchFamily="34" charset="0"/>
            </a:rPr>
            <a:t>Subject</a:t>
          </a:r>
        </a:p>
      </dgm:t>
    </dgm:pt>
    <dgm:pt modelId="{2A689201-4411-DE48-B85A-0903865E7E83}" type="parTrans" cxnId="{D1F63013-0E60-6D48-9068-066C02FF2DDB}">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2CDCA10-B8CA-AE46-89AF-21E325AE981A}" type="sibTrans" cxnId="{D1F63013-0E60-6D48-9068-066C02FF2DDB}">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F2544721-8D6A-CC4B-9982-584B66C0C55D}" type="pres">
      <dgm:prSet presAssocID="{5E669033-4A9A-0C44-963D-CAAF2E220FCE}" presName="compositeShape" presStyleCnt="0">
        <dgm:presLayoutVars>
          <dgm:chMax val="7"/>
          <dgm:dir/>
          <dgm:resizeHandles val="exact"/>
        </dgm:presLayoutVars>
      </dgm:prSet>
      <dgm:spPr/>
    </dgm:pt>
    <dgm:pt modelId="{9A74C341-EBC8-DA49-9A8B-96DD11F18AFC}" type="pres">
      <dgm:prSet presAssocID="{5E669033-4A9A-0C44-963D-CAAF2E220FCE}" presName="wedge1" presStyleLbl="node1" presStyleIdx="0" presStyleCnt="7"/>
      <dgm:spPr/>
      <dgm:t>
        <a:bodyPr/>
        <a:lstStyle/>
        <a:p>
          <a:endParaRPr lang="en-GB"/>
        </a:p>
      </dgm:t>
    </dgm:pt>
    <dgm:pt modelId="{BA04A67B-E435-5F43-AECE-71DB0BFABB0B}" type="pres">
      <dgm:prSet presAssocID="{5E669033-4A9A-0C44-963D-CAAF2E220FCE}" presName="wedge1Tx" presStyleLbl="node1" presStyleIdx="0" presStyleCnt="7">
        <dgm:presLayoutVars>
          <dgm:chMax val="0"/>
          <dgm:chPref val="0"/>
          <dgm:bulletEnabled val="1"/>
        </dgm:presLayoutVars>
      </dgm:prSet>
      <dgm:spPr/>
      <dgm:t>
        <a:bodyPr/>
        <a:lstStyle/>
        <a:p>
          <a:endParaRPr lang="en-GB"/>
        </a:p>
      </dgm:t>
    </dgm:pt>
    <dgm:pt modelId="{D9167370-917F-0741-AE6E-690E9D1DAB11}" type="pres">
      <dgm:prSet presAssocID="{5E669033-4A9A-0C44-963D-CAAF2E220FCE}" presName="wedge2" presStyleLbl="node1" presStyleIdx="1" presStyleCnt="7"/>
      <dgm:spPr/>
      <dgm:t>
        <a:bodyPr/>
        <a:lstStyle/>
        <a:p>
          <a:endParaRPr lang="en-GB"/>
        </a:p>
      </dgm:t>
    </dgm:pt>
    <dgm:pt modelId="{B0B9845F-63A4-D749-ADF9-A40FA1ED2BAB}" type="pres">
      <dgm:prSet presAssocID="{5E669033-4A9A-0C44-963D-CAAF2E220FCE}" presName="wedge2Tx" presStyleLbl="node1" presStyleIdx="1" presStyleCnt="7">
        <dgm:presLayoutVars>
          <dgm:chMax val="0"/>
          <dgm:chPref val="0"/>
          <dgm:bulletEnabled val="1"/>
        </dgm:presLayoutVars>
      </dgm:prSet>
      <dgm:spPr/>
      <dgm:t>
        <a:bodyPr/>
        <a:lstStyle/>
        <a:p>
          <a:endParaRPr lang="en-GB"/>
        </a:p>
      </dgm:t>
    </dgm:pt>
    <dgm:pt modelId="{DA02178B-74A3-BD4A-9A99-A8C46C297332}" type="pres">
      <dgm:prSet presAssocID="{5E669033-4A9A-0C44-963D-CAAF2E220FCE}" presName="wedge3" presStyleLbl="node1" presStyleIdx="2" presStyleCnt="7"/>
      <dgm:spPr/>
      <dgm:t>
        <a:bodyPr/>
        <a:lstStyle/>
        <a:p>
          <a:endParaRPr lang="en-GB"/>
        </a:p>
      </dgm:t>
    </dgm:pt>
    <dgm:pt modelId="{6BE5E96F-5D52-D64C-8CEB-9A492DE01A85}" type="pres">
      <dgm:prSet presAssocID="{5E669033-4A9A-0C44-963D-CAAF2E220FCE}" presName="wedge3Tx" presStyleLbl="node1" presStyleIdx="2" presStyleCnt="7">
        <dgm:presLayoutVars>
          <dgm:chMax val="0"/>
          <dgm:chPref val="0"/>
          <dgm:bulletEnabled val="1"/>
        </dgm:presLayoutVars>
      </dgm:prSet>
      <dgm:spPr/>
      <dgm:t>
        <a:bodyPr/>
        <a:lstStyle/>
        <a:p>
          <a:endParaRPr lang="en-GB"/>
        </a:p>
      </dgm:t>
    </dgm:pt>
    <dgm:pt modelId="{327B80F9-8C39-AF45-AE4B-4F1A04EFBBE0}" type="pres">
      <dgm:prSet presAssocID="{5E669033-4A9A-0C44-963D-CAAF2E220FCE}" presName="wedge4" presStyleLbl="node1" presStyleIdx="3" presStyleCnt="7"/>
      <dgm:spPr/>
      <dgm:t>
        <a:bodyPr/>
        <a:lstStyle/>
        <a:p>
          <a:endParaRPr lang="en-GB"/>
        </a:p>
      </dgm:t>
    </dgm:pt>
    <dgm:pt modelId="{B2B91999-36E4-A640-B82D-615D8F59CC13}" type="pres">
      <dgm:prSet presAssocID="{5E669033-4A9A-0C44-963D-CAAF2E220FCE}" presName="wedge4Tx" presStyleLbl="node1" presStyleIdx="3" presStyleCnt="7">
        <dgm:presLayoutVars>
          <dgm:chMax val="0"/>
          <dgm:chPref val="0"/>
          <dgm:bulletEnabled val="1"/>
        </dgm:presLayoutVars>
      </dgm:prSet>
      <dgm:spPr/>
      <dgm:t>
        <a:bodyPr/>
        <a:lstStyle/>
        <a:p>
          <a:endParaRPr lang="en-GB"/>
        </a:p>
      </dgm:t>
    </dgm:pt>
    <dgm:pt modelId="{869D1296-FF17-B648-A66F-3C8010C5830C}" type="pres">
      <dgm:prSet presAssocID="{5E669033-4A9A-0C44-963D-CAAF2E220FCE}" presName="wedge5" presStyleLbl="node1" presStyleIdx="4" presStyleCnt="7"/>
      <dgm:spPr/>
      <dgm:t>
        <a:bodyPr/>
        <a:lstStyle/>
        <a:p>
          <a:endParaRPr lang="en-GB"/>
        </a:p>
      </dgm:t>
    </dgm:pt>
    <dgm:pt modelId="{C56D6B4F-6E81-8043-A769-5107A8B8260B}" type="pres">
      <dgm:prSet presAssocID="{5E669033-4A9A-0C44-963D-CAAF2E220FCE}" presName="wedge5Tx" presStyleLbl="node1" presStyleIdx="4" presStyleCnt="7">
        <dgm:presLayoutVars>
          <dgm:chMax val="0"/>
          <dgm:chPref val="0"/>
          <dgm:bulletEnabled val="1"/>
        </dgm:presLayoutVars>
      </dgm:prSet>
      <dgm:spPr/>
      <dgm:t>
        <a:bodyPr/>
        <a:lstStyle/>
        <a:p>
          <a:endParaRPr lang="en-GB"/>
        </a:p>
      </dgm:t>
    </dgm:pt>
    <dgm:pt modelId="{25638662-E204-0941-B194-7522FF587FFE}" type="pres">
      <dgm:prSet presAssocID="{5E669033-4A9A-0C44-963D-CAAF2E220FCE}" presName="wedge6" presStyleLbl="node1" presStyleIdx="5" presStyleCnt="7"/>
      <dgm:spPr/>
      <dgm:t>
        <a:bodyPr/>
        <a:lstStyle/>
        <a:p>
          <a:endParaRPr lang="en-GB"/>
        </a:p>
      </dgm:t>
    </dgm:pt>
    <dgm:pt modelId="{F0945496-CF6B-E94E-9410-CB0B91B47EE9}" type="pres">
      <dgm:prSet presAssocID="{5E669033-4A9A-0C44-963D-CAAF2E220FCE}" presName="wedge6Tx" presStyleLbl="node1" presStyleIdx="5" presStyleCnt="7">
        <dgm:presLayoutVars>
          <dgm:chMax val="0"/>
          <dgm:chPref val="0"/>
          <dgm:bulletEnabled val="1"/>
        </dgm:presLayoutVars>
      </dgm:prSet>
      <dgm:spPr/>
      <dgm:t>
        <a:bodyPr/>
        <a:lstStyle/>
        <a:p>
          <a:endParaRPr lang="en-GB"/>
        </a:p>
      </dgm:t>
    </dgm:pt>
    <dgm:pt modelId="{759E5367-E3EE-5844-A155-0D470F28060A}" type="pres">
      <dgm:prSet presAssocID="{5E669033-4A9A-0C44-963D-CAAF2E220FCE}" presName="wedge7" presStyleLbl="node1" presStyleIdx="6" presStyleCnt="7"/>
      <dgm:spPr/>
      <dgm:t>
        <a:bodyPr/>
        <a:lstStyle/>
        <a:p>
          <a:endParaRPr lang="en-GB"/>
        </a:p>
      </dgm:t>
    </dgm:pt>
    <dgm:pt modelId="{27A83DFC-37E4-ED4F-AD21-BCDCAA3A3CE2}" type="pres">
      <dgm:prSet presAssocID="{5E669033-4A9A-0C44-963D-CAAF2E220FCE}" presName="wedge7Tx" presStyleLbl="node1" presStyleIdx="6" presStyleCnt="7">
        <dgm:presLayoutVars>
          <dgm:chMax val="0"/>
          <dgm:chPref val="0"/>
          <dgm:bulletEnabled val="1"/>
        </dgm:presLayoutVars>
      </dgm:prSet>
      <dgm:spPr/>
      <dgm:t>
        <a:bodyPr/>
        <a:lstStyle/>
        <a:p>
          <a:endParaRPr lang="en-GB"/>
        </a:p>
      </dgm:t>
    </dgm:pt>
  </dgm:ptLst>
  <dgm:cxnLst>
    <dgm:cxn modelId="{EE25B5CB-0210-D04E-B1D4-E9EE05A88CC8}" type="presOf" srcId="{B8EC31D0-569A-1D42-BE1D-C79898A73C7F}" destId="{D9167370-917F-0741-AE6E-690E9D1DAB11}" srcOrd="0" destOrd="0" presId="urn:microsoft.com/office/officeart/2005/8/layout/chart3"/>
    <dgm:cxn modelId="{66D71CAA-A993-6745-8A76-A4F5E7C59059}" type="presOf" srcId="{83D2EF0D-0DE2-494C-8BDB-1DFF9D2485DF}" destId="{9A74C341-EBC8-DA49-9A8B-96DD11F18AFC}" srcOrd="0" destOrd="0" presId="urn:microsoft.com/office/officeart/2005/8/layout/chart3"/>
    <dgm:cxn modelId="{39F16218-47E3-A348-ABA3-A814240F45EB}" type="presOf" srcId="{9DD9D158-63E8-234C-906E-4D8569C8B8DB}" destId="{327B80F9-8C39-AF45-AE4B-4F1A04EFBBE0}" srcOrd="0" destOrd="0" presId="urn:microsoft.com/office/officeart/2005/8/layout/chart3"/>
    <dgm:cxn modelId="{172ACEE4-19D4-1E46-AB3B-E7F10993106B}" type="presOf" srcId="{9DD9D158-63E8-234C-906E-4D8569C8B8DB}" destId="{B2B91999-36E4-A640-B82D-615D8F59CC13}" srcOrd="1" destOrd="0" presId="urn:microsoft.com/office/officeart/2005/8/layout/chart3"/>
    <dgm:cxn modelId="{C28089E2-EFF5-614F-B015-1B1584A2527C}" type="presOf" srcId="{FF858A0F-D875-7D4B-9BA2-0748020E4BB6}" destId="{27A83DFC-37E4-ED4F-AD21-BCDCAA3A3CE2}" srcOrd="1" destOrd="0" presId="urn:microsoft.com/office/officeart/2005/8/layout/chart3"/>
    <dgm:cxn modelId="{3CA651BD-BFF9-7445-B7B0-EBDBBB34BFA7}" type="presOf" srcId="{576C4053-88E4-8847-9AD3-23D930132866}" destId="{25638662-E204-0941-B194-7522FF587FFE}" srcOrd="0" destOrd="0" presId="urn:microsoft.com/office/officeart/2005/8/layout/chart3"/>
    <dgm:cxn modelId="{5FFC172A-DCAA-654F-84E1-BD3A46D91C6F}" type="presOf" srcId="{4779ECDA-4F8F-7941-8770-94D09412DC21}" destId="{C56D6B4F-6E81-8043-A769-5107A8B8260B}" srcOrd="1" destOrd="0" presId="urn:microsoft.com/office/officeart/2005/8/layout/chart3"/>
    <dgm:cxn modelId="{65720BA9-424C-6A45-A739-E4BA442D2CEF}" type="presOf" srcId="{D8FB271D-E656-6A42-9099-4399056946A1}" destId="{DA02178B-74A3-BD4A-9A99-A8C46C297332}" srcOrd="0" destOrd="0" presId="urn:microsoft.com/office/officeart/2005/8/layout/chart3"/>
    <dgm:cxn modelId="{622CAB3B-06B5-1E4F-B074-FB7589D361B4}" srcId="{5E669033-4A9A-0C44-963D-CAAF2E220FCE}" destId="{83D2EF0D-0DE2-494C-8BDB-1DFF9D2485DF}" srcOrd="0" destOrd="0" parTransId="{AF681852-7275-EB43-8766-232B016F74B9}" sibTransId="{43499D7B-B3DB-D241-BA20-FC69CF98B7C1}"/>
    <dgm:cxn modelId="{D1F63013-0E60-6D48-9068-066C02FF2DDB}" srcId="{5E669033-4A9A-0C44-963D-CAAF2E220FCE}" destId="{FF858A0F-D875-7D4B-9BA2-0748020E4BB6}" srcOrd="6" destOrd="0" parTransId="{2A689201-4411-DE48-B85A-0903865E7E83}" sibTransId="{22CDCA10-B8CA-AE46-89AF-21E325AE981A}"/>
    <dgm:cxn modelId="{D383D3E7-42DE-1343-90AB-5CABE67EE06B}" srcId="{5E669033-4A9A-0C44-963D-CAAF2E220FCE}" destId="{9DD9D158-63E8-234C-906E-4D8569C8B8DB}" srcOrd="3" destOrd="0" parTransId="{565BD6C9-48FF-B940-9DE8-9B0D1A0CCC2B}" sibTransId="{8A077DD0-FA9F-634B-9400-FEC8D4E52FDC}"/>
    <dgm:cxn modelId="{470C6387-FB65-754D-98D7-54492A3E426A}" type="presOf" srcId="{5E669033-4A9A-0C44-963D-CAAF2E220FCE}" destId="{F2544721-8D6A-CC4B-9982-584B66C0C55D}" srcOrd="0" destOrd="0" presId="urn:microsoft.com/office/officeart/2005/8/layout/chart3"/>
    <dgm:cxn modelId="{747FB982-EEFB-A34A-802D-8A0842CF66C6}" type="presOf" srcId="{D8FB271D-E656-6A42-9099-4399056946A1}" destId="{6BE5E96F-5D52-D64C-8CEB-9A492DE01A85}" srcOrd="1" destOrd="0" presId="urn:microsoft.com/office/officeart/2005/8/layout/chart3"/>
    <dgm:cxn modelId="{1C5091A3-F1DA-3640-BE38-1F392F391755}" type="presOf" srcId="{4779ECDA-4F8F-7941-8770-94D09412DC21}" destId="{869D1296-FF17-B648-A66F-3C8010C5830C}" srcOrd="0" destOrd="0" presId="urn:microsoft.com/office/officeart/2005/8/layout/chart3"/>
    <dgm:cxn modelId="{72EDC9BD-F696-E446-9620-A0D8BDA0142D}" srcId="{5E669033-4A9A-0C44-963D-CAAF2E220FCE}" destId="{B8EC31D0-569A-1D42-BE1D-C79898A73C7F}" srcOrd="1" destOrd="0" parTransId="{AD71BF14-29EE-E142-B602-7912A0E59E99}" sibTransId="{DECA2C15-F3E5-8E42-8CE6-A3C499CD7529}"/>
    <dgm:cxn modelId="{C6B6271F-7F96-014D-B327-98C87E7B6639}" srcId="{5E669033-4A9A-0C44-963D-CAAF2E220FCE}" destId="{4779ECDA-4F8F-7941-8770-94D09412DC21}" srcOrd="4" destOrd="0" parTransId="{C42B7C40-FBC8-5745-89A8-FCD99C567A1C}" sibTransId="{3B82CC74-2989-FB40-B328-1BF818F420D4}"/>
    <dgm:cxn modelId="{E919799E-32DE-A749-9D52-967E4CF07C6E}" type="presOf" srcId="{FF858A0F-D875-7D4B-9BA2-0748020E4BB6}" destId="{759E5367-E3EE-5844-A155-0D470F28060A}" srcOrd="0" destOrd="0" presId="urn:microsoft.com/office/officeart/2005/8/layout/chart3"/>
    <dgm:cxn modelId="{BA715880-5F4B-7349-923E-5AC6707C0792}" type="presOf" srcId="{576C4053-88E4-8847-9AD3-23D930132866}" destId="{F0945496-CF6B-E94E-9410-CB0B91B47EE9}" srcOrd="1" destOrd="0" presId="urn:microsoft.com/office/officeart/2005/8/layout/chart3"/>
    <dgm:cxn modelId="{1EF28A03-FF3A-1E40-8307-1DCDF37F8A72}" srcId="{5E669033-4A9A-0C44-963D-CAAF2E220FCE}" destId="{576C4053-88E4-8847-9AD3-23D930132866}" srcOrd="5" destOrd="0" parTransId="{9262FFDA-CF2F-CC4E-9F38-6EBE5482E88B}" sibTransId="{AC3E5705-3BF5-AF42-B682-25213C21ED09}"/>
    <dgm:cxn modelId="{51BF6A71-EDED-9242-84F0-67DDBF1753FB}" type="presOf" srcId="{83D2EF0D-0DE2-494C-8BDB-1DFF9D2485DF}" destId="{BA04A67B-E435-5F43-AECE-71DB0BFABB0B}" srcOrd="1" destOrd="0" presId="urn:microsoft.com/office/officeart/2005/8/layout/chart3"/>
    <dgm:cxn modelId="{B0752D55-2F2C-704A-8C06-73923EF17550}" type="presOf" srcId="{B8EC31D0-569A-1D42-BE1D-C79898A73C7F}" destId="{B0B9845F-63A4-D749-ADF9-A40FA1ED2BAB}" srcOrd="1" destOrd="0" presId="urn:microsoft.com/office/officeart/2005/8/layout/chart3"/>
    <dgm:cxn modelId="{EE9BFDF8-D8F5-814C-87B3-7A449C29DE72}" srcId="{5E669033-4A9A-0C44-963D-CAAF2E220FCE}" destId="{D8FB271D-E656-6A42-9099-4399056946A1}" srcOrd="2" destOrd="0" parTransId="{E73CE62E-B3DD-CE44-959C-3392361FE43C}" sibTransId="{DA35BC6D-16B5-3E4F-947B-023062885BE1}"/>
    <dgm:cxn modelId="{9A92BC3A-B372-C643-9E15-92644DA52AE0}" type="presParOf" srcId="{F2544721-8D6A-CC4B-9982-584B66C0C55D}" destId="{9A74C341-EBC8-DA49-9A8B-96DD11F18AFC}" srcOrd="0" destOrd="0" presId="urn:microsoft.com/office/officeart/2005/8/layout/chart3"/>
    <dgm:cxn modelId="{323017A9-B554-6B40-A930-A5E99AF9D71A}" type="presParOf" srcId="{F2544721-8D6A-CC4B-9982-584B66C0C55D}" destId="{BA04A67B-E435-5F43-AECE-71DB0BFABB0B}" srcOrd="1" destOrd="0" presId="urn:microsoft.com/office/officeart/2005/8/layout/chart3"/>
    <dgm:cxn modelId="{2024B190-E1F2-0940-99BB-95F8F94D1C07}" type="presParOf" srcId="{F2544721-8D6A-CC4B-9982-584B66C0C55D}" destId="{D9167370-917F-0741-AE6E-690E9D1DAB11}" srcOrd="2" destOrd="0" presId="urn:microsoft.com/office/officeart/2005/8/layout/chart3"/>
    <dgm:cxn modelId="{5C65806D-CE1F-4340-90D7-D792CB969F20}" type="presParOf" srcId="{F2544721-8D6A-CC4B-9982-584B66C0C55D}" destId="{B0B9845F-63A4-D749-ADF9-A40FA1ED2BAB}" srcOrd="3" destOrd="0" presId="urn:microsoft.com/office/officeart/2005/8/layout/chart3"/>
    <dgm:cxn modelId="{3F6651CF-1FD6-CD46-A20D-CA846C40AE96}" type="presParOf" srcId="{F2544721-8D6A-CC4B-9982-584B66C0C55D}" destId="{DA02178B-74A3-BD4A-9A99-A8C46C297332}" srcOrd="4" destOrd="0" presId="urn:microsoft.com/office/officeart/2005/8/layout/chart3"/>
    <dgm:cxn modelId="{D866F2DE-33B1-C64E-B875-94402A5252FD}" type="presParOf" srcId="{F2544721-8D6A-CC4B-9982-584B66C0C55D}" destId="{6BE5E96F-5D52-D64C-8CEB-9A492DE01A85}" srcOrd="5" destOrd="0" presId="urn:microsoft.com/office/officeart/2005/8/layout/chart3"/>
    <dgm:cxn modelId="{9F6485FA-C986-284F-B3BD-6F030D212D90}" type="presParOf" srcId="{F2544721-8D6A-CC4B-9982-584B66C0C55D}" destId="{327B80F9-8C39-AF45-AE4B-4F1A04EFBBE0}" srcOrd="6" destOrd="0" presId="urn:microsoft.com/office/officeart/2005/8/layout/chart3"/>
    <dgm:cxn modelId="{A0B40B97-8442-D649-9588-F05C9873BB3B}" type="presParOf" srcId="{F2544721-8D6A-CC4B-9982-584B66C0C55D}" destId="{B2B91999-36E4-A640-B82D-615D8F59CC13}" srcOrd="7" destOrd="0" presId="urn:microsoft.com/office/officeart/2005/8/layout/chart3"/>
    <dgm:cxn modelId="{D7395448-8E11-EA44-8CE0-BF8013763733}" type="presParOf" srcId="{F2544721-8D6A-CC4B-9982-584B66C0C55D}" destId="{869D1296-FF17-B648-A66F-3C8010C5830C}" srcOrd="8" destOrd="0" presId="urn:microsoft.com/office/officeart/2005/8/layout/chart3"/>
    <dgm:cxn modelId="{E096E506-470D-2E4C-9F36-CD361BB0FE3D}" type="presParOf" srcId="{F2544721-8D6A-CC4B-9982-584B66C0C55D}" destId="{C56D6B4F-6E81-8043-A769-5107A8B8260B}" srcOrd="9" destOrd="0" presId="urn:microsoft.com/office/officeart/2005/8/layout/chart3"/>
    <dgm:cxn modelId="{28043A2C-0941-BB4E-AA4E-9C1C06CC72A3}" type="presParOf" srcId="{F2544721-8D6A-CC4B-9982-584B66C0C55D}" destId="{25638662-E204-0941-B194-7522FF587FFE}" srcOrd="10" destOrd="0" presId="urn:microsoft.com/office/officeart/2005/8/layout/chart3"/>
    <dgm:cxn modelId="{E144E546-9E45-8E49-889D-55EF936BE600}" type="presParOf" srcId="{F2544721-8D6A-CC4B-9982-584B66C0C55D}" destId="{F0945496-CF6B-E94E-9410-CB0B91B47EE9}" srcOrd="11" destOrd="0" presId="urn:microsoft.com/office/officeart/2005/8/layout/chart3"/>
    <dgm:cxn modelId="{77C7CD53-114B-3F43-B25D-0029EF790960}" type="presParOf" srcId="{F2544721-8D6A-CC4B-9982-584B66C0C55D}" destId="{759E5367-E3EE-5844-A155-0D470F28060A}" srcOrd="12" destOrd="0" presId="urn:microsoft.com/office/officeart/2005/8/layout/chart3"/>
    <dgm:cxn modelId="{047F9EBB-E753-9345-B994-88AD97765664}" type="presParOf" srcId="{F2544721-8D6A-CC4B-9982-584B66C0C55D}" destId="{27A83DFC-37E4-ED4F-AD21-BCDCAA3A3CE2}" srcOrd="13" destOrd="0" presId="urn:microsoft.com/office/officeart/2005/8/layout/char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259FA62-2BFD-1142-A2C2-2A3665E9054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46F364CE-4F60-844B-87F8-B4392759E3B6}">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Relational</a:t>
          </a:r>
        </a:p>
      </dgm:t>
    </dgm:pt>
    <dgm:pt modelId="{32083F5A-D1A9-8142-867D-29369F2FBB83}" type="parTrans" cxnId="{BF43C813-1F7E-E640-80C1-68993D24C111}">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CC78EE1-63F4-3948-9BB4-4C35EA4E0FEA}" type="sibTrans" cxnId="{BF43C813-1F7E-E640-80C1-68993D24C111}">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DF5AD9F-8C49-8243-B289-E0E6DF4122D6}">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Family therapy</a:t>
          </a:r>
        </a:p>
      </dgm:t>
    </dgm:pt>
    <dgm:pt modelId="{D0DB833F-2649-8F40-9F6E-F79E289C9A3B}" type="parTrans" cxnId="{0B54961A-3524-A644-B175-36BF2A039BDA}">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F1BA8564-FE84-EA46-9D9D-CCB1668E69DB}" type="sibTrans" cxnId="{0B54961A-3524-A644-B175-36BF2A039BDA}">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60DFCF5-CA51-BA49-94B5-15705EF88DDC}">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Bullying prevention at schools</a:t>
          </a:r>
        </a:p>
      </dgm:t>
    </dgm:pt>
    <dgm:pt modelId="{25C1B918-E0E2-CA49-812B-4A7AD46A1FF8}" type="parTrans" cxnId="{7A1340C9-B822-BE40-8746-85A1420D3705}">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D3F61CAC-7FF2-D642-9396-CD0AFEA3E7C8}" type="sibTrans" cxnId="{7A1340C9-B822-BE40-8746-85A1420D3705}">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FF70183-7CE4-4840-ACC8-D45AF87DF848}">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Community stigma reduction</a:t>
          </a:r>
        </a:p>
      </dgm:t>
    </dgm:pt>
    <dgm:pt modelId="{7E7D20BF-0ADD-FE4A-B6BC-302898B24418}" type="parTrans" cxnId="{6F93F4EA-C081-E44D-838B-47DB47698F1E}">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C9318B05-83C1-8E42-9775-5ABF055F0BC7}" type="sibTrans" cxnId="{6F93F4EA-C081-E44D-838B-47DB47698F1E}">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7885BDD6-61E6-D34F-8C36-FA9E140450EC}">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Address family conflict</a:t>
          </a:r>
        </a:p>
      </dgm:t>
    </dgm:pt>
    <dgm:pt modelId="{42D57A6B-AE90-8B4B-BF31-4EA0C442DB11}" type="parTrans" cxnId="{4CF0E0C2-9D37-8140-8F41-3A6C3793F783}">
      <dgm:prSet/>
      <dgm:spPr/>
      <dgm:t>
        <a:bodyPr/>
        <a:lstStyle/>
        <a:p>
          <a:endParaRPr lang="en-GB" sz="3200"/>
        </a:p>
      </dgm:t>
    </dgm:pt>
    <dgm:pt modelId="{57498C45-9F79-0847-8A7F-9A4E888CFF78}" type="sibTrans" cxnId="{4CF0E0C2-9D37-8140-8F41-3A6C3793F783}">
      <dgm:prSet/>
      <dgm:spPr/>
      <dgm:t>
        <a:bodyPr/>
        <a:lstStyle/>
        <a:p>
          <a:endParaRPr lang="en-GB" sz="3200"/>
        </a:p>
      </dgm:t>
    </dgm:pt>
    <dgm:pt modelId="{931E9FFC-FA30-3143-8EB5-07613608DDA4}">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Parent-child communication</a:t>
          </a:r>
        </a:p>
      </dgm:t>
    </dgm:pt>
    <dgm:pt modelId="{A9ECFAC7-7917-FA48-874D-38457E567CC3}" type="parTrans" cxnId="{5C0AA730-E171-B242-B46C-3D31CC8F13D5}">
      <dgm:prSet/>
      <dgm:spPr/>
      <dgm:t>
        <a:bodyPr/>
        <a:lstStyle/>
        <a:p>
          <a:endParaRPr lang="en-GB" sz="3200"/>
        </a:p>
      </dgm:t>
    </dgm:pt>
    <dgm:pt modelId="{070B3841-F81C-DE4A-AA83-40F3B98E6BCD}" type="sibTrans" cxnId="{5C0AA730-E171-B242-B46C-3D31CC8F13D5}">
      <dgm:prSet/>
      <dgm:spPr/>
      <dgm:t>
        <a:bodyPr/>
        <a:lstStyle/>
        <a:p>
          <a:endParaRPr lang="en-GB" sz="3200"/>
        </a:p>
      </dgm:t>
    </dgm:pt>
    <dgm:pt modelId="{3F853BEC-F71C-8644-BD1B-25946B7B18F1}" type="pres">
      <dgm:prSet presAssocID="{2259FA62-2BFD-1142-A2C2-2A3665E90549}" presName="hierChild1" presStyleCnt="0">
        <dgm:presLayoutVars>
          <dgm:orgChart val="1"/>
          <dgm:chPref val="1"/>
          <dgm:dir/>
          <dgm:animOne val="branch"/>
          <dgm:animLvl val="lvl"/>
          <dgm:resizeHandles/>
        </dgm:presLayoutVars>
      </dgm:prSet>
      <dgm:spPr/>
      <dgm:t>
        <a:bodyPr/>
        <a:lstStyle/>
        <a:p>
          <a:endParaRPr lang="en-GB"/>
        </a:p>
      </dgm:t>
    </dgm:pt>
    <dgm:pt modelId="{467E1120-D0DB-4145-9BBD-8A6A40F2354A}" type="pres">
      <dgm:prSet presAssocID="{46F364CE-4F60-844B-87F8-B4392759E3B6}" presName="hierRoot1" presStyleCnt="0">
        <dgm:presLayoutVars>
          <dgm:hierBranch val="init"/>
        </dgm:presLayoutVars>
      </dgm:prSet>
      <dgm:spPr/>
    </dgm:pt>
    <dgm:pt modelId="{C547F65C-495A-544C-81EF-F655D11817EC}" type="pres">
      <dgm:prSet presAssocID="{46F364CE-4F60-844B-87F8-B4392759E3B6}" presName="rootComposite1" presStyleCnt="0"/>
      <dgm:spPr/>
    </dgm:pt>
    <dgm:pt modelId="{CD8EF89C-AF2A-DC46-82F6-05C61436B1A4}" type="pres">
      <dgm:prSet presAssocID="{46F364CE-4F60-844B-87F8-B4392759E3B6}" presName="rootText1" presStyleLbl="node0" presStyleIdx="0" presStyleCnt="1">
        <dgm:presLayoutVars>
          <dgm:chPref val="3"/>
        </dgm:presLayoutVars>
      </dgm:prSet>
      <dgm:spPr/>
      <dgm:t>
        <a:bodyPr/>
        <a:lstStyle/>
        <a:p>
          <a:endParaRPr lang="en-GB"/>
        </a:p>
      </dgm:t>
    </dgm:pt>
    <dgm:pt modelId="{8654B977-F92C-964C-98DB-9801BC1C46B6}" type="pres">
      <dgm:prSet presAssocID="{46F364CE-4F60-844B-87F8-B4392759E3B6}" presName="rootConnector1" presStyleLbl="node1" presStyleIdx="0" presStyleCnt="0"/>
      <dgm:spPr/>
      <dgm:t>
        <a:bodyPr/>
        <a:lstStyle/>
        <a:p>
          <a:endParaRPr lang="en-GB"/>
        </a:p>
      </dgm:t>
    </dgm:pt>
    <dgm:pt modelId="{055F1A97-A18D-A54B-A343-DB9F4CE145FC}" type="pres">
      <dgm:prSet presAssocID="{46F364CE-4F60-844B-87F8-B4392759E3B6}" presName="hierChild2" presStyleCnt="0"/>
      <dgm:spPr/>
    </dgm:pt>
    <dgm:pt modelId="{962430A1-589A-5D4D-B5FA-DC62FF627F4D}" type="pres">
      <dgm:prSet presAssocID="{D0DB833F-2649-8F40-9F6E-F79E289C9A3B}" presName="Name37" presStyleLbl="parChTrans1D2" presStyleIdx="0" presStyleCnt="3"/>
      <dgm:spPr/>
      <dgm:t>
        <a:bodyPr/>
        <a:lstStyle/>
        <a:p>
          <a:endParaRPr lang="en-GB"/>
        </a:p>
      </dgm:t>
    </dgm:pt>
    <dgm:pt modelId="{8B3DDC8D-3F72-3F47-AEB0-8CE909153B61}" type="pres">
      <dgm:prSet presAssocID="{5DF5AD9F-8C49-8243-B289-E0E6DF4122D6}" presName="hierRoot2" presStyleCnt="0">
        <dgm:presLayoutVars>
          <dgm:hierBranch val="init"/>
        </dgm:presLayoutVars>
      </dgm:prSet>
      <dgm:spPr/>
    </dgm:pt>
    <dgm:pt modelId="{00491641-01FE-1A4B-BA75-D73553978E81}" type="pres">
      <dgm:prSet presAssocID="{5DF5AD9F-8C49-8243-B289-E0E6DF4122D6}" presName="rootComposite" presStyleCnt="0"/>
      <dgm:spPr/>
    </dgm:pt>
    <dgm:pt modelId="{A8AB8A65-E09A-7648-9ED6-1D0D3A0A5898}" type="pres">
      <dgm:prSet presAssocID="{5DF5AD9F-8C49-8243-B289-E0E6DF4122D6}" presName="rootText" presStyleLbl="node2" presStyleIdx="0" presStyleCnt="3">
        <dgm:presLayoutVars>
          <dgm:chPref val="3"/>
        </dgm:presLayoutVars>
      </dgm:prSet>
      <dgm:spPr/>
      <dgm:t>
        <a:bodyPr/>
        <a:lstStyle/>
        <a:p>
          <a:endParaRPr lang="en-GB"/>
        </a:p>
      </dgm:t>
    </dgm:pt>
    <dgm:pt modelId="{6C08DC7B-7F75-C54C-900B-5C4BA4379CBD}" type="pres">
      <dgm:prSet presAssocID="{5DF5AD9F-8C49-8243-B289-E0E6DF4122D6}" presName="rootConnector" presStyleLbl="node2" presStyleIdx="0" presStyleCnt="3"/>
      <dgm:spPr/>
      <dgm:t>
        <a:bodyPr/>
        <a:lstStyle/>
        <a:p>
          <a:endParaRPr lang="en-GB"/>
        </a:p>
      </dgm:t>
    </dgm:pt>
    <dgm:pt modelId="{9AAC187E-F2D9-2346-A6F0-D4481D094B1A}" type="pres">
      <dgm:prSet presAssocID="{5DF5AD9F-8C49-8243-B289-E0E6DF4122D6}" presName="hierChild4" presStyleCnt="0"/>
      <dgm:spPr/>
    </dgm:pt>
    <dgm:pt modelId="{C93C5ECE-3297-2442-9954-7C140D9854B4}" type="pres">
      <dgm:prSet presAssocID="{42D57A6B-AE90-8B4B-BF31-4EA0C442DB11}" presName="Name37" presStyleLbl="parChTrans1D3" presStyleIdx="0" presStyleCnt="2"/>
      <dgm:spPr/>
      <dgm:t>
        <a:bodyPr/>
        <a:lstStyle/>
        <a:p>
          <a:endParaRPr lang="en-GB"/>
        </a:p>
      </dgm:t>
    </dgm:pt>
    <dgm:pt modelId="{D855B198-D0FB-D345-BCBC-8F711B00CD7E}" type="pres">
      <dgm:prSet presAssocID="{7885BDD6-61E6-D34F-8C36-FA9E140450EC}" presName="hierRoot2" presStyleCnt="0">
        <dgm:presLayoutVars>
          <dgm:hierBranch val="init"/>
        </dgm:presLayoutVars>
      </dgm:prSet>
      <dgm:spPr/>
    </dgm:pt>
    <dgm:pt modelId="{1B9DAAC7-3405-4E42-9F6B-C9E11B7F8A10}" type="pres">
      <dgm:prSet presAssocID="{7885BDD6-61E6-D34F-8C36-FA9E140450EC}" presName="rootComposite" presStyleCnt="0"/>
      <dgm:spPr/>
    </dgm:pt>
    <dgm:pt modelId="{CD3F0AC7-5711-6947-B1D4-DC4DFFDEB93E}" type="pres">
      <dgm:prSet presAssocID="{7885BDD6-61E6-D34F-8C36-FA9E140450EC}" presName="rootText" presStyleLbl="node3" presStyleIdx="0" presStyleCnt="2">
        <dgm:presLayoutVars>
          <dgm:chPref val="3"/>
        </dgm:presLayoutVars>
      </dgm:prSet>
      <dgm:spPr/>
      <dgm:t>
        <a:bodyPr/>
        <a:lstStyle/>
        <a:p>
          <a:endParaRPr lang="en-GB"/>
        </a:p>
      </dgm:t>
    </dgm:pt>
    <dgm:pt modelId="{2D6F7130-1530-8242-BA34-68F4DB8FB676}" type="pres">
      <dgm:prSet presAssocID="{7885BDD6-61E6-D34F-8C36-FA9E140450EC}" presName="rootConnector" presStyleLbl="node3" presStyleIdx="0" presStyleCnt="2"/>
      <dgm:spPr/>
      <dgm:t>
        <a:bodyPr/>
        <a:lstStyle/>
        <a:p>
          <a:endParaRPr lang="en-GB"/>
        </a:p>
      </dgm:t>
    </dgm:pt>
    <dgm:pt modelId="{221351A5-8848-5141-8558-1448E7A225D3}" type="pres">
      <dgm:prSet presAssocID="{7885BDD6-61E6-D34F-8C36-FA9E140450EC}" presName="hierChild4" presStyleCnt="0"/>
      <dgm:spPr/>
    </dgm:pt>
    <dgm:pt modelId="{4720FA6E-1FA4-0148-A197-3207F519AA84}" type="pres">
      <dgm:prSet presAssocID="{7885BDD6-61E6-D34F-8C36-FA9E140450EC}" presName="hierChild5" presStyleCnt="0"/>
      <dgm:spPr/>
    </dgm:pt>
    <dgm:pt modelId="{8EF87F46-AA40-D64F-AD6E-7869020AC2CC}" type="pres">
      <dgm:prSet presAssocID="{A9ECFAC7-7917-FA48-874D-38457E567CC3}" presName="Name37" presStyleLbl="parChTrans1D3" presStyleIdx="1" presStyleCnt="2"/>
      <dgm:spPr/>
      <dgm:t>
        <a:bodyPr/>
        <a:lstStyle/>
        <a:p>
          <a:endParaRPr lang="en-GB"/>
        </a:p>
      </dgm:t>
    </dgm:pt>
    <dgm:pt modelId="{C2F4F6EC-987B-F54B-A2CE-0F81C90A0FCD}" type="pres">
      <dgm:prSet presAssocID="{931E9FFC-FA30-3143-8EB5-07613608DDA4}" presName="hierRoot2" presStyleCnt="0">
        <dgm:presLayoutVars>
          <dgm:hierBranch val="init"/>
        </dgm:presLayoutVars>
      </dgm:prSet>
      <dgm:spPr/>
    </dgm:pt>
    <dgm:pt modelId="{2DEA8555-9E40-6B49-A403-C8A11CAB57BB}" type="pres">
      <dgm:prSet presAssocID="{931E9FFC-FA30-3143-8EB5-07613608DDA4}" presName="rootComposite" presStyleCnt="0"/>
      <dgm:spPr/>
    </dgm:pt>
    <dgm:pt modelId="{E92D6317-66C3-474E-AB3D-9E068824A8FD}" type="pres">
      <dgm:prSet presAssocID="{931E9FFC-FA30-3143-8EB5-07613608DDA4}" presName="rootText" presStyleLbl="node3" presStyleIdx="1" presStyleCnt="2">
        <dgm:presLayoutVars>
          <dgm:chPref val="3"/>
        </dgm:presLayoutVars>
      </dgm:prSet>
      <dgm:spPr/>
      <dgm:t>
        <a:bodyPr/>
        <a:lstStyle/>
        <a:p>
          <a:endParaRPr lang="en-GB"/>
        </a:p>
      </dgm:t>
    </dgm:pt>
    <dgm:pt modelId="{FAFCD517-4E40-844F-9A19-EBCD519BB680}" type="pres">
      <dgm:prSet presAssocID="{931E9FFC-FA30-3143-8EB5-07613608DDA4}" presName="rootConnector" presStyleLbl="node3" presStyleIdx="1" presStyleCnt="2"/>
      <dgm:spPr/>
      <dgm:t>
        <a:bodyPr/>
        <a:lstStyle/>
        <a:p>
          <a:endParaRPr lang="en-GB"/>
        </a:p>
      </dgm:t>
    </dgm:pt>
    <dgm:pt modelId="{C2BE98D1-7D52-174A-94D7-2A4DA21FDDC9}" type="pres">
      <dgm:prSet presAssocID="{931E9FFC-FA30-3143-8EB5-07613608DDA4}" presName="hierChild4" presStyleCnt="0"/>
      <dgm:spPr/>
    </dgm:pt>
    <dgm:pt modelId="{1EFA4755-E7B5-C94A-AF3C-FB3F8A196D4A}" type="pres">
      <dgm:prSet presAssocID="{931E9FFC-FA30-3143-8EB5-07613608DDA4}" presName="hierChild5" presStyleCnt="0"/>
      <dgm:spPr/>
    </dgm:pt>
    <dgm:pt modelId="{EF92505E-6DD0-144D-AE1B-04D15F185383}" type="pres">
      <dgm:prSet presAssocID="{5DF5AD9F-8C49-8243-B289-E0E6DF4122D6}" presName="hierChild5" presStyleCnt="0"/>
      <dgm:spPr/>
    </dgm:pt>
    <dgm:pt modelId="{A35F4546-56AC-D149-B20E-3A57EEF6DD1A}" type="pres">
      <dgm:prSet presAssocID="{25C1B918-E0E2-CA49-812B-4A7AD46A1FF8}" presName="Name37" presStyleLbl="parChTrans1D2" presStyleIdx="1" presStyleCnt="3"/>
      <dgm:spPr/>
      <dgm:t>
        <a:bodyPr/>
        <a:lstStyle/>
        <a:p>
          <a:endParaRPr lang="en-GB"/>
        </a:p>
      </dgm:t>
    </dgm:pt>
    <dgm:pt modelId="{F48EED91-158B-7743-BA29-F98ABD11BD08}" type="pres">
      <dgm:prSet presAssocID="{360DFCF5-CA51-BA49-94B5-15705EF88DDC}" presName="hierRoot2" presStyleCnt="0">
        <dgm:presLayoutVars>
          <dgm:hierBranch val="init"/>
        </dgm:presLayoutVars>
      </dgm:prSet>
      <dgm:spPr/>
    </dgm:pt>
    <dgm:pt modelId="{9FE79FDE-6EEB-104F-B23A-E4B07FD966CC}" type="pres">
      <dgm:prSet presAssocID="{360DFCF5-CA51-BA49-94B5-15705EF88DDC}" presName="rootComposite" presStyleCnt="0"/>
      <dgm:spPr/>
    </dgm:pt>
    <dgm:pt modelId="{03639B84-8A05-2646-B516-08D8E0222F4B}" type="pres">
      <dgm:prSet presAssocID="{360DFCF5-CA51-BA49-94B5-15705EF88DDC}" presName="rootText" presStyleLbl="node2" presStyleIdx="1" presStyleCnt="3">
        <dgm:presLayoutVars>
          <dgm:chPref val="3"/>
        </dgm:presLayoutVars>
      </dgm:prSet>
      <dgm:spPr/>
      <dgm:t>
        <a:bodyPr/>
        <a:lstStyle/>
        <a:p>
          <a:endParaRPr lang="en-GB"/>
        </a:p>
      </dgm:t>
    </dgm:pt>
    <dgm:pt modelId="{9318492A-91B5-6048-AC03-E35068624D3B}" type="pres">
      <dgm:prSet presAssocID="{360DFCF5-CA51-BA49-94B5-15705EF88DDC}" presName="rootConnector" presStyleLbl="node2" presStyleIdx="1" presStyleCnt="3"/>
      <dgm:spPr/>
      <dgm:t>
        <a:bodyPr/>
        <a:lstStyle/>
        <a:p>
          <a:endParaRPr lang="en-GB"/>
        </a:p>
      </dgm:t>
    </dgm:pt>
    <dgm:pt modelId="{7B96A14F-B51D-0548-AE10-72ECC594342F}" type="pres">
      <dgm:prSet presAssocID="{360DFCF5-CA51-BA49-94B5-15705EF88DDC}" presName="hierChild4" presStyleCnt="0"/>
      <dgm:spPr/>
    </dgm:pt>
    <dgm:pt modelId="{587C9DBF-C270-B84F-A6C6-552894B009CE}" type="pres">
      <dgm:prSet presAssocID="{360DFCF5-CA51-BA49-94B5-15705EF88DDC}" presName="hierChild5" presStyleCnt="0"/>
      <dgm:spPr/>
    </dgm:pt>
    <dgm:pt modelId="{5FF664B3-8B76-C24B-A8F6-00113FD87B0A}" type="pres">
      <dgm:prSet presAssocID="{7E7D20BF-0ADD-FE4A-B6BC-302898B24418}" presName="Name37" presStyleLbl="parChTrans1D2" presStyleIdx="2" presStyleCnt="3"/>
      <dgm:spPr/>
      <dgm:t>
        <a:bodyPr/>
        <a:lstStyle/>
        <a:p>
          <a:endParaRPr lang="en-GB"/>
        </a:p>
      </dgm:t>
    </dgm:pt>
    <dgm:pt modelId="{2E3E3E57-21FF-1546-AD2D-CD6D008E6805}" type="pres">
      <dgm:prSet presAssocID="{2FF70183-7CE4-4840-ACC8-D45AF87DF848}" presName="hierRoot2" presStyleCnt="0">
        <dgm:presLayoutVars>
          <dgm:hierBranch val="init"/>
        </dgm:presLayoutVars>
      </dgm:prSet>
      <dgm:spPr/>
    </dgm:pt>
    <dgm:pt modelId="{A04B75C0-EDE1-184A-BD94-D981A891D7C5}" type="pres">
      <dgm:prSet presAssocID="{2FF70183-7CE4-4840-ACC8-D45AF87DF848}" presName="rootComposite" presStyleCnt="0"/>
      <dgm:spPr/>
    </dgm:pt>
    <dgm:pt modelId="{E929A1FB-CDA8-654D-8CE0-FABAD996AEC1}" type="pres">
      <dgm:prSet presAssocID="{2FF70183-7CE4-4840-ACC8-D45AF87DF848}" presName="rootText" presStyleLbl="node2" presStyleIdx="2" presStyleCnt="3">
        <dgm:presLayoutVars>
          <dgm:chPref val="3"/>
        </dgm:presLayoutVars>
      </dgm:prSet>
      <dgm:spPr/>
      <dgm:t>
        <a:bodyPr/>
        <a:lstStyle/>
        <a:p>
          <a:endParaRPr lang="en-GB"/>
        </a:p>
      </dgm:t>
    </dgm:pt>
    <dgm:pt modelId="{EDFF85FF-7EFE-A14A-AFA0-415FCF438A95}" type="pres">
      <dgm:prSet presAssocID="{2FF70183-7CE4-4840-ACC8-D45AF87DF848}" presName="rootConnector" presStyleLbl="node2" presStyleIdx="2" presStyleCnt="3"/>
      <dgm:spPr/>
      <dgm:t>
        <a:bodyPr/>
        <a:lstStyle/>
        <a:p>
          <a:endParaRPr lang="en-GB"/>
        </a:p>
      </dgm:t>
    </dgm:pt>
    <dgm:pt modelId="{461FE126-A441-DF47-B210-88BA71867935}" type="pres">
      <dgm:prSet presAssocID="{2FF70183-7CE4-4840-ACC8-D45AF87DF848}" presName="hierChild4" presStyleCnt="0"/>
      <dgm:spPr/>
    </dgm:pt>
    <dgm:pt modelId="{24C03886-4A13-A34B-AA06-E68DD4EE86F7}" type="pres">
      <dgm:prSet presAssocID="{2FF70183-7CE4-4840-ACC8-D45AF87DF848}" presName="hierChild5" presStyleCnt="0"/>
      <dgm:spPr/>
    </dgm:pt>
    <dgm:pt modelId="{B0B2E94B-13BA-D048-8292-43CA695B79C2}" type="pres">
      <dgm:prSet presAssocID="{46F364CE-4F60-844B-87F8-B4392759E3B6}" presName="hierChild3" presStyleCnt="0"/>
      <dgm:spPr/>
    </dgm:pt>
  </dgm:ptLst>
  <dgm:cxnLst>
    <dgm:cxn modelId="{0B39BD51-AC8E-6A46-B005-D7ACEBF9DE2F}" type="presOf" srcId="{360DFCF5-CA51-BA49-94B5-15705EF88DDC}" destId="{03639B84-8A05-2646-B516-08D8E0222F4B}" srcOrd="0" destOrd="0" presId="urn:microsoft.com/office/officeart/2005/8/layout/orgChart1"/>
    <dgm:cxn modelId="{3B9A246B-E1FC-5D4A-AECA-49C5B8FB5B75}" type="presOf" srcId="{360DFCF5-CA51-BA49-94B5-15705EF88DDC}" destId="{9318492A-91B5-6048-AC03-E35068624D3B}" srcOrd="1" destOrd="0" presId="urn:microsoft.com/office/officeart/2005/8/layout/orgChart1"/>
    <dgm:cxn modelId="{DF2C7B6A-BF8F-4F4F-AA6F-1D133091D20F}" type="presOf" srcId="{42D57A6B-AE90-8B4B-BF31-4EA0C442DB11}" destId="{C93C5ECE-3297-2442-9954-7C140D9854B4}" srcOrd="0" destOrd="0" presId="urn:microsoft.com/office/officeart/2005/8/layout/orgChart1"/>
    <dgm:cxn modelId="{7A1340C9-B822-BE40-8746-85A1420D3705}" srcId="{46F364CE-4F60-844B-87F8-B4392759E3B6}" destId="{360DFCF5-CA51-BA49-94B5-15705EF88DDC}" srcOrd="1" destOrd="0" parTransId="{25C1B918-E0E2-CA49-812B-4A7AD46A1FF8}" sibTransId="{D3F61CAC-7FF2-D642-9396-CD0AFEA3E7C8}"/>
    <dgm:cxn modelId="{894EBA15-F9E7-AD4A-9914-4289C57EC133}" type="presOf" srcId="{7885BDD6-61E6-D34F-8C36-FA9E140450EC}" destId="{2D6F7130-1530-8242-BA34-68F4DB8FB676}" srcOrd="1" destOrd="0" presId="urn:microsoft.com/office/officeart/2005/8/layout/orgChart1"/>
    <dgm:cxn modelId="{2CA9B94B-8F02-9143-A29C-68C29C3BCEBA}" type="presOf" srcId="{7E7D20BF-0ADD-FE4A-B6BC-302898B24418}" destId="{5FF664B3-8B76-C24B-A8F6-00113FD87B0A}" srcOrd="0" destOrd="0" presId="urn:microsoft.com/office/officeart/2005/8/layout/orgChart1"/>
    <dgm:cxn modelId="{6A5A298F-FA8F-194B-8C6E-23BBC13E7DC5}" type="presOf" srcId="{931E9FFC-FA30-3143-8EB5-07613608DDA4}" destId="{FAFCD517-4E40-844F-9A19-EBCD519BB680}" srcOrd="1" destOrd="0" presId="urn:microsoft.com/office/officeart/2005/8/layout/orgChart1"/>
    <dgm:cxn modelId="{BF43C813-1F7E-E640-80C1-68993D24C111}" srcId="{2259FA62-2BFD-1142-A2C2-2A3665E90549}" destId="{46F364CE-4F60-844B-87F8-B4392759E3B6}" srcOrd="0" destOrd="0" parTransId="{32083F5A-D1A9-8142-867D-29369F2FBB83}" sibTransId="{5CC78EE1-63F4-3948-9BB4-4C35EA4E0FEA}"/>
    <dgm:cxn modelId="{13E2A794-2DFE-9240-B859-747D751C2DAE}" type="presOf" srcId="{46F364CE-4F60-844B-87F8-B4392759E3B6}" destId="{8654B977-F92C-964C-98DB-9801BC1C46B6}" srcOrd="1" destOrd="0" presId="urn:microsoft.com/office/officeart/2005/8/layout/orgChart1"/>
    <dgm:cxn modelId="{9A691DFA-8565-7B4C-A644-2B0C96F4D406}" type="presOf" srcId="{7885BDD6-61E6-D34F-8C36-FA9E140450EC}" destId="{CD3F0AC7-5711-6947-B1D4-DC4DFFDEB93E}" srcOrd="0" destOrd="0" presId="urn:microsoft.com/office/officeart/2005/8/layout/orgChart1"/>
    <dgm:cxn modelId="{C3A4A861-06D9-FB43-9835-1E77E5D33937}" type="presOf" srcId="{46F364CE-4F60-844B-87F8-B4392759E3B6}" destId="{CD8EF89C-AF2A-DC46-82F6-05C61436B1A4}" srcOrd="0" destOrd="0" presId="urn:microsoft.com/office/officeart/2005/8/layout/orgChart1"/>
    <dgm:cxn modelId="{CAEA292D-C5D3-DA49-BAFA-04FF6079B7FB}" type="presOf" srcId="{2FF70183-7CE4-4840-ACC8-D45AF87DF848}" destId="{E929A1FB-CDA8-654D-8CE0-FABAD996AEC1}" srcOrd="0" destOrd="0" presId="urn:microsoft.com/office/officeart/2005/8/layout/orgChart1"/>
    <dgm:cxn modelId="{5C0AA730-E171-B242-B46C-3D31CC8F13D5}" srcId="{5DF5AD9F-8C49-8243-B289-E0E6DF4122D6}" destId="{931E9FFC-FA30-3143-8EB5-07613608DDA4}" srcOrd="1" destOrd="0" parTransId="{A9ECFAC7-7917-FA48-874D-38457E567CC3}" sibTransId="{070B3841-F81C-DE4A-AA83-40F3B98E6BCD}"/>
    <dgm:cxn modelId="{D58E63AF-1A78-1C46-BDA2-E4A238BCB4F5}" type="presOf" srcId="{2FF70183-7CE4-4840-ACC8-D45AF87DF848}" destId="{EDFF85FF-7EFE-A14A-AFA0-415FCF438A95}" srcOrd="1" destOrd="0" presId="urn:microsoft.com/office/officeart/2005/8/layout/orgChart1"/>
    <dgm:cxn modelId="{F0CAFE48-6871-5B42-A83F-0D476FBEDE18}" type="presOf" srcId="{5DF5AD9F-8C49-8243-B289-E0E6DF4122D6}" destId="{A8AB8A65-E09A-7648-9ED6-1D0D3A0A5898}" srcOrd="0" destOrd="0" presId="urn:microsoft.com/office/officeart/2005/8/layout/orgChart1"/>
    <dgm:cxn modelId="{C75C51D1-AF5D-4A4A-8843-70C0EEDF7E39}" type="presOf" srcId="{25C1B918-E0E2-CA49-812B-4A7AD46A1FF8}" destId="{A35F4546-56AC-D149-B20E-3A57EEF6DD1A}" srcOrd="0" destOrd="0" presId="urn:microsoft.com/office/officeart/2005/8/layout/orgChart1"/>
    <dgm:cxn modelId="{28465AA8-4648-AA48-AE76-8E0C6C0BCF13}" type="presOf" srcId="{5DF5AD9F-8C49-8243-B289-E0E6DF4122D6}" destId="{6C08DC7B-7F75-C54C-900B-5C4BA4379CBD}" srcOrd="1" destOrd="0" presId="urn:microsoft.com/office/officeart/2005/8/layout/orgChart1"/>
    <dgm:cxn modelId="{AFD554BF-DBFC-B849-8345-F8E0A0F8AAA9}" type="presOf" srcId="{D0DB833F-2649-8F40-9F6E-F79E289C9A3B}" destId="{962430A1-589A-5D4D-B5FA-DC62FF627F4D}" srcOrd="0" destOrd="0" presId="urn:microsoft.com/office/officeart/2005/8/layout/orgChart1"/>
    <dgm:cxn modelId="{5E310A30-EE9D-E44D-B192-25C9E79B5D07}" type="presOf" srcId="{931E9FFC-FA30-3143-8EB5-07613608DDA4}" destId="{E92D6317-66C3-474E-AB3D-9E068824A8FD}" srcOrd="0" destOrd="0" presId="urn:microsoft.com/office/officeart/2005/8/layout/orgChart1"/>
    <dgm:cxn modelId="{4CF0E0C2-9D37-8140-8F41-3A6C3793F783}" srcId="{5DF5AD9F-8C49-8243-B289-E0E6DF4122D6}" destId="{7885BDD6-61E6-D34F-8C36-FA9E140450EC}" srcOrd="0" destOrd="0" parTransId="{42D57A6B-AE90-8B4B-BF31-4EA0C442DB11}" sibTransId="{57498C45-9F79-0847-8A7F-9A4E888CFF78}"/>
    <dgm:cxn modelId="{FB2472DF-E7EA-E549-BF97-7B9F17FE697A}" type="presOf" srcId="{2259FA62-2BFD-1142-A2C2-2A3665E90549}" destId="{3F853BEC-F71C-8644-BD1B-25946B7B18F1}" srcOrd="0" destOrd="0" presId="urn:microsoft.com/office/officeart/2005/8/layout/orgChart1"/>
    <dgm:cxn modelId="{0B54961A-3524-A644-B175-36BF2A039BDA}" srcId="{46F364CE-4F60-844B-87F8-B4392759E3B6}" destId="{5DF5AD9F-8C49-8243-B289-E0E6DF4122D6}" srcOrd="0" destOrd="0" parTransId="{D0DB833F-2649-8F40-9F6E-F79E289C9A3B}" sibTransId="{F1BA8564-FE84-EA46-9D9D-CCB1668E69DB}"/>
    <dgm:cxn modelId="{2762E35F-B718-3043-820A-8A031892F078}" type="presOf" srcId="{A9ECFAC7-7917-FA48-874D-38457E567CC3}" destId="{8EF87F46-AA40-D64F-AD6E-7869020AC2CC}" srcOrd="0" destOrd="0" presId="urn:microsoft.com/office/officeart/2005/8/layout/orgChart1"/>
    <dgm:cxn modelId="{6F93F4EA-C081-E44D-838B-47DB47698F1E}" srcId="{46F364CE-4F60-844B-87F8-B4392759E3B6}" destId="{2FF70183-7CE4-4840-ACC8-D45AF87DF848}" srcOrd="2" destOrd="0" parTransId="{7E7D20BF-0ADD-FE4A-B6BC-302898B24418}" sibTransId="{C9318B05-83C1-8E42-9775-5ABF055F0BC7}"/>
    <dgm:cxn modelId="{8D657C77-4A0B-1C42-B325-76011941F61C}" type="presParOf" srcId="{3F853BEC-F71C-8644-BD1B-25946B7B18F1}" destId="{467E1120-D0DB-4145-9BBD-8A6A40F2354A}" srcOrd="0" destOrd="0" presId="urn:microsoft.com/office/officeart/2005/8/layout/orgChart1"/>
    <dgm:cxn modelId="{A0DC396F-DA0B-C44C-AAD0-2A943968B7EE}" type="presParOf" srcId="{467E1120-D0DB-4145-9BBD-8A6A40F2354A}" destId="{C547F65C-495A-544C-81EF-F655D11817EC}" srcOrd="0" destOrd="0" presId="urn:microsoft.com/office/officeart/2005/8/layout/orgChart1"/>
    <dgm:cxn modelId="{2E3083F2-3105-2C41-BE5E-4C534D9F128D}" type="presParOf" srcId="{C547F65C-495A-544C-81EF-F655D11817EC}" destId="{CD8EF89C-AF2A-DC46-82F6-05C61436B1A4}" srcOrd="0" destOrd="0" presId="urn:microsoft.com/office/officeart/2005/8/layout/orgChart1"/>
    <dgm:cxn modelId="{01C7054D-87F0-0B45-9CE5-96854B01EBD9}" type="presParOf" srcId="{C547F65C-495A-544C-81EF-F655D11817EC}" destId="{8654B977-F92C-964C-98DB-9801BC1C46B6}" srcOrd="1" destOrd="0" presId="urn:microsoft.com/office/officeart/2005/8/layout/orgChart1"/>
    <dgm:cxn modelId="{4600FD51-5158-F94B-ACC0-1C5A83721B14}" type="presParOf" srcId="{467E1120-D0DB-4145-9BBD-8A6A40F2354A}" destId="{055F1A97-A18D-A54B-A343-DB9F4CE145FC}" srcOrd="1" destOrd="0" presId="urn:microsoft.com/office/officeart/2005/8/layout/orgChart1"/>
    <dgm:cxn modelId="{1C9C91B1-E6C6-CC43-A1F2-9EA9C5CEB61A}" type="presParOf" srcId="{055F1A97-A18D-A54B-A343-DB9F4CE145FC}" destId="{962430A1-589A-5D4D-B5FA-DC62FF627F4D}" srcOrd="0" destOrd="0" presId="urn:microsoft.com/office/officeart/2005/8/layout/orgChart1"/>
    <dgm:cxn modelId="{0997EAB9-AEA3-254B-ABF5-CDE217CA97E9}" type="presParOf" srcId="{055F1A97-A18D-A54B-A343-DB9F4CE145FC}" destId="{8B3DDC8D-3F72-3F47-AEB0-8CE909153B61}" srcOrd="1" destOrd="0" presId="urn:microsoft.com/office/officeart/2005/8/layout/orgChart1"/>
    <dgm:cxn modelId="{D0D3C546-8C18-BC45-8D9B-C29ACF16AC3A}" type="presParOf" srcId="{8B3DDC8D-3F72-3F47-AEB0-8CE909153B61}" destId="{00491641-01FE-1A4B-BA75-D73553978E81}" srcOrd="0" destOrd="0" presId="urn:microsoft.com/office/officeart/2005/8/layout/orgChart1"/>
    <dgm:cxn modelId="{0AFBA868-809E-054D-A1D6-B6F51EBEA872}" type="presParOf" srcId="{00491641-01FE-1A4B-BA75-D73553978E81}" destId="{A8AB8A65-E09A-7648-9ED6-1D0D3A0A5898}" srcOrd="0" destOrd="0" presId="urn:microsoft.com/office/officeart/2005/8/layout/orgChart1"/>
    <dgm:cxn modelId="{CC2811FA-43FB-AC43-91B7-487548A00099}" type="presParOf" srcId="{00491641-01FE-1A4B-BA75-D73553978E81}" destId="{6C08DC7B-7F75-C54C-900B-5C4BA4379CBD}" srcOrd="1" destOrd="0" presId="urn:microsoft.com/office/officeart/2005/8/layout/orgChart1"/>
    <dgm:cxn modelId="{E320A46A-618E-2B48-ACB8-4984F06DF843}" type="presParOf" srcId="{8B3DDC8D-3F72-3F47-AEB0-8CE909153B61}" destId="{9AAC187E-F2D9-2346-A6F0-D4481D094B1A}" srcOrd="1" destOrd="0" presId="urn:microsoft.com/office/officeart/2005/8/layout/orgChart1"/>
    <dgm:cxn modelId="{10F66767-BE1F-BD45-B024-013748C56293}" type="presParOf" srcId="{9AAC187E-F2D9-2346-A6F0-D4481D094B1A}" destId="{C93C5ECE-3297-2442-9954-7C140D9854B4}" srcOrd="0" destOrd="0" presId="urn:microsoft.com/office/officeart/2005/8/layout/orgChart1"/>
    <dgm:cxn modelId="{5446B971-0A66-B84E-A5AE-E9D23EBFE342}" type="presParOf" srcId="{9AAC187E-F2D9-2346-A6F0-D4481D094B1A}" destId="{D855B198-D0FB-D345-BCBC-8F711B00CD7E}" srcOrd="1" destOrd="0" presId="urn:microsoft.com/office/officeart/2005/8/layout/orgChart1"/>
    <dgm:cxn modelId="{1A462C40-23A8-D04E-A799-7908FE752481}" type="presParOf" srcId="{D855B198-D0FB-D345-BCBC-8F711B00CD7E}" destId="{1B9DAAC7-3405-4E42-9F6B-C9E11B7F8A10}" srcOrd="0" destOrd="0" presId="urn:microsoft.com/office/officeart/2005/8/layout/orgChart1"/>
    <dgm:cxn modelId="{792E781F-2BAE-9F40-85A3-B0606CBD896E}" type="presParOf" srcId="{1B9DAAC7-3405-4E42-9F6B-C9E11B7F8A10}" destId="{CD3F0AC7-5711-6947-B1D4-DC4DFFDEB93E}" srcOrd="0" destOrd="0" presId="urn:microsoft.com/office/officeart/2005/8/layout/orgChart1"/>
    <dgm:cxn modelId="{944050B8-AE30-F540-8673-2F06432A2F13}" type="presParOf" srcId="{1B9DAAC7-3405-4E42-9F6B-C9E11B7F8A10}" destId="{2D6F7130-1530-8242-BA34-68F4DB8FB676}" srcOrd="1" destOrd="0" presId="urn:microsoft.com/office/officeart/2005/8/layout/orgChart1"/>
    <dgm:cxn modelId="{C29785E6-E117-AE4F-AD63-B567E097A8C1}" type="presParOf" srcId="{D855B198-D0FB-D345-BCBC-8F711B00CD7E}" destId="{221351A5-8848-5141-8558-1448E7A225D3}" srcOrd="1" destOrd="0" presId="urn:microsoft.com/office/officeart/2005/8/layout/orgChart1"/>
    <dgm:cxn modelId="{5D063963-2A40-AB49-93FB-676C330AD314}" type="presParOf" srcId="{D855B198-D0FB-D345-BCBC-8F711B00CD7E}" destId="{4720FA6E-1FA4-0148-A197-3207F519AA84}" srcOrd="2" destOrd="0" presId="urn:microsoft.com/office/officeart/2005/8/layout/orgChart1"/>
    <dgm:cxn modelId="{F4D16A0B-6722-BF4E-BC3C-78C451EF48DE}" type="presParOf" srcId="{9AAC187E-F2D9-2346-A6F0-D4481D094B1A}" destId="{8EF87F46-AA40-D64F-AD6E-7869020AC2CC}" srcOrd="2" destOrd="0" presId="urn:microsoft.com/office/officeart/2005/8/layout/orgChart1"/>
    <dgm:cxn modelId="{0A99C09E-4157-E54B-BF35-3D0755A88A35}" type="presParOf" srcId="{9AAC187E-F2D9-2346-A6F0-D4481D094B1A}" destId="{C2F4F6EC-987B-F54B-A2CE-0F81C90A0FCD}" srcOrd="3" destOrd="0" presId="urn:microsoft.com/office/officeart/2005/8/layout/orgChart1"/>
    <dgm:cxn modelId="{A6D028D1-4408-D742-8581-917869D2AE21}" type="presParOf" srcId="{C2F4F6EC-987B-F54B-A2CE-0F81C90A0FCD}" destId="{2DEA8555-9E40-6B49-A403-C8A11CAB57BB}" srcOrd="0" destOrd="0" presId="urn:microsoft.com/office/officeart/2005/8/layout/orgChart1"/>
    <dgm:cxn modelId="{A548BCB7-93B0-1B45-941D-51D886221E9F}" type="presParOf" srcId="{2DEA8555-9E40-6B49-A403-C8A11CAB57BB}" destId="{E92D6317-66C3-474E-AB3D-9E068824A8FD}" srcOrd="0" destOrd="0" presId="urn:microsoft.com/office/officeart/2005/8/layout/orgChart1"/>
    <dgm:cxn modelId="{3D60E7B4-4969-B245-B17E-D6EEF59159D4}" type="presParOf" srcId="{2DEA8555-9E40-6B49-A403-C8A11CAB57BB}" destId="{FAFCD517-4E40-844F-9A19-EBCD519BB680}" srcOrd="1" destOrd="0" presId="urn:microsoft.com/office/officeart/2005/8/layout/orgChart1"/>
    <dgm:cxn modelId="{7F5034C8-6BDC-7B4B-BB25-296F939D79C8}" type="presParOf" srcId="{C2F4F6EC-987B-F54B-A2CE-0F81C90A0FCD}" destId="{C2BE98D1-7D52-174A-94D7-2A4DA21FDDC9}" srcOrd="1" destOrd="0" presId="urn:microsoft.com/office/officeart/2005/8/layout/orgChart1"/>
    <dgm:cxn modelId="{02C41B06-70D1-2940-8C41-66C377253A7D}" type="presParOf" srcId="{C2F4F6EC-987B-F54B-A2CE-0F81C90A0FCD}" destId="{1EFA4755-E7B5-C94A-AF3C-FB3F8A196D4A}" srcOrd="2" destOrd="0" presId="urn:microsoft.com/office/officeart/2005/8/layout/orgChart1"/>
    <dgm:cxn modelId="{73C35B11-E06A-0345-BE2C-9513211AFE08}" type="presParOf" srcId="{8B3DDC8D-3F72-3F47-AEB0-8CE909153B61}" destId="{EF92505E-6DD0-144D-AE1B-04D15F185383}" srcOrd="2" destOrd="0" presId="urn:microsoft.com/office/officeart/2005/8/layout/orgChart1"/>
    <dgm:cxn modelId="{1276923C-CE60-8043-80F9-9F8F31C60205}" type="presParOf" srcId="{055F1A97-A18D-A54B-A343-DB9F4CE145FC}" destId="{A35F4546-56AC-D149-B20E-3A57EEF6DD1A}" srcOrd="2" destOrd="0" presId="urn:microsoft.com/office/officeart/2005/8/layout/orgChart1"/>
    <dgm:cxn modelId="{84A7D1EF-C9D2-D842-AB4F-BFCD9A46907F}" type="presParOf" srcId="{055F1A97-A18D-A54B-A343-DB9F4CE145FC}" destId="{F48EED91-158B-7743-BA29-F98ABD11BD08}" srcOrd="3" destOrd="0" presId="urn:microsoft.com/office/officeart/2005/8/layout/orgChart1"/>
    <dgm:cxn modelId="{66BBA6B3-AD94-8048-BF6B-41D54DB41617}" type="presParOf" srcId="{F48EED91-158B-7743-BA29-F98ABD11BD08}" destId="{9FE79FDE-6EEB-104F-B23A-E4B07FD966CC}" srcOrd="0" destOrd="0" presId="urn:microsoft.com/office/officeart/2005/8/layout/orgChart1"/>
    <dgm:cxn modelId="{2F481DA5-A1C0-4F4C-B8B5-30AD4C29148D}" type="presParOf" srcId="{9FE79FDE-6EEB-104F-B23A-E4B07FD966CC}" destId="{03639B84-8A05-2646-B516-08D8E0222F4B}" srcOrd="0" destOrd="0" presId="urn:microsoft.com/office/officeart/2005/8/layout/orgChart1"/>
    <dgm:cxn modelId="{384974B0-C89B-E048-BFE3-ACF0F0CECE79}" type="presParOf" srcId="{9FE79FDE-6EEB-104F-B23A-E4B07FD966CC}" destId="{9318492A-91B5-6048-AC03-E35068624D3B}" srcOrd="1" destOrd="0" presId="urn:microsoft.com/office/officeart/2005/8/layout/orgChart1"/>
    <dgm:cxn modelId="{1F96EAF5-8F58-BF42-9B69-B70C81F7472F}" type="presParOf" srcId="{F48EED91-158B-7743-BA29-F98ABD11BD08}" destId="{7B96A14F-B51D-0548-AE10-72ECC594342F}" srcOrd="1" destOrd="0" presId="urn:microsoft.com/office/officeart/2005/8/layout/orgChart1"/>
    <dgm:cxn modelId="{1D4F1A10-DF6D-D94D-8D8A-8C6D069C1595}" type="presParOf" srcId="{F48EED91-158B-7743-BA29-F98ABD11BD08}" destId="{587C9DBF-C270-B84F-A6C6-552894B009CE}" srcOrd="2" destOrd="0" presId="urn:microsoft.com/office/officeart/2005/8/layout/orgChart1"/>
    <dgm:cxn modelId="{82E4495B-EA09-F54B-890C-91CB541C2EAC}" type="presParOf" srcId="{055F1A97-A18D-A54B-A343-DB9F4CE145FC}" destId="{5FF664B3-8B76-C24B-A8F6-00113FD87B0A}" srcOrd="4" destOrd="0" presId="urn:microsoft.com/office/officeart/2005/8/layout/orgChart1"/>
    <dgm:cxn modelId="{254A2FD8-DDE2-794D-B653-F38F163CB312}" type="presParOf" srcId="{055F1A97-A18D-A54B-A343-DB9F4CE145FC}" destId="{2E3E3E57-21FF-1546-AD2D-CD6D008E6805}" srcOrd="5" destOrd="0" presId="urn:microsoft.com/office/officeart/2005/8/layout/orgChart1"/>
    <dgm:cxn modelId="{E39205E7-4915-E643-B47F-58E4C8BEB37C}" type="presParOf" srcId="{2E3E3E57-21FF-1546-AD2D-CD6D008E6805}" destId="{A04B75C0-EDE1-184A-BD94-D981A891D7C5}" srcOrd="0" destOrd="0" presId="urn:microsoft.com/office/officeart/2005/8/layout/orgChart1"/>
    <dgm:cxn modelId="{21F672BE-30CE-FE41-BD5E-3B7386A2CC82}" type="presParOf" srcId="{A04B75C0-EDE1-184A-BD94-D981A891D7C5}" destId="{E929A1FB-CDA8-654D-8CE0-FABAD996AEC1}" srcOrd="0" destOrd="0" presId="urn:microsoft.com/office/officeart/2005/8/layout/orgChart1"/>
    <dgm:cxn modelId="{9D1CB1D4-B38A-FA4F-A43C-A748C88A762F}" type="presParOf" srcId="{A04B75C0-EDE1-184A-BD94-D981A891D7C5}" destId="{EDFF85FF-7EFE-A14A-AFA0-415FCF438A95}" srcOrd="1" destOrd="0" presId="urn:microsoft.com/office/officeart/2005/8/layout/orgChart1"/>
    <dgm:cxn modelId="{1B4E00EC-81FC-514A-9DDE-1071D92E0DF6}" type="presParOf" srcId="{2E3E3E57-21FF-1546-AD2D-CD6D008E6805}" destId="{461FE126-A441-DF47-B210-88BA71867935}" srcOrd="1" destOrd="0" presId="urn:microsoft.com/office/officeart/2005/8/layout/orgChart1"/>
    <dgm:cxn modelId="{21FCFE40-107F-FC43-A37F-623023E69167}" type="presParOf" srcId="{2E3E3E57-21FF-1546-AD2D-CD6D008E6805}" destId="{24C03886-4A13-A34B-AA06-E68DD4EE86F7}" srcOrd="2" destOrd="0" presId="urn:microsoft.com/office/officeart/2005/8/layout/orgChart1"/>
    <dgm:cxn modelId="{7CC5DFCF-D3FF-D843-A358-0B8A7580DD6A}" type="presParOf" srcId="{467E1120-D0DB-4145-9BBD-8A6A40F2354A}" destId="{B0B2E94B-13BA-D048-8292-43CA695B79C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259FA62-2BFD-1142-A2C2-2A3665E9054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46F364CE-4F60-844B-87F8-B4392759E3B6}">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Psychological</a:t>
          </a:r>
        </a:p>
      </dgm:t>
    </dgm:pt>
    <dgm:pt modelId="{32083F5A-D1A9-8142-867D-29369F2FBB83}" type="parTrans" cxnId="{BF43C813-1F7E-E640-80C1-68993D24C111}">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CC78EE1-63F4-3948-9BB4-4C35EA4E0FEA}" type="sibTrans" cxnId="{BF43C813-1F7E-E640-80C1-68993D24C111}">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DF5AD9F-8C49-8243-B289-E0E6DF4122D6}">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Mental health care</a:t>
          </a:r>
        </a:p>
      </dgm:t>
    </dgm:pt>
    <dgm:pt modelId="{D0DB833F-2649-8F40-9F6E-F79E289C9A3B}" type="parTrans" cxnId="{0B54961A-3524-A644-B175-36BF2A039BDA}">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F1BA8564-FE84-EA46-9D9D-CCB1668E69DB}" type="sibTrans" cxnId="{0B54961A-3524-A644-B175-36BF2A039BDA}">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60DFCF5-CA51-BA49-94B5-15705EF88DDC}">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Support for well-being</a:t>
          </a:r>
        </a:p>
      </dgm:t>
    </dgm:pt>
    <dgm:pt modelId="{25C1B918-E0E2-CA49-812B-4A7AD46A1FF8}" type="parTrans" cxnId="{7A1340C9-B822-BE40-8746-85A1420D3705}">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D3F61CAC-7FF2-D642-9396-CD0AFEA3E7C8}" type="sibTrans" cxnId="{7A1340C9-B822-BE40-8746-85A1420D3705}">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FF70183-7CE4-4840-ACC8-D45AF87DF848}">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Encouraging cognitive flexibility</a:t>
          </a:r>
        </a:p>
      </dgm:t>
    </dgm:pt>
    <dgm:pt modelId="{7E7D20BF-0ADD-FE4A-B6BC-302898B24418}" type="parTrans" cxnId="{6F93F4EA-C081-E44D-838B-47DB47698F1E}">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C9318B05-83C1-8E42-9775-5ABF055F0BC7}" type="sibTrans" cxnId="{6F93F4EA-C081-E44D-838B-47DB47698F1E}">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7885BDD6-61E6-D34F-8C36-FA9E140450EC}">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Evidence-based approaches</a:t>
          </a:r>
        </a:p>
      </dgm:t>
    </dgm:pt>
    <dgm:pt modelId="{42D57A6B-AE90-8B4B-BF31-4EA0C442DB11}" type="parTrans" cxnId="{4CF0E0C2-9D37-8140-8F41-3A6C3793F783}">
      <dgm:prSet/>
      <dgm:spPr/>
      <dgm:t>
        <a:bodyPr/>
        <a:lstStyle/>
        <a:p>
          <a:endParaRPr lang="en-GB" sz="3200"/>
        </a:p>
      </dgm:t>
    </dgm:pt>
    <dgm:pt modelId="{57498C45-9F79-0847-8A7F-9A4E888CFF78}" type="sibTrans" cxnId="{4CF0E0C2-9D37-8140-8F41-3A6C3793F783}">
      <dgm:prSet/>
      <dgm:spPr/>
      <dgm:t>
        <a:bodyPr/>
        <a:lstStyle/>
        <a:p>
          <a:endParaRPr lang="en-GB" sz="3200"/>
        </a:p>
      </dgm:t>
    </dgm:pt>
    <dgm:pt modelId="{931E9FFC-FA30-3143-8EB5-07613608DDA4}">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Trauma informed care</a:t>
          </a:r>
        </a:p>
      </dgm:t>
    </dgm:pt>
    <dgm:pt modelId="{A9ECFAC7-7917-FA48-874D-38457E567CC3}" type="parTrans" cxnId="{5C0AA730-E171-B242-B46C-3D31CC8F13D5}">
      <dgm:prSet/>
      <dgm:spPr/>
      <dgm:t>
        <a:bodyPr/>
        <a:lstStyle/>
        <a:p>
          <a:endParaRPr lang="en-GB" sz="3200"/>
        </a:p>
      </dgm:t>
    </dgm:pt>
    <dgm:pt modelId="{070B3841-F81C-DE4A-AA83-40F3B98E6BCD}" type="sibTrans" cxnId="{5C0AA730-E171-B242-B46C-3D31CC8F13D5}">
      <dgm:prSet/>
      <dgm:spPr/>
      <dgm:t>
        <a:bodyPr/>
        <a:lstStyle/>
        <a:p>
          <a:endParaRPr lang="en-GB" sz="3200"/>
        </a:p>
      </dgm:t>
    </dgm:pt>
    <dgm:pt modelId="{07631FD7-20E3-D044-BD08-6BC61C0ACDA2}">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Developmental support</a:t>
          </a:r>
        </a:p>
      </dgm:t>
    </dgm:pt>
    <dgm:pt modelId="{D11D62D4-99DB-8F46-B31C-D255F150E02F}" type="parTrans" cxnId="{CA06B355-4CC6-B54D-AAFE-3317E6216F81}">
      <dgm:prSet/>
      <dgm:spPr/>
      <dgm:t>
        <a:bodyPr/>
        <a:lstStyle/>
        <a:p>
          <a:endParaRPr lang="en-GB"/>
        </a:p>
      </dgm:t>
    </dgm:pt>
    <dgm:pt modelId="{D75CE63A-6956-CE48-9C1A-209FA12AEECF}" type="sibTrans" cxnId="{CA06B355-4CC6-B54D-AAFE-3317E6216F81}">
      <dgm:prSet/>
      <dgm:spPr/>
      <dgm:t>
        <a:bodyPr/>
        <a:lstStyle/>
        <a:p>
          <a:endParaRPr lang="en-GB"/>
        </a:p>
      </dgm:t>
    </dgm:pt>
    <dgm:pt modelId="{9ABE51E4-AA28-9642-B026-A9FE9394673B}">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Developmental disorders e.g., autism spectrum</a:t>
          </a:r>
        </a:p>
      </dgm:t>
    </dgm:pt>
    <dgm:pt modelId="{81444960-32AB-BB40-AE6C-28415E608A11}" type="parTrans" cxnId="{AAB1D7E3-9243-FD47-A4AB-76AAB7CD6726}">
      <dgm:prSet/>
      <dgm:spPr/>
      <dgm:t>
        <a:bodyPr/>
        <a:lstStyle/>
        <a:p>
          <a:endParaRPr lang="en-GB"/>
        </a:p>
      </dgm:t>
    </dgm:pt>
    <dgm:pt modelId="{F56952CE-1F9D-304A-B25A-3F1A88B275E6}" type="sibTrans" cxnId="{AAB1D7E3-9243-FD47-A4AB-76AAB7CD6726}">
      <dgm:prSet/>
      <dgm:spPr/>
      <dgm:t>
        <a:bodyPr/>
        <a:lstStyle/>
        <a:p>
          <a:endParaRPr lang="en-GB"/>
        </a:p>
      </dgm:t>
    </dgm:pt>
    <dgm:pt modelId="{81069285-3F6D-4640-AFD7-79F914AFDCA6}">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Attachment</a:t>
          </a:r>
        </a:p>
      </dgm:t>
    </dgm:pt>
    <dgm:pt modelId="{906B06A8-8CCA-544C-B6CB-37EA972D4596}" type="parTrans" cxnId="{2CC3A1F9-2490-014C-BB47-AEAA0DA51E98}">
      <dgm:prSet/>
      <dgm:spPr/>
      <dgm:t>
        <a:bodyPr/>
        <a:lstStyle/>
        <a:p>
          <a:endParaRPr lang="en-GB"/>
        </a:p>
      </dgm:t>
    </dgm:pt>
    <dgm:pt modelId="{03238CB2-E6A0-7947-96A7-2F44FAAF1047}" type="sibTrans" cxnId="{2CC3A1F9-2490-014C-BB47-AEAA0DA51E98}">
      <dgm:prSet/>
      <dgm:spPr/>
      <dgm:t>
        <a:bodyPr/>
        <a:lstStyle/>
        <a:p>
          <a:endParaRPr lang="en-GB"/>
        </a:p>
      </dgm:t>
    </dgm:pt>
    <dgm:pt modelId="{094FA7B0-D057-A748-B3F5-2A542E8DFAA9}">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Positive identity development</a:t>
          </a:r>
        </a:p>
      </dgm:t>
    </dgm:pt>
    <dgm:pt modelId="{B5093851-9CF2-A144-A2F9-8F76B8EFF38D}" type="parTrans" cxnId="{AD72ACA9-E29B-8A45-A7CB-9E1FE99FB977}">
      <dgm:prSet/>
      <dgm:spPr/>
      <dgm:t>
        <a:bodyPr/>
        <a:lstStyle/>
        <a:p>
          <a:endParaRPr lang="en-GB"/>
        </a:p>
      </dgm:t>
    </dgm:pt>
    <dgm:pt modelId="{9728FA72-E36B-5A41-92A2-4E55A3CD082D}" type="sibTrans" cxnId="{AD72ACA9-E29B-8A45-A7CB-9E1FE99FB977}">
      <dgm:prSet/>
      <dgm:spPr/>
      <dgm:t>
        <a:bodyPr/>
        <a:lstStyle/>
        <a:p>
          <a:endParaRPr lang="en-GB"/>
        </a:p>
      </dgm:t>
    </dgm:pt>
    <dgm:pt modelId="{FDFA5E89-3DBD-4A4E-9A71-DAFD9BE97A28}">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Supporting sense of purpose</a:t>
          </a:r>
        </a:p>
      </dgm:t>
    </dgm:pt>
    <dgm:pt modelId="{E4DDDEC6-CE57-2B47-AAAA-74B69C611DE9}" type="parTrans" cxnId="{17D6023B-D619-4D45-BFC5-1C162EE4477B}">
      <dgm:prSet/>
      <dgm:spPr/>
      <dgm:t>
        <a:bodyPr/>
        <a:lstStyle/>
        <a:p>
          <a:endParaRPr lang="en-GB"/>
        </a:p>
      </dgm:t>
    </dgm:pt>
    <dgm:pt modelId="{A938795B-0292-AC41-B628-A4B4C244C5A9}" type="sibTrans" cxnId="{17D6023B-D619-4D45-BFC5-1C162EE4477B}">
      <dgm:prSet/>
      <dgm:spPr/>
      <dgm:t>
        <a:bodyPr/>
        <a:lstStyle/>
        <a:p>
          <a:endParaRPr lang="en-GB"/>
        </a:p>
      </dgm:t>
    </dgm:pt>
    <dgm:pt modelId="{3F853BEC-F71C-8644-BD1B-25946B7B18F1}" type="pres">
      <dgm:prSet presAssocID="{2259FA62-2BFD-1142-A2C2-2A3665E90549}" presName="hierChild1" presStyleCnt="0">
        <dgm:presLayoutVars>
          <dgm:orgChart val="1"/>
          <dgm:chPref val="1"/>
          <dgm:dir/>
          <dgm:animOne val="branch"/>
          <dgm:animLvl val="lvl"/>
          <dgm:resizeHandles/>
        </dgm:presLayoutVars>
      </dgm:prSet>
      <dgm:spPr/>
      <dgm:t>
        <a:bodyPr/>
        <a:lstStyle/>
        <a:p>
          <a:endParaRPr lang="en-GB"/>
        </a:p>
      </dgm:t>
    </dgm:pt>
    <dgm:pt modelId="{467E1120-D0DB-4145-9BBD-8A6A40F2354A}" type="pres">
      <dgm:prSet presAssocID="{46F364CE-4F60-844B-87F8-B4392759E3B6}" presName="hierRoot1" presStyleCnt="0">
        <dgm:presLayoutVars>
          <dgm:hierBranch val="init"/>
        </dgm:presLayoutVars>
      </dgm:prSet>
      <dgm:spPr/>
    </dgm:pt>
    <dgm:pt modelId="{C547F65C-495A-544C-81EF-F655D11817EC}" type="pres">
      <dgm:prSet presAssocID="{46F364CE-4F60-844B-87F8-B4392759E3B6}" presName="rootComposite1" presStyleCnt="0"/>
      <dgm:spPr/>
    </dgm:pt>
    <dgm:pt modelId="{CD8EF89C-AF2A-DC46-82F6-05C61436B1A4}" type="pres">
      <dgm:prSet presAssocID="{46F364CE-4F60-844B-87F8-B4392759E3B6}" presName="rootText1" presStyleLbl="node0" presStyleIdx="0" presStyleCnt="1">
        <dgm:presLayoutVars>
          <dgm:chPref val="3"/>
        </dgm:presLayoutVars>
      </dgm:prSet>
      <dgm:spPr/>
      <dgm:t>
        <a:bodyPr/>
        <a:lstStyle/>
        <a:p>
          <a:endParaRPr lang="en-GB"/>
        </a:p>
      </dgm:t>
    </dgm:pt>
    <dgm:pt modelId="{8654B977-F92C-964C-98DB-9801BC1C46B6}" type="pres">
      <dgm:prSet presAssocID="{46F364CE-4F60-844B-87F8-B4392759E3B6}" presName="rootConnector1" presStyleLbl="node1" presStyleIdx="0" presStyleCnt="0"/>
      <dgm:spPr/>
      <dgm:t>
        <a:bodyPr/>
        <a:lstStyle/>
        <a:p>
          <a:endParaRPr lang="en-GB"/>
        </a:p>
      </dgm:t>
    </dgm:pt>
    <dgm:pt modelId="{055F1A97-A18D-A54B-A343-DB9F4CE145FC}" type="pres">
      <dgm:prSet presAssocID="{46F364CE-4F60-844B-87F8-B4392759E3B6}" presName="hierChild2" presStyleCnt="0"/>
      <dgm:spPr/>
    </dgm:pt>
    <dgm:pt modelId="{962430A1-589A-5D4D-B5FA-DC62FF627F4D}" type="pres">
      <dgm:prSet presAssocID="{D0DB833F-2649-8F40-9F6E-F79E289C9A3B}" presName="Name37" presStyleLbl="parChTrans1D2" presStyleIdx="0" presStyleCnt="4"/>
      <dgm:spPr/>
      <dgm:t>
        <a:bodyPr/>
        <a:lstStyle/>
        <a:p>
          <a:endParaRPr lang="en-GB"/>
        </a:p>
      </dgm:t>
    </dgm:pt>
    <dgm:pt modelId="{8B3DDC8D-3F72-3F47-AEB0-8CE909153B61}" type="pres">
      <dgm:prSet presAssocID="{5DF5AD9F-8C49-8243-B289-E0E6DF4122D6}" presName="hierRoot2" presStyleCnt="0">
        <dgm:presLayoutVars>
          <dgm:hierBranch val="init"/>
        </dgm:presLayoutVars>
      </dgm:prSet>
      <dgm:spPr/>
    </dgm:pt>
    <dgm:pt modelId="{00491641-01FE-1A4B-BA75-D73553978E81}" type="pres">
      <dgm:prSet presAssocID="{5DF5AD9F-8C49-8243-B289-E0E6DF4122D6}" presName="rootComposite" presStyleCnt="0"/>
      <dgm:spPr/>
    </dgm:pt>
    <dgm:pt modelId="{A8AB8A65-E09A-7648-9ED6-1D0D3A0A5898}" type="pres">
      <dgm:prSet presAssocID="{5DF5AD9F-8C49-8243-B289-E0E6DF4122D6}" presName="rootText" presStyleLbl="node2" presStyleIdx="0" presStyleCnt="4">
        <dgm:presLayoutVars>
          <dgm:chPref val="3"/>
        </dgm:presLayoutVars>
      </dgm:prSet>
      <dgm:spPr/>
      <dgm:t>
        <a:bodyPr/>
        <a:lstStyle/>
        <a:p>
          <a:endParaRPr lang="en-GB"/>
        </a:p>
      </dgm:t>
    </dgm:pt>
    <dgm:pt modelId="{6C08DC7B-7F75-C54C-900B-5C4BA4379CBD}" type="pres">
      <dgm:prSet presAssocID="{5DF5AD9F-8C49-8243-B289-E0E6DF4122D6}" presName="rootConnector" presStyleLbl="node2" presStyleIdx="0" presStyleCnt="4"/>
      <dgm:spPr/>
      <dgm:t>
        <a:bodyPr/>
        <a:lstStyle/>
        <a:p>
          <a:endParaRPr lang="en-GB"/>
        </a:p>
      </dgm:t>
    </dgm:pt>
    <dgm:pt modelId="{9AAC187E-F2D9-2346-A6F0-D4481D094B1A}" type="pres">
      <dgm:prSet presAssocID="{5DF5AD9F-8C49-8243-B289-E0E6DF4122D6}" presName="hierChild4" presStyleCnt="0"/>
      <dgm:spPr/>
    </dgm:pt>
    <dgm:pt modelId="{C93C5ECE-3297-2442-9954-7C140D9854B4}" type="pres">
      <dgm:prSet presAssocID="{42D57A6B-AE90-8B4B-BF31-4EA0C442DB11}" presName="Name37" presStyleLbl="parChTrans1D3" presStyleIdx="0" presStyleCnt="6"/>
      <dgm:spPr/>
      <dgm:t>
        <a:bodyPr/>
        <a:lstStyle/>
        <a:p>
          <a:endParaRPr lang="en-GB"/>
        </a:p>
      </dgm:t>
    </dgm:pt>
    <dgm:pt modelId="{D855B198-D0FB-D345-BCBC-8F711B00CD7E}" type="pres">
      <dgm:prSet presAssocID="{7885BDD6-61E6-D34F-8C36-FA9E140450EC}" presName="hierRoot2" presStyleCnt="0">
        <dgm:presLayoutVars>
          <dgm:hierBranch val="init"/>
        </dgm:presLayoutVars>
      </dgm:prSet>
      <dgm:spPr/>
    </dgm:pt>
    <dgm:pt modelId="{1B9DAAC7-3405-4E42-9F6B-C9E11B7F8A10}" type="pres">
      <dgm:prSet presAssocID="{7885BDD6-61E6-D34F-8C36-FA9E140450EC}" presName="rootComposite" presStyleCnt="0"/>
      <dgm:spPr/>
    </dgm:pt>
    <dgm:pt modelId="{CD3F0AC7-5711-6947-B1D4-DC4DFFDEB93E}" type="pres">
      <dgm:prSet presAssocID="{7885BDD6-61E6-D34F-8C36-FA9E140450EC}" presName="rootText" presStyleLbl="node3" presStyleIdx="0" presStyleCnt="6">
        <dgm:presLayoutVars>
          <dgm:chPref val="3"/>
        </dgm:presLayoutVars>
      </dgm:prSet>
      <dgm:spPr/>
      <dgm:t>
        <a:bodyPr/>
        <a:lstStyle/>
        <a:p>
          <a:endParaRPr lang="en-GB"/>
        </a:p>
      </dgm:t>
    </dgm:pt>
    <dgm:pt modelId="{2D6F7130-1530-8242-BA34-68F4DB8FB676}" type="pres">
      <dgm:prSet presAssocID="{7885BDD6-61E6-D34F-8C36-FA9E140450EC}" presName="rootConnector" presStyleLbl="node3" presStyleIdx="0" presStyleCnt="6"/>
      <dgm:spPr/>
      <dgm:t>
        <a:bodyPr/>
        <a:lstStyle/>
        <a:p>
          <a:endParaRPr lang="en-GB"/>
        </a:p>
      </dgm:t>
    </dgm:pt>
    <dgm:pt modelId="{221351A5-8848-5141-8558-1448E7A225D3}" type="pres">
      <dgm:prSet presAssocID="{7885BDD6-61E6-D34F-8C36-FA9E140450EC}" presName="hierChild4" presStyleCnt="0"/>
      <dgm:spPr/>
    </dgm:pt>
    <dgm:pt modelId="{4720FA6E-1FA4-0148-A197-3207F519AA84}" type="pres">
      <dgm:prSet presAssocID="{7885BDD6-61E6-D34F-8C36-FA9E140450EC}" presName="hierChild5" presStyleCnt="0"/>
      <dgm:spPr/>
    </dgm:pt>
    <dgm:pt modelId="{8EF87F46-AA40-D64F-AD6E-7869020AC2CC}" type="pres">
      <dgm:prSet presAssocID="{A9ECFAC7-7917-FA48-874D-38457E567CC3}" presName="Name37" presStyleLbl="parChTrans1D3" presStyleIdx="1" presStyleCnt="6"/>
      <dgm:spPr/>
      <dgm:t>
        <a:bodyPr/>
        <a:lstStyle/>
        <a:p>
          <a:endParaRPr lang="en-GB"/>
        </a:p>
      </dgm:t>
    </dgm:pt>
    <dgm:pt modelId="{C2F4F6EC-987B-F54B-A2CE-0F81C90A0FCD}" type="pres">
      <dgm:prSet presAssocID="{931E9FFC-FA30-3143-8EB5-07613608DDA4}" presName="hierRoot2" presStyleCnt="0">
        <dgm:presLayoutVars>
          <dgm:hierBranch val="init"/>
        </dgm:presLayoutVars>
      </dgm:prSet>
      <dgm:spPr/>
    </dgm:pt>
    <dgm:pt modelId="{2DEA8555-9E40-6B49-A403-C8A11CAB57BB}" type="pres">
      <dgm:prSet presAssocID="{931E9FFC-FA30-3143-8EB5-07613608DDA4}" presName="rootComposite" presStyleCnt="0"/>
      <dgm:spPr/>
    </dgm:pt>
    <dgm:pt modelId="{E92D6317-66C3-474E-AB3D-9E068824A8FD}" type="pres">
      <dgm:prSet presAssocID="{931E9FFC-FA30-3143-8EB5-07613608DDA4}" presName="rootText" presStyleLbl="node3" presStyleIdx="1" presStyleCnt="6">
        <dgm:presLayoutVars>
          <dgm:chPref val="3"/>
        </dgm:presLayoutVars>
      </dgm:prSet>
      <dgm:spPr/>
      <dgm:t>
        <a:bodyPr/>
        <a:lstStyle/>
        <a:p>
          <a:endParaRPr lang="en-GB"/>
        </a:p>
      </dgm:t>
    </dgm:pt>
    <dgm:pt modelId="{FAFCD517-4E40-844F-9A19-EBCD519BB680}" type="pres">
      <dgm:prSet presAssocID="{931E9FFC-FA30-3143-8EB5-07613608DDA4}" presName="rootConnector" presStyleLbl="node3" presStyleIdx="1" presStyleCnt="6"/>
      <dgm:spPr/>
      <dgm:t>
        <a:bodyPr/>
        <a:lstStyle/>
        <a:p>
          <a:endParaRPr lang="en-GB"/>
        </a:p>
      </dgm:t>
    </dgm:pt>
    <dgm:pt modelId="{C2BE98D1-7D52-174A-94D7-2A4DA21FDDC9}" type="pres">
      <dgm:prSet presAssocID="{931E9FFC-FA30-3143-8EB5-07613608DDA4}" presName="hierChild4" presStyleCnt="0"/>
      <dgm:spPr/>
    </dgm:pt>
    <dgm:pt modelId="{1EFA4755-E7B5-C94A-AF3C-FB3F8A196D4A}" type="pres">
      <dgm:prSet presAssocID="{931E9FFC-FA30-3143-8EB5-07613608DDA4}" presName="hierChild5" presStyleCnt="0"/>
      <dgm:spPr/>
    </dgm:pt>
    <dgm:pt modelId="{EF92505E-6DD0-144D-AE1B-04D15F185383}" type="pres">
      <dgm:prSet presAssocID="{5DF5AD9F-8C49-8243-B289-E0E6DF4122D6}" presName="hierChild5" presStyleCnt="0"/>
      <dgm:spPr/>
    </dgm:pt>
    <dgm:pt modelId="{A35F4546-56AC-D149-B20E-3A57EEF6DD1A}" type="pres">
      <dgm:prSet presAssocID="{25C1B918-E0E2-CA49-812B-4A7AD46A1FF8}" presName="Name37" presStyleLbl="parChTrans1D2" presStyleIdx="1" presStyleCnt="4"/>
      <dgm:spPr/>
      <dgm:t>
        <a:bodyPr/>
        <a:lstStyle/>
        <a:p>
          <a:endParaRPr lang="en-GB"/>
        </a:p>
      </dgm:t>
    </dgm:pt>
    <dgm:pt modelId="{F48EED91-158B-7743-BA29-F98ABD11BD08}" type="pres">
      <dgm:prSet presAssocID="{360DFCF5-CA51-BA49-94B5-15705EF88DDC}" presName="hierRoot2" presStyleCnt="0">
        <dgm:presLayoutVars>
          <dgm:hierBranch val="init"/>
        </dgm:presLayoutVars>
      </dgm:prSet>
      <dgm:spPr/>
    </dgm:pt>
    <dgm:pt modelId="{9FE79FDE-6EEB-104F-B23A-E4B07FD966CC}" type="pres">
      <dgm:prSet presAssocID="{360DFCF5-CA51-BA49-94B5-15705EF88DDC}" presName="rootComposite" presStyleCnt="0"/>
      <dgm:spPr/>
    </dgm:pt>
    <dgm:pt modelId="{03639B84-8A05-2646-B516-08D8E0222F4B}" type="pres">
      <dgm:prSet presAssocID="{360DFCF5-CA51-BA49-94B5-15705EF88DDC}" presName="rootText" presStyleLbl="node2" presStyleIdx="1" presStyleCnt="4">
        <dgm:presLayoutVars>
          <dgm:chPref val="3"/>
        </dgm:presLayoutVars>
      </dgm:prSet>
      <dgm:spPr/>
      <dgm:t>
        <a:bodyPr/>
        <a:lstStyle/>
        <a:p>
          <a:endParaRPr lang="en-GB"/>
        </a:p>
      </dgm:t>
    </dgm:pt>
    <dgm:pt modelId="{9318492A-91B5-6048-AC03-E35068624D3B}" type="pres">
      <dgm:prSet presAssocID="{360DFCF5-CA51-BA49-94B5-15705EF88DDC}" presName="rootConnector" presStyleLbl="node2" presStyleIdx="1" presStyleCnt="4"/>
      <dgm:spPr/>
      <dgm:t>
        <a:bodyPr/>
        <a:lstStyle/>
        <a:p>
          <a:endParaRPr lang="en-GB"/>
        </a:p>
      </dgm:t>
    </dgm:pt>
    <dgm:pt modelId="{7B96A14F-B51D-0548-AE10-72ECC594342F}" type="pres">
      <dgm:prSet presAssocID="{360DFCF5-CA51-BA49-94B5-15705EF88DDC}" presName="hierChild4" presStyleCnt="0"/>
      <dgm:spPr/>
    </dgm:pt>
    <dgm:pt modelId="{30F1546E-85C5-984D-90D4-9A184ED73F78}" type="pres">
      <dgm:prSet presAssocID="{B5093851-9CF2-A144-A2F9-8F76B8EFF38D}" presName="Name37" presStyleLbl="parChTrans1D3" presStyleIdx="2" presStyleCnt="6"/>
      <dgm:spPr/>
      <dgm:t>
        <a:bodyPr/>
        <a:lstStyle/>
        <a:p>
          <a:endParaRPr lang="en-GB"/>
        </a:p>
      </dgm:t>
    </dgm:pt>
    <dgm:pt modelId="{BA621931-AF8C-414B-9952-0BC40BD956D7}" type="pres">
      <dgm:prSet presAssocID="{094FA7B0-D057-A748-B3F5-2A542E8DFAA9}" presName="hierRoot2" presStyleCnt="0">
        <dgm:presLayoutVars>
          <dgm:hierBranch val="init"/>
        </dgm:presLayoutVars>
      </dgm:prSet>
      <dgm:spPr/>
    </dgm:pt>
    <dgm:pt modelId="{392735F5-09B0-3441-BA07-8243BB5DA623}" type="pres">
      <dgm:prSet presAssocID="{094FA7B0-D057-A748-B3F5-2A542E8DFAA9}" presName="rootComposite" presStyleCnt="0"/>
      <dgm:spPr/>
    </dgm:pt>
    <dgm:pt modelId="{EE054C3D-DE75-1443-90F8-6D4DDF020F46}" type="pres">
      <dgm:prSet presAssocID="{094FA7B0-D057-A748-B3F5-2A542E8DFAA9}" presName="rootText" presStyleLbl="node3" presStyleIdx="2" presStyleCnt="6">
        <dgm:presLayoutVars>
          <dgm:chPref val="3"/>
        </dgm:presLayoutVars>
      </dgm:prSet>
      <dgm:spPr/>
      <dgm:t>
        <a:bodyPr/>
        <a:lstStyle/>
        <a:p>
          <a:endParaRPr lang="en-GB"/>
        </a:p>
      </dgm:t>
    </dgm:pt>
    <dgm:pt modelId="{1BD08EF5-E7C8-154F-845A-07D8E8947B9B}" type="pres">
      <dgm:prSet presAssocID="{094FA7B0-D057-A748-B3F5-2A542E8DFAA9}" presName="rootConnector" presStyleLbl="node3" presStyleIdx="2" presStyleCnt="6"/>
      <dgm:spPr/>
      <dgm:t>
        <a:bodyPr/>
        <a:lstStyle/>
        <a:p>
          <a:endParaRPr lang="en-GB"/>
        </a:p>
      </dgm:t>
    </dgm:pt>
    <dgm:pt modelId="{5AC7A2EB-67E6-9744-85D3-6C885748B930}" type="pres">
      <dgm:prSet presAssocID="{094FA7B0-D057-A748-B3F5-2A542E8DFAA9}" presName="hierChild4" presStyleCnt="0"/>
      <dgm:spPr/>
    </dgm:pt>
    <dgm:pt modelId="{DBBE3F6D-3AFE-4741-9F96-65989046C3EC}" type="pres">
      <dgm:prSet presAssocID="{094FA7B0-D057-A748-B3F5-2A542E8DFAA9}" presName="hierChild5" presStyleCnt="0"/>
      <dgm:spPr/>
    </dgm:pt>
    <dgm:pt modelId="{1C00A6EA-45DB-6E43-B18B-935BF71932E1}" type="pres">
      <dgm:prSet presAssocID="{E4DDDEC6-CE57-2B47-AAAA-74B69C611DE9}" presName="Name37" presStyleLbl="parChTrans1D3" presStyleIdx="3" presStyleCnt="6"/>
      <dgm:spPr/>
      <dgm:t>
        <a:bodyPr/>
        <a:lstStyle/>
        <a:p>
          <a:endParaRPr lang="en-GB"/>
        </a:p>
      </dgm:t>
    </dgm:pt>
    <dgm:pt modelId="{D6624E14-6903-7B48-B1A3-36CFD66A7B63}" type="pres">
      <dgm:prSet presAssocID="{FDFA5E89-3DBD-4A4E-9A71-DAFD9BE97A28}" presName="hierRoot2" presStyleCnt="0">
        <dgm:presLayoutVars>
          <dgm:hierBranch val="init"/>
        </dgm:presLayoutVars>
      </dgm:prSet>
      <dgm:spPr/>
    </dgm:pt>
    <dgm:pt modelId="{8F237046-D6CD-5A4F-B23E-C169C8C3325E}" type="pres">
      <dgm:prSet presAssocID="{FDFA5E89-3DBD-4A4E-9A71-DAFD9BE97A28}" presName="rootComposite" presStyleCnt="0"/>
      <dgm:spPr/>
    </dgm:pt>
    <dgm:pt modelId="{4615F232-0611-F945-A704-0FB51445CFC6}" type="pres">
      <dgm:prSet presAssocID="{FDFA5E89-3DBD-4A4E-9A71-DAFD9BE97A28}" presName="rootText" presStyleLbl="node3" presStyleIdx="3" presStyleCnt="6">
        <dgm:presLayoutVars>
          <dgm:chPref val="3"/>
        </dgm:presLayoutVars>
      </dgm:prSet>
      <dgm:spPr/>
      <dgm:t>
        <a:bodyPr/>
        <a:lstStyle/>
        <a:p>
          <a:endParaRPr lang="en-GB"/>
        </a:p>
      </dgm:t>
    </dgm:pt>
    <dgm:pt modelId="{433AD16C-0C60-CF4A-AF72-7A4D3B897E1A}" type="pres">
      <dgm:prSet presAssocID="{FDFA5E89-3DBD-4A4E-9A71-DAFD9BE97A28}" presName="rootConnector" presStyleLbl="node3" presStyleIdx="3" presStyleCnt="6"/>
      <dgm:spPr/>
      <dgm:t>
        <a:bodyPr/>
        <a:lstStyle/>
        <a:p>
          <a:endParaRPr lang="en-GB"/>
        </a:p>
      </dgm:t>
    </dgm:pt>
    <dgm:pt modelId="{CB49C4E7-1923-4C49-80CE-6C6C1FD15639}" type="pres">
      <dgm:prSet presAssocID="{FDFA5E89-3DBD-4A4E-9A71-DAFD9BE97A28}" presName="hierChild4" presStyleCnt="0"/>
      <dgm:spPr/>
    </dgm:pt>
    <dgm:pt modelId="{590390B2-10B8-3346-9709-C57D353FBAE6}" type="pres">
      <dgm:prSet presAssocID="{FDFA5E89-3DBD-4A4E-9A71-DAFD9BE97A28}" presName="hierChild5" presStyleCnt="0"/>
      <dgm:spPr/>
    </dgm:pt>
    <dgm:pt modelId="{587C9DBF-C270-B84F-A6C6-552894B009CE}" type="pres">
      <dgm:prSet presAssocID="{360DFCF5-CA51-BA49-94B5-15705EF88DDC}" presName="hierChild5" presStyleCnt="0"/>
      <dgm:spPr/>
    </dgm:pt>
    <dgm:pt modelId="{5FF664B3-8B76-C24B-A8F6-00113FD87B0A}" type="pres">
      <dgm:prSet presAssocID="{7E7D20BF-0ADD-FE4A-B6BC-302898B24418}" presName="Name37" presStyleLbl="parChTrans1D2" presStyleIdx="2" presStyleCnt="4"/>
      <dgm:spPr/>
      <dgm:t>
        <a:bodyPr/>
        <a:lstStyle/>
        <a:p>
          <a:endParaRPr lang="en-GB"/>
        </a:p>
      </dgm:t>
    </dgm:pt>
    <dgm:pt modelId="{2E3E3E57-21FF-1546-AD2D-CD6D008E6805}" type="pres">
      <dgm:prSet presAssocID="{2FF70183-7CE4-4840-ACC8-D45AF87DF848}" presName="hierRoot2" presStyleCnt="0">
        <dgm:presLayoutVars>
          <dgm:hierBranch val="init"/>
        </dgm:presLayoutVars>
      </dgm:prSet>
      <dgm:spPr/>
    </dgm:pt>
    <dgm:pt modelId="{A04B75C0-EDE1-184A-BD94-D981A891D7C5}" type="pres">
      <dgm:prSet presAssocID="{2FF70183-7CE4-4840-ACC8-D45AF87DF848}" presName="rootComposite" presStyleCnt="0"/>
      <dgm:spPr/>
    </dgm:pt>
    <dgm:pt modelId="{E929A1FB-CDA8-654D-8CE0-FABAD996AEC1}" type="pres">
      <dgm:prSet presAssocID="{2FF70183-7CE4-4840-ACC8-D45AF87DF848}" presName="rootText" presStyleLbl="node2" presStyleIdx="2" presStyleCnt="4">
        <dgm:presLayoutVars>
          <dgm:chPref val="3"/>
        </dgm:presLayoutVars>
      </dgm:prSet>
      <dgm:spPr/>
      <dgm:t>
        <a:bodyPr/>
        <a:lstStyle/>
        <a:p>
          <a:endParaRPr lang="en-GB"/>
        </a:p>
      </dgm:t>
    </dgm:pt>
    <dgm:pt modelId="{EDFF85FF-7EFE-A14A-AFA0-415FCF438A95}" type="pres">
      <dgm:prSet presAssocID="{2FF70183-7CE4-4840-ACC8-D45AF87DF848}" presName="rootConnector" presStyleLbl="node2" presStyleIdx="2" presStyleCnt="4"/>
      <dgm:spPr/>
      <dgm:t>
        <a:bodyPr/>
        <a:lstStyle/>
        <a:p>
          <a:endParaRPr lang="en-GB"/>
        </a:p>
      </dgm:t>
    </dgm:pt>
    <dgm:pt modelId="{461FE126-A441-DF47-B210-88BA71867935}" type="pres">
      <dgm:prSet presAssocID="{2FF70183-7CE4-4840-ACC8-D45AF87DF848}" presName="hierChild4" presStyleCnt="0"/>
      <dgm:spPr/>
    </dgm:pt>
    <dgm:pt modelId="{24C03886-4A13-A34B-AA06-E68DD4EE86F7}" type="pres">
      <dgm:prSet presAssocID="{2FF70183-7CE4-4840-ACC8-D45AF87DF848}" presName="hierChild5" presStyleCnt="0"/>
      <dgm:spPr/>
    </dgm:pt>
    <dgm:pt modelId="{6C5EEC6F-FACD-EA44-AD6A-9B71E630B9FE}" type="pres">
      <dgm:prSet presAssocID="{D11D62D4-99DB-8F46-B31C-D255F150E02F}" presName="Name37" presStyleLbl="parChTrans1D2" presStyleIdx="3" presStyleCnt="4"/>
      <dgm:spPr/>
      <dgm:t>
        <a:bodyPr/>
        <a:lstStyle/>
        <a:p>
          <a:endParaRPr lang="en-GB"/>
        </a:p>
      </dgm:t>
    </dgm:pt>
    <dgm:pt modelId="{11F7E2A5-66F0-CE4B-B025-BC2C91D9DB2A}" type="pres">
      <dgm:prSet presAssocID="{07631FD7-20E3-D044-BD08-6BC61C0ACDA2}" presName="hierRoot2" presStyleCnt="0">
        <dgm:presLayoutVars>
          <dgm:hierBranch val="init"/>
        </dgm:presLayoutVars>
      </dgm:prSet>
      <dgm:spPr/>
    </dgm:pt>
    <dgm:pt modelId="{8DC84B18-DDDD-A149-8939-98BADB2C0E42}" type="pres">
      <dgm:prSet presAssocID="{07631FD7-20E3-D044-BD08-6BC61C0ACDA2}" presName="rootComposite" presStyleCnt="0"/>
      <dgm:spPr/>
    </dgm:pt>
    <dgm:pt modelId="{9170CE47-313C-9043-9E9E-EF64FB545559}" type="pres">
      <dgm:prSet presAssocID="{07631FD7-20E3-D044-BD08-6BC61C0ACDA2}" presName="rootText" presStyleLbl="node2" presStyleIdx="3" presStyleCnt="4">
        <dgm:presLayoutVars>
          <dgm:chPref val="3"/>
        </dgm:presLayoutVars>
      </dgm:prSet>
      <dgm:spPr/>
      <dgm:t>
        <a:bodyPr/>
        <a:lstStyle/>
        <a:p>
          <a:endParaRPr lang="en-GB"/>
        </a:p>
      </dgm:t>
    </dgm:pt>
    <dgm:pt modelId="{75C47F39-FA3E-2640-88FF-9847DD2C4BF4}" type="pres">
      <dgm:prSet presAssocID="{07631FD7-20E3-D044-BD08-6BC61C0ACDA2}" presName="rootConnector" presStyleLbl="node2" presStyleIdx="3" presStyleCnt="4"/>
      <dgm:spPr/>
      <dgm:t>
        <a:bodyPr/>
        <a:lstStyle/>
        <a:p>
          <a:endParaRPr lang="en-GB"/>
        </a:p>
      </dgm:t>
    </dgm:pt>
    <dgm:pt modelId="{2F05A781-92A0-D24B-9760-43408CCFD24D}" type="pres">
      <dgm:prSet presAssocID="{07631FD7-20E3-D044-BD08-6BC61C0ACDA2}" presName="hierChild4" presStyleCnt="0"/>
      <dgm:spPr/>
    </dgm:pt>
    <dgm:pt modelId="{AC4CA73E-3FDB-A348-A26A-0B22F297CE4B}" type="pres">
      <dgm:prSet presAssocID="{81444960-32AB-BB40-AE6C-28415E608A11}" presName="Name37" presStyleLbl="parChTrans1D3" presStyleIdx="4" presStyleCnt="6"/>
      <dgm:spPr/>
      <dgm:t>
        <a:bodyPr/>
        <a:lstStyle/>
        <a:p>
          <a:endParaRPr lang="en-GB"/>
        </a:p>
      </dgm:t>
    </dgm:pt>
    <dgm:pt modelId="{0644C78E-0A7E-1440-B1BD-000BC61EB7AD}" type="pres">
      <dgm:prSet presAssocID="{9ABE51E4-AA28-9642-B026-A9FE9394673B}" presName="hierRoot2" presStyleCnt="0">
        <dgm:presLayoutVars>
          <dgm:hierBranch val="init"/>
        </dgm:presLayoutVars>
      </dgm:prSet>
      <dgm:spPr/>
    </dgm:pt>
    <dgm:pt modelId="{76758197-1190-9346-BD77-F3AF3CDAD69A}" type="pres">
      <dgm:prSet presAssocID="{9ABE51E4-AA28-9642-B026-A9FE9394673B}" presName="rootComposite" presStyleCnt="0"/>
      <dgm:spPr/>
    </dgm:pt>
    <dgm:pt modelId="{17028C94-F9C8-9343-8D5B-F0C548BBD924}" type="pres">
      <dgm:prSet presAssocID="{9ABE51E4-AA28-9642-B026-A9FE9394673B}" presName="rootText" presStyleLbl="node3" presStyleIdx="4" presStyleCnt="6" custScaleY="136458">
        <dgm:presLayoutVars>
          <dgm:chPref val="3"/>
        </dgm:presLayoutVars>
      </dgm:prSet>
      <dgm:spPr/>
      <dgm:t>
        <a:bodyPr/>
        <a:lstStyle/>
        <a:p>
          <a:endParaRPr lang="en-GB"/>
        </a:p>
      </dgm:t>
    </dgm:pt>
    <dgm:pt modelId="{74ADB086-0630-CD4F-B458-B7861AB020A6}" type="pres">
      <dgm:prSet presAssocID="{9ABE51E4-AA28-9642-B026-A9FE9394673B}" presName="rootConnector" presStyleLbl="node3" presStyleIdx="4" presStyleCnt="6"/>
      <dgm:spPr/>
      <dgm:t>
        <a:bodyPr/>
        <a:lstStyle/>
        <a:p>
          <a:endParaRPr lang="en-GB"/>
        </a:p>
      </dgm:t>
    </dgm:pt>
    <dgm:pt modelId="{A281FA26-AE2B-0648-8D33-BDB9D50A12BA}" type="pres">
      <dgm:prSet presAssocID="{9ABE51E4-AA28-9642-B026-A9FE9394673B}" presName="hierChild4" presStyleCnt="0"/>
      <dgm:spPr/>
    </dgm:pt>
    <dgm:pt modelId="{AC3D50A0-C00D-B545-82D3-F2A1514E4959}" type="pres">
      <dgm:prSet presAssocID="{9ABE51E4-AA28-9642-B026-A9FE9394673B}" presName="hierChild5" presStyleCnt="0"/>
      <dgm:spPr/>
    </dgm:pt>
    <dgm:pt modelId="{8A75E322-792D-E449-B5B4-1FAADE5C076F}" type="pres">
      <dgm:prSet presAssocID="{906B06A8-8CCA-544C-B6CB-37EA972D4596}" presName="Name37" presStyleLbl="parChTrans1D3" presStyleIdx="5" presStyleCnt="6"/>
      <dgm:spPr/>
      <dgm:t>
        <a:bodyPr/>
        <a:lstStyle/>
        <a:p>
          <a:endParaRPr lang="en-GB"/>
        </a:p>
      </dgm:t>
    </dgm:pt>
    <dgm:pt modelId="{63E9FCDB-75F3-B14A-A167-2E78D3D08643}" type="pres">
      <dgm:prSet presAssocID="{81069285-3F6D-4640-AFD7-79F914AFDCA6}" presName="hierRoot2" presStyleCnt="0">
        <dgm:presLayoutVars>
          <dgm:hierBranch val="init"/>
        </dgm:presLayoutVars>
      </dgm:prSet>
      <dgm:spPr/>
    </dgm:pt>
    <dgm:pt modelId="{2670D588-4AB7-D04C-9857-EF23C9923A51}" type="pres">
      <dgm:prSet presAssocID="{81069285-3F6D-4640-AFD7-79F914AFDCA6}" presName="rootComposite" presStyleCnt="0"/>
      <dgm:spPr/>
    </dgm:pt>
    <dgm:pt modelId="{5FB3717A-85AF-CC4C-9E43-3BF396CF3A23}" type="pres">
      <dgm:prSet presAssocID="{81069285-3F6D-4640-AFD7-79F914AFDCA6}" presName="rootText" presStyleLbl="node3" presStyleIdx="5" presStyleCnt="6" custScaleY="60941">
        <dgm:presLayoutVars>
          <dgm:chPref val="3"/>
        </dgm:presLayoutVars>
      </dgm:prSet>
      <dgm:spPr/>
      <dgm:t>
        <a:bodyPr/>
        <a:lstStyle/>
        <a:p>
          <a:endParaRPr lang="en-GB"/>
        </a:p>
      </dgm:t>
    </dgm:pt>
    <dgm:pt modelId="{A3AFF9E7-22FA-5347-95AD-4394793F0947}" type="pres">
      <dgm:prSet presAssocID="{81069285-3F6D-4640-AFD7-79F914AFDCA6}" presName="rootConnector" presStyleLbl="node3" presStyleIdx="5" presStyleCnt="6"/>
      <dgm:spPr/>
      <dgm:t>
        <a:bodyPr/>
        <a:lstStyle/>
        <a:p>
          <a:endParaRPr lang="en-GB"/>
        </a:p>
      </dgm:t>
    </dgm:pt>
    <dgm:pt modelId="{6F5822CF-9B3B-324D-972D-65FEE6885EE8}" type="pres">
      <dgm:prSet presAssocID="{81069285-3F6D-4640-AFD7-79F914AFDCA6}" presName="hierChild4" presStyleCnt="0"/>
      <dgm:spPr/>
    </dgm:pt>
    <dgm:pt modelId="{1B01FF38-0EEF-6648-87DE-6059CA2EBB3C}" type="pres">
      <dgm:prSet presAssocID="{81069285-3F6D-4640-AFD7-79F914AFDCA6}" presName="hierChild5" presStyleCnt="0"/>
      <dgm:spPr/>
    </dgm:pt>
    <dgm:pt modelId="{A47C6036-1B64-2F47-990D-AFFDD5BBC307}" type="pres">
      <dgm:prSet presAssocID="{07631FD7-20E3-D044-BD08-6BC61C0ACDA2}" presName="hierChild5" presStyleCnt="0"/>
      <dgm:spPr/>
    </dgm:pt>
    <dgm:pt modelId="{B0B2E94B-13BA-D048-8292-43CA695B79C2}" type="pres">
      <dgm:prSet presAssocID="{46F364CE-4F60-844B-87F8-B4392759E3B6}" presName="hierChild3" presStyleCnt="0"/>
      <dgm:spPr/>
    </dgm:pt>
  </dgm:ptLst>
  <dgm:cxnLst>
    <dgm:cxn modelId="{4E1748B0-C62A-E446-BF79-26D7FE14E8DA}" type="presOf" srcId="{81444960-32AB-BB40-AE6C-28415E608A11}" destId="{AC4CA73E-3FDB-A348-A26A-0B22F297CE4B}" srcOrd="0" destOrd="0" presId="urn:microsoft.com/office/officeart/2005/8/layout/orgChart1"/>
    <dgm:cxn modelId="{2762E35F-B718-3043-820A-8A031892F078}" type="presOf" srcId="{A9ECFAC7-7917-FA48-874D-38457E567CC3}" destId="{8EF87F46-AA40-D64F-AD6E-7869020AC2CC}" srcOrd="0" destOrd="0" presId="urn:microsoft.com/office/officeart/2005/8/layout/orgChart1"/>
    <dgm:cxn modelId="{0B39BD51-AC8E-6A46-B005-D7ACEBF9DE2F}" type="presOf" srcId="{360DFCF5-CA51-BA49-94B5-15705EF88DDC}" destId="{03639B84-8A05-2646-B516-08D8E0222F4B}" srcOrd="0" destOrd="0" presId="urn:microsoft.com/office/officeart/2005/8/layout/orgChart1"/>
    <dgm:cxn modelId="{CA06B355-4CC6-B54D-AAFE-3317E6216F81}" srcId="{46F364CE-4F60-844B-87F8-B4392759E3B6}" destId="{07631FD7-20E3-D044-BD08-6BC61C0ACDA2}" srcOrd="3" destOrd="0" parTransId="{D11D62D4-99DB-8F46-B31C-D255F150E02F}" sibTransId="{D75CE63A-6956-CE48-9C1A-209FA12AEECF}"/>
    <dgm:cxn modelId="{894EBA15-F9E7-AD4A-9914-4289C57EC133}" type="presOf" srcId="{7885BDD6-61E6-D34F-8C36-FA9E140450EC}" destId="{2D6F7130-1530-8242-BA34-68F4DB8FB676}" srcOrd="1" destOrd="0" presId="urn:microsoft.com/office/officeart/2005/8/layout/orgChart1"/>
    <dgm:cxn modelId="{12C0BE37-4137-9045-B6B1-1442EA648755}" type="presOf" srcId="{FDFA5E89-3DBD-4A4E-9A71-DAFD9BE97A28}" destId="{4615F232-0611-F945-A704-0FB51445CFC6}" srcOrd="0" destOrd="0" presId="urn:microsoft.com/office/officeart/2005/8/layout/orgChart1"/>
    <dgm:cxn modelId="{6A5A298F-FA8F-194B-8C6E-23BBC13E7DC5}" type="presOf" srcId="{931E9FFC-FA30-3143-8EB5-07613608DDA4}" destId="{FAFCD517-4E40-844F-9A19-EBCD519BB680}" srcOrd="1" destOrd="0" presId="urn:microsoft.com/office/officeart/2005/8/layout/orgChart1"/>
    <dgm:cxn modelId="{D58E63AF-1A78-1C46-BDA2-E4A238BCB4F5}" type="presOf" srcId="{2FF70183-7CE4-4840-ACC8-D45AF87DF848}" destId="{EDFF85FF-7EFE-A14A-AFA0-415FCF438A95}" srcOrd="1" destOrd="0" presId="urn:microsoft.com/office/officeart/2005/8/layout/orgChart1"/>
    <dgm:cxn modelId="{6EB520DF-1151-6247-9D7D-2BC752A0379D}" type="presOf" srcId="{E4DDDEC6-CE57-2B47-AAAA-74B69C611DE9}" destId="{1C00A6EA-45DB-6E43-B18B-935BF71932E1}" srcOrd="0" destOrd="0" presId="urn:microsoft.com/office/officeart/2005/8/layout/orgChart1"/>
    <dgm:cxn modelId="{6F0D8FB0-50F8-0B45-B896-0917711B1877}" type="presOf" srcId="{9ABE51E4-AA28-9642-B026-A9FE9394673B}" destId="{74ADB086-0630-CD4F-B458-B7861AB020A6}" srcOrd="1" destOrd="0" presId="urn:microsoft.com/office/officeart/2005/8/layout/orgChart1"/>
    <dgm:cxn modelId="{D912167F-FBB1-594F-98E7-EB99DB94D28F}" type="presOf" srcId="{B5093851-9CF2-A144-A2F9-8F76B8EFF38D}" destId="{30F1546E-85C5-984D-90D4-9A184ED73F78}" srcOrd="0" destOrd="0" presId="urn:microsoft.com/office/officeart/2005/8/layout/orgChart1"/>
    <dgm:cxn modelId="{68F53D8B-EC4D-AB40-B155-24F397DB0913}" type="presOf" srcId="{07631FD7-20E3-D044-BD08-6BC61C0ACDA2}" destId="{9170CE47-313C-9043-9E9E-EF64FB545559}" srcOrd="0" destOrd="0" presId="urn:microsoft.com/office/officeart/2005/8/layout/orgChart1"/>
    <dgm:cxn modelId="{5AE02666-5155-F944-843A-99B7795BF75B}" type="presOf" srcId="{906B06A8-8CCA-544C-B6CB-37EA972D4596}" destId="{8A75E322-792D-E449-B5B4-1FAADE5C076F}" srcOrd="0" destOrd="0" presId="urn:microsoft.com/office/officeart/2005/8/layout/orgChart1"/>
    <dgm:cxn modelId="{28465AA8-4648-AA48-AE76-8E0C6C0BCF13}" type="presOf" srcId="{5DF5AD9F-8C49-8243-B289-E0E6DF4122D6}" destId="{6C08DC7B-7F75-C54C-900B-5C4BA4379CBD}" srcOrd="1" destOrd="0" presId="urn:microsoft.com/office/officeart/2005/8/layout/orgChart1"/>
    <dgm:cxn modelId="{FB2472DF-E7EA-E549-BF97-7B9F17FE697A}" type="presOf" srcId="{2259FA62-2BFD-1142-A2C2-2A3665E90549}" destId="{3F853BEC-F71C-8644-BD1B-25946B7B18F1}" srcOrd="0" destOrd="0" presId="urn:microsoft.com/office/officeart/2005/8/layout/orgChart1"/>
    <dgm:cxn modelId="{8510D88C-AB32-484C-A423-5EF93231E663}" type="presOf" srcId="{81069285-3F6D-4640-AFD7-79F914AFDCA6}" destId="{5FB3717A-85AF-CC4C-9E43-3BF396CF3A23}" srcOrd="0" destOrd="0" presId="urn:microsoft.com/office/officeart/2005/8/layout/orgChart1"/>
    <dgm:cxn modelId="{7EEF92D6-FA0A-1D46-AA35-2267FB008A51}" type="presOf" srcId="{07631FD7-20E3-D044-BD08-6BC61C0ACDA2}" destId="{75C47F39-FA3E-2640-88FF-9847DD2C4BF4}" srcOrd="1" destOrd="0" presId="urn:microsoft.com/office/officeart/2005/8/layout/orgChart1"/>
    <dgm:cxn modelId="{2CC3A1F9-2490-014C-BB47-AEAA0DA51E98}" srcId="{07631FD7-20E3-D044-BD08-6BC61C0ACDA2}" destId="{81069285-3F6D-4640-AFD7-79F914AFDCA6}" srcOrd="1" destOrd="0" parTransId="{906B06A8-8CCA-544C-B6CB-37EA972D4596}" sibTransId="{03238CB2-E6A0-7947-96A7-2F44FAAF1047}"/>
    <dgm:cxn modelId="{9A691DFA-8565-7B4C-A644-2B0C96F4D406}" type="presOf" srcId="{7885BDD6-61E6-D34F-8C36-FA9E140450EC}" destId="{CD3F0AC7-5711-6947-B1D4-DC4DFFDEB93E}" srcOrd="0" destOrd="0" presId="urn:microsoft.com/office/officeart/2005/8/layout/orgChart1"/>
    <dgm:cxn modelId="{D63EE736-1A22-434F-8846-F18F9D7FEC50}" type="presOf" srcId="{81069285-3F6D-4640-AFD7-79F914AFDCA6}" destId="{A3AFF9E7-22FA-5347-95AD-4394793F0947}" srcOrd="1" destOrd="0" presId="urn:microsoft.com/office/officeart/2005/8/layout/orgChart1"/>
    <dgm:cxn modelId="{9257972C-FDF4-9843-95E9-298BEA2F8B3F}" type="presOf" srcId="{094FA7B0-D057-A748-B3F5-2A542E8DFAA9}" destId="{EE054C3D-DE75-1443-90F8-6D4DDF020F46}" srcOrd="0" destOrd="0" presId="urn:microsoft.com/office/officeart/2005/8/layout/orgChart1"/>
    <dgm:cxn modelId="{5C0AA730-E171-B242-B46C-3D31CC8F13D5}" srcId="{5DF5AD9F-8C49-8243-B289-E0E6DF4122D6}" destId="{931E9FFC-FA30-3143-8EB5-07613608DDA4}" srcOrd="1" destOrd="0" parTransId="{A9ECFAC7-7917-FA48-874D-38457E567CC3}" sibTransId="{070B3841-F81C-DE4A-AA83-40F3B98E6BCD}"/>
    <dgm:cxn modelId="{13E2A794-2DFE-9240-B859-747D751C2DAE}" type="presOf" srcId="{46F364CE-4F60-844B-87F8-B4392759E3B6}" destId="{8654B977-F92C-964C-98DB-9801BC1C46B6}" srcOrd="1" destOrd="0" presId="urn:microsoft.com/office/officeart/2005/8/layout/orgChart1"/>
    <dgm:cxn modelId="{6F93F4EA-C081-E44D-838B-47DB47698F1E}" srcId="{46F364CE-4F60-844B-87F8-B4392759E3B6}" destId="{2FF70183-7CE4-4840-ACC8-D45AF87DF848}" srcOrd="2" destOrd="0" parTransId="{7E7D20BF-0ADD-FE4A-B6BC-302898B24418}" sibTransId="{C9318B05-83C1-8E42-9775-5ABF055F0BC7}"/>
    <dgm:cxn modelId="{F0CAFE48-6871-5B42-A83F-0D476FBEDE18}" type="presOf" srcId="{5DF5AD9F-8C49-8243-B289-E0E6DF4122D6}" destId="{A8AB8A65-E09A-7648-9ED6-1D0D3A0A5898}" srcOrd="0" destOrd="0" presId="urn:microsoft.com/office/officeart/2005/8/layout/orgChart1"/>
    <dgm:cxn modelId="{2CA9B94B-8F02-9143-A29C-68C29C3BCEBA}" type="presOf" srcId="{7E7D20BF-0ADD-FE4A-B6BC-302898B24418}" destId="{5FF664B3-8B76-C24B-A8F6-00113FD87B0A}" srcOrd="0" destOrd="0" presId="urn:microsoft.com/office/officeart/2005/8/layout/orgChart1"/>
    <dgm:cxn modelId="{C007C549-8F25-7A46-9450-FC72DBABC0E3}" type="presOf" srcId="{FDFA5E89-3DBD-4A4E-9A71-DAFD9BE97A28}" destId="{433AD16C-0C60-CF4A-AF72-7A4D3B897E1A}" srcOrd="1" destOrd="0" presId="urn:microsoft.com/office/officeart/2005/8/layout/orgChart1"/>
    <dgm:cxn modelId="{17D6023B-D619-4D45-BFC5-1C162EE4477B}" srcId="{360DFCF5-CA51-BA49-94B5-15705EF88DDC}" destId="{FDFA5E89-3DBD-4A4E-9A71-DAFD9BE97A28}" srcOrd="1" destOrd="0" parTransId="{E4DDDEC6-CE57-2B47-AAAA-74B69C611DE9}" sibTransId="{A938795B-0292-AC41-B628-A4B4C244C5A9}"/>
    <dgm:cxn modelId="{5E310A30-EE9D-E44D-B192-25C9E79B5D07}" type="presOf" srcId="{931E9FFC-FA30-3143-8EB5-07613608DDA4}" destId="{E92D6317-66C3-474E-AB3D-9E068824A8FD}" srcOrd="0" destOrd="0" presId="urn:microsoft.com/office/officeart/2005/8/layout/orgChart1"/>
    <dgm:cxn modelId="{C75C51D1-AF5D-4A4A-8843-70C0EEDF7E39}" type="presOf" srcId="{25C1B918-E0E2-CA49-812B-4A7AD46A1FF8}" destId="{A35F4546-56AC-D149-B20E-3A57EEF6DD1A}" srcOrd="0" destOrd="0" presId="urn:microsoft.com/office/officeart/2005/8/layout/orgChart1"/>
    <dgm:cxn modelId="{BF43C813-1F7E-E640-80C1-68993D24C111}" srcId="{2259FA62-2BFD-1142-A2C2-2A3665E90549}" destId="{46F364CE-4F60-844B-87F8-B4392759E3B6}" srcOrd="0" destOrd="0" parTransId="{32083F5A-D1A9-8142-867D-29369F2FBB83}" sibTransId="{5CC78EE1-63F4-3948-9BB4-4C35EA4E0FEA}"/>
    <dgm:cxn modelId="{7A1340C9-B822-BE40-8746-85A1420D3705}" srcId="{46F364CE-4F60-844B-87F8-B4392759E3B6}" destId="{360DFCF5-CA51-BA49-94B5-15705EF88DDC}" srcOrd="1" destOrd="0" parTransId="{25C1B918-E0E2-CA49-812B-4A7AD46A1FF8}" sibTransId="{D3F61CAC-7FF2-D642-9396-CD0AFEA3E7C8}"/>
    <dgm:cxn modelId="{AAB1D7E3-9243-FD47-A4AB-76AAB7CD6726}" srcId="{07631FD7-20E3-D044-BD08-6BC61C0ACDA2}" destId="{9ABE51E4-AA28-9642-B026-A9FE9394673B}" srcOrd="0" destOrd="0" parTransId="{81444960-32AB-BB40-AE6C-28415E608A11}" sibTransId="{F56952CE-1F9D-304A-B25A-3F1A88B275E6}"/>
    <dgm:cxn modelId="{AD72ACA9-E29B-8A45-A7CB-9E1FE99FB977}" srcId="{360DFCF5-CA51-BA49-94B5-15705EF88DDC}" destId="{094FA7B0-D057-A748-B3F5-2A542E8DFAA9}" srcOrd="0" destOrd="0" parTransId="{B5093851-9CF2-A144-A2F9-8F76B8EFF38D}" sibTransId="{9728FA72-E36B-5A41-92A2-4E55A3CD082D}"/>
    <dgm:cxn modelId="{C3A4A861-06D9-FB43-9835-1E77E5D33937}" type="presOf" srcId="{46F364CE-4F60-844B-87F8-B4392759E3B6}" destId="{CD8EF89C-AF2A-DC46-82F6-05C61436B1A4}" srcOrd="0" destOrd="0" presId="urn:microsoft.com/office/officeart/2005/8/layout/orgChart1"/>
    <dgm:cxn modelId="{901FD04E-807B-4E41-ABE8-BF2756E5D6CB}" type="presOf" srcId="{9ABE51E4-AA28-9642-B026-A9FE9394673B}" destId="{17028C94-F9C8-9343-8D5B-F0C548BBD924}" srcOrd="0" destOrd="0" presId="urn:microsoft.com/office/officeart/2005/8/layout/orgChart1"/>
    <dgm:cxn modelId="{CAEA292D-C5D3-DA49-BAFA-04FF6079B7FB}" type="presOf" srcId="{2FF70183-7CE4-4840-ACC8-D45AF87DF848}" destId="{E929A1FB-CDA8-654D-8CE0-FABAD996AEC1}" srcOrd="0" destOrd="0" presId="urn:microsoft.com/office/officeart/2005/8/layout/orgChart1"/>
    <dgm:cxn modelId="{3B9A246B-E1FC-5D4A-AECA-49C5B8FB5B75}" type="presOf" srcId="{360DFCF5-CA51-BA49-94B5-15705EF88DDC}" destId="{9318492A-91B5-6048-AC03-E35068624D3B}" srcOrd="1" destOrd="0" presId="urn:microsoft.com/office/officeart/2005/8/layout/orgChart1"/>
    <dgm:cxn modelId="{D5A8C542-BC1C-5D4D-AE92-E4F87637A628}" type="presOf" srcId="{D11D62D4-99DB-8F46-B31C-D255F150E02F}" destId="{6C5EEC6F-FACD-EA44-AD6A-9B71E630B9FE}" srcOrd="0" destOrd="0" presId="urn:microsoft.com/office/officeart/2005/8/layout/orgChart1"/>
    <dgm:cxn modelId="{AFD554BF-DBFC-B849-8345-F8E0A0F8AAA9}" type="presOf" srcId="{D0DB833F-2649-8F40-9F6E-F79E289C9A3B}" destId="{962430A1-589A-5D4D-B5FA-DC62FF627F4D}" srcOrd="0" destOrd="0" presId="urn:microsoft.com/office/officeart/2005/8/layout/orgChart1"/>
    <dgm:cxn modelId="{A57D4B5B-928C-4249-80A4-0B491539B838}" type="presOf" srcId="{094FA7B0-D057-A748-B3F5-2A542E8DFAA9}" destId="{1BD08EF5-E7C8-154F-845A-07D8E8947B9B}" srcOrd="1" destOrd="0" presId="urn:microsoft.com/office/officeart/2005/8/layout/orgChart1"/>
    <dgm:cxn modelId="{0B54961A-3524-A644-B175-36BF2A039BDA}" srcId="{46F364CE-4F60-844B-87F8-B4392759E3B6}" destId="{5DF5AD9F-8C49-8243-B289-E0E6DF4122D6}" srcOrd="0" destOrd="0" parTransId="{D0DB833F-2649-8F40-9F6E-F79E289C9A3B}" sibTransId="{F1BA8564-FE84-EA46-9D9D-CCB1668E69DB}"/>
    <dgm:cxn modelId="{4CF0E0C2-9D37-8140-8F41-3A6C3793F783}" srcId="{5DF5AD9F-8C49-8243-B289-E0E6DF4122D6}" destId="{7885BDD6-61E6-D34F-8C36-FA9E140450EC}" srcOrd="0" destOrd="0" parTransId="{42D57A6B-AE90-8B4B-BF31-4EA0C442DB11}" sibTransId="{57498C45-9F79-0847-8A7F-9A4E888CFF78}"/>
    <dgm:cxn modelId="{DF2C7B6A-BF8F-4F4F-AA6F-1D133091D20F}" type="presOf" srcId="{42D57A6B-AE90-8B4B-BF31-4EA0C442DB11}" destId="{C93C5ECE-3297-2442-9954-7C140D9854B4}" srcOrd="0" destOrd="0" presId="urn:microsoft.com/office/officeart/2005/8/layout/orgChart1"/>
    <dgm:cxn modelId="{8D657C77-4A0B-1C42-B325-76011941F61C}" type="presParOf" srcId="{3F853BEC-F71C-8644-BD1B-25946B7B18F1}" destId="{467E1120-D0DB-4145-9BBD-8A6A40F2354A}" srcOrd="0" destOrd="0" presId="urn:microsoft.com/office/officeart/2005/8/layout/orgChart1"/>
    <dgm:cxn modelId="{A0DC396F-DA0B-C44C-AAD0-2A943968B7EE}" type="presParOf" srcId="{467E1120-D0DB-4145-9BBD-8A6A40F2354A}" destId="{C547F65C-495A-544C-81EF-F655D11817EC}" srcOrd="0" destOrd="0" presId="urn:microsoft.com/office/officeart/2005/8/layout/orgChart1"/>
    <dgm:cxn modelId="{2E3083F2-3105-2C41-BE5E-4C534D9F128D}" type="presParOf" srcId="{C547F65C-495A-544C-81EF-F655D11817EC}" destId="{CD8EF89C-AF2A-DC46-82F6-05C61436B1A4}" srcOrd="0" destOrd="0" presId="urn:microsoft.com/office/officeart/2005/8/layout/orgChart1"/>
    <dgm:cxn modelId="{01C7054D-87F0-0B45-9CE5-96854B01EBD9}" type="presParOf" srcId="{C547F65C-495A-544C-81EF-F655D11817EC}" destId="{8654B977-F92C-964C-98DB-9801BC1C46B6}" srcOrd="1" destOrd="0" presId="urn:microsoft.com/office/officeart/2005/8/layout/orgChart1"/>
    <dgm:cxn modelId="{4600FD51-5158-F94B-ACC0-1C5A83721B14}" type="presParOf" srcId="{467E1120-D0DB-4145-9BBD-8A6A40F2354A}" destId="{055F1A97-A18D-A54B-A343-DB9F4CE145FC}" srcOrd="1" destOrd="0" presId="urn:microsoft.com/office/officeart/2005/8/layout/orgChart1"/>
    <dgm:cxn modelId="{1C9C91B1-E6C6-CC43-A1F2-9EA9C5CEB61A}" type="presParOf" srcId="{055F1A97-A18D-A54B-A343-DB9F4CE145FC}" destId="{962430A1-589A-5D4D-B5FA-DC62FF627F4D}" srcOrd="0" destOrd="0" presId="urn:microsoft.com/office/officeart/2005/8/layout/orgChart1"/>
    <dgm:cxn modelId="{0997EAB9-AEA3-254B-ABF5-CDE217CA97E9}" type="presParOf" srcId="{055F1A97-A18D-A54B-A343-DB9F4CE145FC}" destId="{8B3DDC8D-3F72-3F47-AEB0-8CE909153B61}" srcOrd="1" destOrd="0" presId="urn:microsoft.com/office/officeart/2005/8/layout/orgChart1"/>
    <dgm:cxn modelId="{D0D3C546-8C18-BC45-8D9B-C29ACF16AC3A}" type="presParOf" srcId="{8B3DDC8D-3F72-3F47-AEB0-8CE909153B61}" destId="{00491641-01FE-1A4B-BA75-D73553978E81}" srcOrd="0" destOrd="0" presId="urn:microsoft.com/office/officeart/2005/8/layout/orgChart1"/>
    <dgm:cxn modelId="{0AFBA868-809E-054D-A1D6-B6F51EBEA872}" type="presParOf" srcId="{00491641-01FE-1A4B-BA75-D73553978E81}" destId="{A8AB8A65-E09A-7648-9ED6-1D0D3A0A5898}" srcOrd="0" destOrd="0" presId="urn:microsoft.com/office/officeart/2005/8/layout/orgChart1"/>
    <dgm:cxn modelId="{CC2811FA-43FB-AC43-91B7-487548A00099}" type="presParOf" srcId="{00491641-01FE-1A4B-BA75-D73553978E81}" destId="{6C08DC7B-7F75-C54C-900B-5C4BA4379CBD}" srcOrd="1" destOrd="0" presId="urn:microsoft.com/office/officeart/2005/8/layout/orgChart1"/>
    <dgm:cxn modelId="{E320A46A-618E-2B48-ACB8-4984F06DF843}" type="presParOf" srcId="{8B3DDC8D-3F72-3F47-AEB0-8CE909153B61}" destId="{9AAC187E-F2D9-2346-A6F0-D4481D094B1A}" srcOrd="1" destOrd="0" presId="urn:microsoft.com/office/officeart/2005/8/layout/orgChart1"/>
    <dgm:cxn modelId="{10F66767-BE1F-BD45-B024-013748C56293}" type="presParOf" srcId="{9AAC187E-F2D9-2346-A6F0-D4481D094B1A}" destId="{C93C5ECE-3297-2442-9954-7C140D9854B4}" srcOrd="0" destOrd="0" presId="urn:microsoft.com/office/officeart/2005/8/layout/orgChart1"/>
    <dgm:cxn modelId="{5446B971-0A66-B84E-A5AE-E9D23EBFE342}" type="presParOf" srcId="{9AAC187E-F2D9-2346-A6F0-D4481D094B1A}" destId="{D855B198-D0FB-D345-BCBC-8F711B00CD7E}" srcOrd="1" destOrd="0" presId="urn:microsoft.com/office/officeart/2005/8/layout/orgChart1"/>
    <dgm:cxn modelId="{1A462C40-23A8-D04E-A799-7908FE752481}" type="presParOf" srcId="{D855B198-D0FB-D345-BCBC-8F711B00CD7E}" destId="{1B9DAAC7-3405-4E42-9F6B-C9E11B7F8A10}" srcOrd="0" destOrd="0" presId="urn:microsoft.com/office/officeart/2005/8/layout/orgChart1"/>
    <dgm:cxn modelId="{792E781F-2BAE-9F40-85A3-B0606CBD896E}" type="presParOf" srcId="{1B9DAAC7-3405-4E42-9F6B-C9E11B7F8A10}" destId="{CD3F0AC7-5711-6947-B1D4-DC4DFFDEB93E}" srcOrd="0" destOrd="0" presId="urn:microsoft.com/office/officeart/2005/8/layout/orgChart1"/>
    <dgm:cxn modelId="{944050B8-AE30-F540-8673-2F06432A2F13}" type="presParOf" srcId="{1B9DAAC7-3405-4E42-9F6B-C9E11B7F8A10}" destId="{2D6F7130-1530-8242-BA34-68F4DB8FB676}" srcOrd="1" destOrd="0" presId="urn:microsoft.com/office/officeart/2005/8/layout/orgChart1"/>
    <dgm:cxn modelId="{C29785E6-E117-AE4F-AD63-B567E097A8C1}" type="presParOf" srcId="{D855B198-D0FB-D345-BCBC-8F711B00CD7E}" destId="{221351A5-8848-5141-8558-1448E7A225D3}" srcOrd="1" destOrd="0" presId="urn:microsoft.com/office/officeart/2005/8/layout/orgChart1"/>
    <dgm:cxn modelId="{5D063963-2A40-AB49-93FB-676C330AD314}" type="presParOf" srcId="{D855B198-D0FB-D345-BCBC-8F711B00CD7E}" destId="{4720FA6E-1FA4-0148-A197-3207F519AA84}" srcOrd="2" destOrd="0" presId="urn:microsoft.com/office/officeart/2005/8/layout/orgChart1"/>
    <dgm:cxn modelId="{F4D16A0B-6722-BF4E-BC3C-78C451EF48DE}" type="presParOf" srcId="{9AAC187E-F2D9-2346-A6F0-D4481D094B1A}" destId="{8EF87F46-AA40-D64F-AD6E-7869020AC2CC}" srcOrd="2" destOrd="0" presId="urn:microsoft.com/office/officeart/2005/8/layout/orgChart1"/>
    <dgm:cxn modelId="{0A99C09E-4157-E54B-BF35-3D0755A88A35}" type="presParOf" srcId="{9AAC187E-F2D9-2346-A6F0-D4481D094B1A}" destId="{C2F4F6EC-987B-F54B-A2CE-0F81C90A0FCD}" srcOrd="3" destOrd="0" presId="urn:microsoft.com/office/officeart/2005/8/layout/orgChart1"/>
    <dgm:cxn modelId="{A6D028D1-4408-D742-8581-917869D2AE21}" type="presParOf" srcId="{C2F4F6EC-987B-F54B-A2CE-0F81C90A0FCD}" destId="{2DEA8555-9E40-6B49-A403-C8A11CAB57BB}" srcOrd="0" destOrd="0" presId="urn:microsoft.com/office/officeart/2005/8/layout/orgChart1"/>
    <dgm:cxn modelId="{A548BCB7-93B0-1B45-941D-51D886221E9F}" type="presParOf" srcId="{2DEA8555-9E40-6B49-A403-C8A11CAB57BB}" destId="{E92D6317-66C3-474E-AB3D-9E068824A8FD}" srcOrd="0" destOrd="0" presId="urn:microsoft.com/office/officeart/2005/8/layout/orgChart1"/>
    <dgm:cxn modelId="{3D60E7B4-4969-B245-B17E-D6EEF59159D4}" type="presParOf" srcId="{2DEA8555-9E40-6B49-A403-C8A11CAB57BB}" destId="{FAFCD517-4E40-844F-9A19-EBCD519BB680}" srcOrd="1" destOrd="0" presId="urn:microsoft.com/office/officeart/2005/8/layout/orgChart1"/>
    <dgm:cxn modelId="{7F5034C8-6BDC-7B4B-BB25-296F939D79C8}" type="presParOf" srcId="{C2F4F6EC-987B-F54B-A2CE-0F81C90A0FCD}" destId="{C2BE98D1-7D52-174A-94D7-2A4DA21FDDC9}" srcOrd="1" destOrd="0" presId="urn:microsoft.com/office/officeart/2005/8/layout/orgChart1"/>
    <dgm:cxn modelId="{02C41B06-70D1-2940-8C41-66C377253A7D}" type="presParOf" srcId="{C2F4F6EC-987B-F54B-A2CE-0F81C90A0FCD}" destId="{1EFA4755-E7B5-C94A-AF3C-FB3F8A196D4A}" srcOrd="2" destOrd="0" presId="urn:microsoft.com/office/officeart/2005/8/layout/orgChart1"/>
    <dgm:cxn modelId="{73C35B11-E06A-0345-BE2C-9513211AFE08}" type="presParOf" srcId="{8B3DDC8D-3F72-3F47-AEB0-8CE909153B61}" destId="{EF92505E-6DD0-144D-AE1B-04D15F185383}" srcOrd="2" destOrd="0" presId="urn:microsoft.com/office/officeart/2005/8/layout/orgChart1"/>
    <dgm:cxn modelId="{1276923C-CE60-8043-80F9-9F8F31C60205}" type="presParOf" srcId="{055F1A97-A18D-A54B-A343-DB9F4CE145FC}" destId="{A35F4546-56AC-D149-B20E-3A57EEF6DD1A}" srcOrd="2" destOrd="0" presId="urn:microsoft.com/office/officeart/2005/8/layout/orgChart1"/>
    <dgm:cxn modelId="{84A7D1EF-C9D2-D842-AB4F-BFCD9A46907F}" type="presParOf" srcId="{055F1A97-A18D-A54B-A343-DB9F4CE145FC}" destId="{F48EED91-158B-7743-BA29-F98ABD11BD08}" srcOrd="3" destOrd="0" presId="urn:microsoft.com/office/officeart/2005/8/layout/orgChart1"/>
    <dgm:cxn modelId="{66BBA6B3-AD94-8048-BF6B-41D54DB41617}" type="presParOf" srcId="{F48EED91-158B-7743-BA29-F98ABD11BD08}" destId="{9FE79FDE-6EEB-104F-B23A-E4B07FD966CC}" srcOrd="0" destOrd="0" presId="urn:microsoft.com/office/officeart/2005/8/layout/orgChart1"/>
    <dgm:cxn modelId="{2F481DA5-A1C0-4F4C-B8B5-30AD4C29148D}" type="presParOf" srcId="{9FE79FDE-6EEB-104F-B23A-E4B07FD966CC}" destId="{03639B84-8A05-2646-B516-08D8E0222F4B}" srcOrd="0" destOrd="0" presId="urn:microsoft.com/office/officeart/2005/8/layout/orgChart1"/>
    <dgm:cxn modelId="{384974B0-C89B-E048-BFE3-ACF0F0CECE79}" type="presParOf" srcId="{9FE79FDE-6EEB-104F-B23A-E4B07FD966CC}" destId="{9318492A-91B5-6048-AC03-E35068624D3B}" srcOrd="1" destOrd="0" presId="urn:microsoft.com/office/officeart/2005/8/layout/orgChart1"/>
    <dgm:cxn modelId="{1F96EAF5-8F58-BF42-9B69-B70C81F7472F}" type="presParOf" srcId="{F48EED91-158B-7743-BA29-F98ABD11BD08}" destId="{7B96A14F-B51D-0548-AE10-72ECC594342F}" srcOrd="1" destOrd="0" presId="urn:microsoft.com/office/officeart/2005/8/layout/orgChart1"/>
    <dgm:cxn modelId="{56208AE7-E055-1041-9B5E-C8CD7B85CA4E}" type="presParOf" srcId="{7B96A14F-B51D-0548-AE10-72ECC594342F}" destId="{30F1546E-85C5-984D-90D4-9A184ED73F78}" srcOrd="0" destOrd="0" presId="urn:microsoft.com/office/officeart/2005/8/layout/orgChart1"/>
    <dgm:cxn modelId="{05510F22-7FD4-D445-95FE-845FF5455C9A}" type="presParOf" srcId="{7B96A14F-B51D-0548-AE10-72ECC594342F}" destId="{BA621931-AF8C-414B-9952-0BC40BD956D7}" srcOrd="1" destOrd="0" presId="urn:microsoft.com/office/officeart/2005/8/layout/orgChart1"/>
    <dgm:cxn modelId="{9A829F80-7367-754F-A7AE-49700EC4D75F}" type="presParOf" srcId="{BA621931-AF8C-414B-9952-0BC40BD956D7}" destId="{392735F5-09B0-3441-BA07-8243BB5DA623}" srcOrd="0" destOrd="0" presId="urn:microsoft.com/office/officeart/2005/8/layout/orgChart1"/>
    <dgm:cxn modelId="{8D709C6B-EB6C-BC46-9568-EB159654C4CB}" type="presParOf" srcId="{392735F5-09B0-3441-BA07-8243BB5DA623}" destId="{EE054C3D-DE75-1443-90F8-6D4DDF020F46}" srcOrd="0" destOrd="0" presId="urn:microsoft.com/office/officeart/2005/8/layout/orgChart1"/>
    <dgm:cxn modelId="{DD488A87-88CE-5648-9A7B-B3C3A2258FBD}" type="presParOf" srcId="{392735F5-09B0-3441-BA07-8243BB5DA623}" destId="{1BD08EF5-E7C8-154F-845A-07D8E8947B9B}" srcOrd="1" destOrd="0" presId="urn:microsoft.com/office/officeart/2005/8/layout/orgChart1"/>
    <dgm:cxn modelId="{F277E95C-FAC0-974F-AFDF-FEB943FE7833}" type="presParOf" srcId="{BA621931-AF8C-414B-9952-0BC40BD956D7}" destId="{5AC7A2EB-67E6-9744-85D3-6C885748B930}" srcOrd="1" destOrd="0" presId="urn:microsoft.com/office/officeart/2005/8/layout/orgChart1"/>
    <dgm:cxn modelId="{8BE89E31-DBB5-3F43-AA43-8D28E198C622}" type="presParOf" srcId="{BA621931-AF8C-414B-9952-0BC40BD956D7}" destId="{DBBE3F6D-3AFE-4741-9F96-65989046C3EC}" srcOrd="2" destOrd="0" presId="urn:microsoft.com/office/officeart/2005/8/layout/orgChart1"/>
    <dgm:cxn modelId="{5344F88D-5287-ED4F-9F53-73650CD73C71}" type="presParOf" srcId="{7B96A14F-B51D-0548-AE10-72ECC594342F}" destId="{1C00A6EA-45DB-6E43-B18B-935BF71932E1}" srcOrd="2" destOrd="0" presId="urn:microsoft.com/office/officeart/2005/8/layout/orgChart1"/>
    <dgm:cxn modelId="{7491EA8E-F35F-054B-9898-D7AB16C8D89E}" type="presParOf" srcId="{7B96A14F-B51D-0548-AE10-72ECC594342F}" destId="{D6624E14-6903-7B48-B1A3-36CFD66A7B63}" srcOrd="3" destOrd="0" presId="urn:microsoft.com/office/officeart/2005/8/layout/orgChart1"/>
    <dgm:cxn modelId="{57E766C5-417D-FC49-9081-6E2134C6F546}" type="presParOf" srcId="{D6624E14-6903-7B48-B1A3-36CFD66A7B63}" destId="{8F237046-D6CD-5A4F-B23E-C169C8C3325E}" srcOrd="0" destOrd="0" presId="urn:microsoft.com/office/officeart/2005/8/layout/orgChart1"/>
    <dgm:cxn modelId="{927EB0C9-EB3D-D14B-89C0-32BE0ECF6611}" type="presParOf" srcId="{8F237046-D6CD-5A4F-B23E-C169C8C3325E}" destId="{4615F232-0611-F945-A704-0FB51445CFC6}" srcOrd="0" destOrd="0" presId="urn:microsoft.com/office/officeart/2005/8/layout/orgChart1"/>
    <dgm:cxn modelId="{0D41C6A7-42C1-2848-BF62-AF825A5BD9F5}" type="presParOf" srcId="{8F237046-D6CD-5A4F-B23E-C169C8C3325E}" destId="{433AD16C-0C60-CF4A-AF72-7A4D3B897E1A}" srcOrd="1" destOrd="0" presId="urn:microsoft.com/office/officeart/2005/8/layout/orgChart1"/>
    <dgm:cxn modelId="{A9970D73-A25A-A542-B513-F9710BB27503}" type="presParOf" srcId="{D6624E14-6903-7B48-B1A3-36CFD66A7B63}" destId="{CB49C4E7-1923-4C49-80CE-6C6C1FD15639}" srcOrd="1" destOrd="0" presId="urn:microsoft.com/office/officeart/2005/8/layout/orgChart1"/>
    <dgm:cxn modelId="{7587CEC7-EA12-264E-A170-466135B66CD6}" type="presParOf" srcId="{D6624E14-6903-7B48-B1A3-36CFD66A7B63}" destId="{590390B2-10B8-3346-9709-C57D353FBAE6}" srcOrd="2" destOrd="0" presId="urn:microsoft.com/office/officeart/2005/8/layout/orgChart1"/>
    <dgm:cxn modelId="{1D4F1A10-DF6D-D94D-8D8A-8C6D069C1595}" type="presParOf" srcId="{F48EED91-158B-7743-BA29-F98ABD11BD08}" destId="{587C9DBF-C270-B84F-A6C6-552894B009CE}" srcOrd="2" destOrd="0" presId="urn:microsoft.com/office/officeart/2005/8/layout/orgChart1"/>
    <dgm:cxn modelId="{82E4495B-EA09-F54B-890C-91CB541C2EAC}" type="presParOf" srcId="{055F1A97-A18D-A54B-A343-DB9F4CE145FC}" destId="{5FF664B3-8B76-C24B-A8F6-00113FD87B0A}" srcOrd="4" destOrd="0" presId="urn:microsoft.com/office/officeart/2005/8/layout/orgChart1"/>
    <dgm:cxn modelId="{254A2FD8-DDE2-794D-B653-F38F163CB312}" type="presParOf" srcId="{055F1A97-A18D-A54B-A343-DB9F4CE145FC}" destId="{2E3E3E57-21FF-1546-AD2D-CD6D008E6805}" srcOrd="5" destOrd="0" presId="urn:microsoft.com/office/officeart/2005/8/layout/orgChart1"/>
    <dgm:cxn modelId="{E39205E7-4915-E643-B47F-58E4C8BEB37C}" type="presParOf" srcId="{2E3E3E57-21FF-1546-AD2D-CD6D008E6805}" destId="{A04B75C0-EDE1-184A-BD94-D981A891D7C5}" srcOrd="0" destOrd="0" presId="urn:microsoft.com/office/officeart/2005/8/layout/orgChart1"/>
    <dgm:cxn modelId="{21F672BE-30CE-FE41-BD5E-3B7386A2CC82}" type="presParOf" srcId="{A04B75C0-EDE1-184A-BD94-D981A891D7C5}" destId="{E929A1FB-CDA8-654D-8CE0-FABAD996AEC1}" srcOrd="0" destOrd="0" presId="urn:microsoft.com/office/officeart/2005/8/layout/orgChart1"/>
    <dgm:cxn modelId="{9D1CB1D4-B38A-FA4F-A43C-A748C88A762F}" type="presParOf" srcId="{A04B75C0-EDE1-184A-BD94-D981A891D7C5}" destId="{EDFF85FF-7EFE-A14A-AFA0-415FCF438A95}" srcOrd="1" destOrd="0" presId="urn:microsoft.com/office/officeart/2005/8/layout/orgChart1"/>
    <dgm:cxn modelId="{1B4E00EC-81FC-514A-9DDE-1071D92E0DF6}" type="presParOf" srcId="{2E3E3E57-21FF-1546-AD2D-CD6D008E6805}" destId="{461FE126-A441-DF47-B210-88BA71867935}" srcOrd="1" destOrd="0" presId="urn:microsoft.com/office/officeart/2005/8/layout/orgChart1"/>
    <dgm:cxn modelId="{21FCFE40-107F-FC43-A37F-623023E69167}" type="presParOf" srcId="{2E3E3E57-21FF-1546-AD2D-CD6D008E6805}" destId="{24C03886-4A13-A34B-AA06-E68DD4EE86F7}" srcOrd="2" destOrd="0" presId="urn:microsoft.com/office/officeart/2005/8/layout/orgChart1"/>
    <dgm:cxn modelId="{E7EF9904-1C4C-EF44-B875-5D936486FDA7}" type="presParOf" srcId="{055F1A97-A18D-A54B-A343-DB9F4CE145FC}" destId="{6C5EEC6F-FACD-EA44-AD6A-9B71E630B9FE}" srcOrd="6" destOrd="0" presId="urn:microsoft.com/office/officeart/2005/8/layout/orgChart1"/>
    <dgm:cxn modelId="{774D1FD1-EC6E-1649-B5A4-762D250690E2}" type="presParOf" srcId="{055F1A97-A18D-A54B-A343-DB9F4CE145FC}" destId="{11F7E2A5-66F0-CE4B-B025-BC2C91D9DB2A}" srcOrd="7" destOrd="0" presId="urn:microsoft.com/office/officeart/2005/8/layout/orgChart1"/>
    <dgm:cxn modelId="{457DE405-7900-CB4C-A656-31DABB09E6D1}" type="presParOf" srcId="{11F7E2A5-66F0-CE4B-B025-BC2C91D9DB2A}" destId="{8DC84B18-DDDD-A149-8939-98BADB2C0E42}" srcOrd="0" destOrd="0" presId="urn:microsoft.com/office/officeart/2005/8/layout/orgChart1"/>
    <dgm:cxn modelId="{EDB65964-68FC-BB45-8A6A-9A8A6F3CB9E4}" type="presParOf" srcId="{8DC84B18-DDDD-A149-8939-98BADB2C0E42}" destId="{9170CE47-313C-9043-9E9E-EF64FB545559}" srcOrd="0" destOrd="0" presId="urn:microsoft.com/office/officeart/2005/8/layout/orgChart1"/>
    <dgm:cxn modelId="{C1B66D14-A7C9-B246-B923-4329D4E547D2}" type="presParOf" srcId="{8DC84B18-DDDD-A149-8939-98BADB2C0E42}" destId="{75C47F39-FA3E-2640-88FF-9847DD2C4BF4}" srcOrd="1" destOrd="0" presId="urn:microsoft.com/office/officeart/2005/8/layout/orgChart1"/>
    <dgm:cxn modelId="{61921025-8841-1744-B6B8-68CAD70F4DA5}" type="presParOf" srcId="{11F7E2A5-66F0-CE4B-B025-BC2C91D9DB2A}" destId="{2F05A781-92A0-D24B-9760-43408CCFD24D}" srcOrd="1" destOrd="0" presId="urn:microsoft.com/office/officeart/2005/8/layout/orgChart1"/>
    <dgm:cxn modelId="{49B600D5-7098-D144-9FCD-84DAE52F7389}" type="presParOf" srcId="{2F05A781-92A0-D24B-9760-43408CCFD24D}" destId="{AC4CA73E-3FDB-A348-A26A-0B22F297CE4B}" srcOrd="0" destOrd="0" presId="urn:microsoft.com/office/officeart/2005/8/layout/orgChart1"/>
    <dgm:cxn modelId="{8D848B09-7ED9-BB41-AA70-51F5AA004025}" type="presParOf" srcId="{2F05A781-92A0-D24B-9760-43408CCFD24D}" destId="{0644C78E-0A7E-1440-B1BD-000BC61EB7AD}" srcOrd="1" destOrd="0" presId="urn:microsoft.com/office/officeart/2005/8/layout/orgChart1"/>
    <dgm:cxn modelId="{E6A8F21D-A7A1-9645-A2F2-E3F6C1345592}" type="presParOf" srcId="{0644C78E-0A7E-1440-B1BD-000BC61EB7AD}" destId="{76758197-1190-9346-BD77-F3AF3CDAD69A}" srcOrd="0" destOrd="0" presId="urn:microsoft.com/office/officeart/2005/8/layout/orgChart1"/>
    <dgm:cxn modelId="{8D58DCDA-9726-0742-973A-43F7819E83F4}" type="presParOf" srcId="{76758197-1190-9346-BD77-F3AF3CDAD69A}" destId="{17028C94-F9C8-9343-8D5B-F0C548BBD924}" srcOrd="0" destOrd="0" presId="urn:microsoft.com/office/officeart/2005/8/layout/orgChart1"/>
    <dgm:cxn modelId="{0BE4C8D9-9536-5B45-9C72-9C857F14D078}" type="presParOf" srcId="{76758197-1190-9346-BD77-F3AF3CDAD69A}" destId="{74ADB086-0630-CD4F-B458-B7861AB020A6}" srcOrd="1" destOrd="0" presId="urn:microsoft.com/office/officeart/2005/8/layout/orgChart1"/>
    <dgm:cxn modelId="{6C996CA2-DF16-F54D-9118-F6AC3121D533}" type="presParOf" srcId="{0644C78E-0A7E-1440-B1BD-000BC61EB7AD}" destId="{A281FA26-AE2B-0648-8D33-BDB9D50A12BA}" srcOrd="1" destOrd="0" presId="urn:microsoft.com/office/officeart/2005/8/layout/orgChart1"/>
    <dgm:cxn modelId="{3B0159D6-D0BD-9C4D-8948-D47090B9ADAC}" type="presParOf" srcId="{0644C78E-0A7E-1440-B1BD-000BC61EB7AD}" destId="{AC3D50A0-C00D-B545-82D3-F2A1514E4959}" srcOrd="2" destOrd="0" presId="urn:microsoft.com/office/officeart/2005/8/layout/orgChart1"/>
    <dgm:cxn modelId="{305309EF-8349-854A-9545-0D783EBB628F}" type="presParOf" srcId="{2F05A781-92A0-D24B-9760-43408CCFD24D}" destId="{8A75E322-792D-E449-B5B4-1FAADE5C076F}" srcOrd="2" destOrd="0" presId="urn:microsoft.com/office/officeart/2005/8/layout/orgChart1"/>
    <dgm:cxn modelId="{60025D38-CC04-D548-ADD3-4953AF0A2C23}" type="presParOf" srcId="{2F05A781-92A0-D24B-9760-43408CCFD24D}" destId="{63E9FCDB-75F3-B14A-A167-2E78D3D08643}" srcOrd="3" destOrd="0" presId="urn:microsoft.com/office/officeart/2005/8/layout/orgChart1"/>
    <dgm:cxn modelId="{74CE76A0-C41A-A542-85C3-63EC5B8F9C69}" type="presParOf" srcId="{63E9FCDB-75F3-B14A-A167-2E78D3D08643}" destId="{2670D588-4AB7-D04C-9857-EF23C9923A51}" srcOrd="0" destOrd="0" presId="urn:microsoft.com/office/officeart/2005/8/layout/orgChart1"/>
    <dgm:cxn modelId="{F7B51D18-05FB-7542-8809-26629C133614}" type="presParOf" srcId="{2670D588-4AB7-D04C-9857-EF23C9923A51}" destId="{5FB3717A-85AF-CC4C-9E43-3BF396CF3A23}" srcOrd="0" destOrd="0" presId="urn:microsoft.com/office/officeart/2005/8/layout/orgChart1"/>
    <dgm:cxn modelId="{E50C8A0F-3F2E-8A48-A3C9-BFBA881BE45E}" type="presParOf" srcId="{2670D588-4AB7-D04C-9857-EF23C9923A51}" destId="{A3AFF9E7-22FA-5347-95AD-4394793F0947}" srcOrd="1" destOrd="0" presId="urn:microsoft.com/office/officeart/2005/8/layout/orgChart1"/>
    <dgm:cxn modelId="{008B7334-4492-6940-94B4-A85354620CE0}" type="presParOf" srcId="{63E9FCDB-75F3-B14A-A167-2E78D3D08643}" destId="{6F5822CF-9B3B-324D-972D-65FEE6885EE8}" srcOrd="1" destOrd="0" presId="urn:microsoft.com/office/officeart/2005/8/layout/orgChart1"/>
    <dgm:cxn modelId="{71D52CF9-EE65-4741-BC77-7B11B67796A7}" type="presParOf" srcId="{63E9FCDB-75F3-B14A-A167-2E78D3D08643}" destId="{1B01FF38-0EEF-6648-87DE-6059CA2EBB3C}" srcOrd="2" destOrd="0" presId="urn:microsoft.com/office/officeart/2005/8/layout/orgChart1"/>
    <dgm:cxn modelId="{C98EE0DB-1FFE-C84F-8E3B-83FA98336F40}" type="presParOf" srcId="{11F7E2A5-66F0-CE4B-B025-BC2C91D9DB2A}" destId="{A47C6036-1B64-2F47-990D-AFFDD5BBC307}" srcOrd="2" destOrd="0" presId="urn:microsoft.com/office/officeart/2005/8/layout/orgChart1"/>
    <dgm:cxn modelId="{7CC5DFCF-D3FF-D843-A358-0B8A7580DD6A}" type="presParOf" srcId="{467E1120-D0DB-4145-9BBD-8A6A40F2354A}" destId="{B0B2E94B-13BA-D048-8292-43CA695B79C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259FA62-2BFD-1142-A2C2-2A3665E9054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46F364CE-4F60-844B-87F8-B4392759E3B6}">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Practical</a:t>
          </a:r>
        </a:p>
      </dgm:t>
    </dgm:pt>
    <dgm:pt modelId="{32083F5A-D1A9-8142-867D-29369F2FBB83}" type="parTrans" cxnId="{BF43C813-1F7E-E640-80C1-68993D24C111}">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CC78EE1-63F4-3948-9BB4-4C35EA4E0FEA}" type="sibTrans" cxnId="{BF43C813-1F7E-E640-80C1-68993D24C111}">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DF5AD9F-8C49-8243-B289-E0E6DF4122D6}">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Housing</a:t>
          </a:r>
        </a:p>
      </dgm:t>
    </dgm:pt>
    <dgm:pt modelId="{D0DB833F-2649-8F40-9F6E-F79E289C9A3B}" type="parTrans" cxnId="{0B54961A-3524-A644-B175-36BF2A039BDA}">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F1BA8564-FE84-EA46-9D9D-CCB1668E69DB}" type="sibTrans" cxnId="{0B54961A-3524-A644-B175-36BF2A039BDA}">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DEFE9B0-DDBF-F84A-BEB1-FD8857C7C0B2}">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Employment</a:t>
          </a:r>
        </a:p>
      </dgm:t>
    </dgm:pt>
    <dgm:pt modelId="{0FB976EF-2671-8341-8941-DE2C4475D790}" type="parTrans" cxnId="{94556EC5-6FBA-8A44-9C64-21FDE709F0B8}">
      <dgm:prSet/>
      <dgm:spPr/>
      <dgm:t>
        <a:bodyPr/>
        <a:lstStyle/>
        <a:p>
          <a:endParaRPr lang="en-GB"/>
        </a:p>
      </dgm:t>
    </dgm:pt>
    <dgm:pt modelId="{62350EC0-F2A1-5845-AB41-25AE0ABB93B4}" type="sibTrans" cxnId="{94556EC5-6FBA-8A44-9C64-21FDE709F0B8}">
      <dgm:prSet/>
      <dgm:spPr/>
      <dgm:t>
        <a:bodyPr/>
        <a:lstStyle/>
        <a:p>
          <a:endParaRPr lang="en-GB"/>
        </a:p>
      </dgm:t>
    </dgm:pt>
    <dgm:pt modelId="{6791DAE5-B850-894A-9DCE-5DEFE283E2F1}">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Education</a:t>
          </a:r>
        </a:p>
      </dgm:t>
    </dgm:pt>
    <dgm:pt modelId="{8D50BA2D-131B-6948-BDC6-2E0A0B95DE3B}" type="parTrans" cxnId="{067C7A50-593F-EF42-92F0-C698B9659283}">
      <dgm:prSet/>
      <dgm:spPr/>
      <dgm:t>
        <a:bodyPr/>
        <a:lstStyle/>
        <a:p>
          <a:endParaRPr lang="en-GB"/>
        </a:p>
      </dgm:t>
    </dgm:pt>
    <dgm:pt modelId="{EB43C2EE-19C9-AA4E-B1CD-1B95D8574048}" type="sibTrans" cxnId="{067C7A50-593F-EF42-92F0-C698B9659283}">
      <dgm:prSet/>
      <dgm:spPr/>
      <dgm:t>
        <a:bodyPr/>
        <a:lstStyle/>
        <a:p>
          <a:endParaRPr lang="en-GB"/>
        </a:p>
      </dgm:t>
    </dgm:pt>
    <dgm:pt modelId="{3F853BEC-F71C-8644-BD1B-25946B7B18F1}" type="pres">
      <dgm:prSet presAssocID="{2259FA62-2BFD-1142-A2C2-2A3665E90549}" presName="hierChild1" presStyleCnt="0">
        <dgm:presLayoutVars>
          <dgm:orgChart val="1"/>
          <dgm:chPref val="1"/>
          <dgm:dir/>
          <dgm:animOne val="branch"/>
          <dgm:animLvl val="lvl"/>
          <dgm:resizeHandles/>
        </dgm:presLayoutVars>
      </dgm:prSet>
      <dgm:spPr/>
      <dgm:t>
        <a:bodyPr/>
        <a:lstStyle/>
        <a:p>
          <a:endParaRPr lang="en-GB"/>
        </a:p>
      </dgm:t>
    </dgm:pt>
    <dgm:pt modelId="{467E1120-D0DB-4145-9BBD-8A6A40F2354A}" type="pres">
      <dgm:prSet presAssocID="{46F364CE-4F60-844B-87F8-B4392759E3B6}" presName="hierRoot1" presStyleCnt="0">
        <dgm:presLayoutVars>
          <dgm:hierBranch val="init"/>
        </dgm:presLayoutVars>
      </dgm:prSet>
      <dgm:spPr/>
    </dgm:pt>
    <dgm:pt modelId="{C547F65C-495A-544C-81EF-F655D11817EC}" type="pres">
      <dgm:prSet presAssocID="{46F364CE-4F60-844B-87F8-B4392759E3B6}" presName="rootComposite1" presStyleCnt="0"/>
      <dgm:spPr/>
    </dgm:pt>
    <dgm:pt modelId="{CD8EF89C-AF2A-DC46-82F6-05C61436B1A4}" type="pres">
      <dgm:prSet presAssocID="{46F364CE-4F60-844B-87F8-B4392759E3B6}" presName="rootText1" presStyleLbl="node0" presStyleIdx="0" presStyleCnt="1">
        <dgm:presLayoutVars>
          <dgm:chPref val="3"/>
        </dgm:presLayoutVars>
      </dgm:prSet>
      <dgm:spPr/>
      <dgm:t>
        <a:bodyPr/>
        <a:lstStyle/>
        <a:p>
          <a:endParaRPr lang="en-GB"/>
        </a:p>
      </dgm:t>
    </dgm:pt>
    <dgm:pt modelId="{8654B977-F92C-964C-98DB-9801BC1C46B6}" type="pres">
      <dgm:prSet presAssocID="{46F364CE-4F60-844B-87F8-B4392759E3B6}" presName="rootConnector1" presStyleLbl="node1" presStyleIdx="0" presStyleCnt="0"/>
      <dgm:spPr/>
      <dgm:t>
        <a:bodyPr/>
        <a:lstStyle/>
        <a:p>
          <a:endParaRPr lang="en-GB"/>
        </a:p>
      </dgm:t>
    </dgm:pt>
    <dgm:pt modelId="{055F1A97-A18D-A54B-A343-DB9F4CE145FC}" type="pres">
      <dgm:prSet presAssocID="{46F364CE-4F60-844B-87F8-B4392759E3B6}" presName="hierChild2" presStyleCnt="0"/>
      <dgm:spPr/>
    </dgm:pt>
    <dgm:pt modelId="{962430A1-589A-5D4D-B5FA-DC62FF627F4D}" type="pres">
      <dgm:prSet presAssocID="{D0DB833F-2649-8F40-9F6E-F79E289C9A3B}" presName="Name37" presStyleLbl="parChTrans1D2" presStyleIdx="0" presStyleCnt="3"/>
      <dgm:spPr/>
      <dgm:t>
        <a:bodyPr/>
        <a:lstStyle/>
        <a:p>
          <a:endParaRPr lang="en-GB"/>
        </a:p>
      </dgm:t>
    </dgm:pt>
    <dgm:pt modelId="{8B3DDC8D-3F72-3F47-AEB0-8CE909153B61}" type="pres">
      <dgm:prSet presAssocID="{5DF5AD9F-8C49-8243-B289-E0E6DF4122D6}" presName="hierRoot2" presStyleCnt="0">
        <dgm:presLayoutVars>
          <dgm:hierBranch val="init"/>
        </dgm:presLayoutVars>
      </dgm:prSet>
      <dgm:spPr/>
    </dgm:pt>
    <dgm:pt modelId="{00491641-01FE-1A4B-BA75-D73553978E81}" type="pres">
      <dgm:prSet presAssocID="{5DF5AD9F-8C49-8243-B289-E0E6DF4122D6}" presName="rootComposite" presStyleCnt="0"/>
      <dgm:spPr/>
    </dgm:pt>
    <dgm:pt modelId="{A8AB8A65-E09A-7648-9ED6-1D0D3A0A5898}" type="pres">
      <dgm:prSet presAssocID="{5DF5AD9F-8C49-8243-B289-E0E6DF4122D6}" presName="rootText" presStyleLbl="node2" presStyleIdx="0" presStyleCnt="3">
        <dgm:presLayoutVars>
          <dgm:chPref val="3"/>
        </dgm:presLayoutVars>
      </dgm:prSet>
      <dgm:spPr/>
      <dgm:t>
        <a:bodyPr/>
        <a:lstStyle/>
        <a:p>
          <a:endParaRPr lang="en-GB"/>
        </a:p>
      </dgm:t>
    </dgm:pt>
    <dgm:pt modelId="{6C08DC7B-7F75-C54C-900B-5C4BA4379CBD}" type="pres">
      <dgm:prSet presAssocID="{5DF5AD9F-8C49-8243-B289-E0E6DF4122D6}" presName="rootConnector" presStyleLbl="node2" presStyleIdx="0" presStyleCnt="3"/>
      <dgm:spPr/>
      <dgm:t>
        <a:bodyPr/>
        <a:lstStyle/>
        <a:p>
          <a:endParaRPr lang="en-GB"/>
        </a:p>
      </dgm:t>
    </dgm:pt>
    <dgm:pt modelId="{9AAC187E-F2D9-2346-A6F0-D4481D094B1A}" type="pres">
      <dgm:prSet presAssocID="{5DF5AD9F-8C49-8243-B289-E0E6DF4122D6}" presName="hierChild4" presStyleCnt="0"/>
      <dgm:spPr/>
    </dgm:pt>
    <dgm:pt modelId="{EF92505E-6DD0-144D-AE1B-04D15F185383}" type="pres">
      <dgm:prSet presAssocID="{5DF5AD9F-8C49-8243-B289-E0E6DF4122D6}" presName="hierChild5" presStyleCnt="0"/>
      <dgm:spPr/>
    </dgm:pt>
    <dgm:pt modelId="{7A429101-8225-9C4D-BDD4-DE63A893EE03}" type="pres">
      <dgm:prSet presAssocID="{0FB976EF-2671-8341-8941-DE2C4475D790}" presName="Name37" presStyleLbl="parChTrans1D2" presStyleIdx="1" presStyleCnt="3"/>
      <dgm:spPr/>
      <dgm:t>
        <a:bodyPr/>
        <a:lstStyle/>
        <a:p>
          <a:endParaRPr lang="en-GB"/>
        </a:p>
      </dgm:t>
    </dgm:pt>
    <dgm:pt modelId="{6858E82A-8BED-0C46-95C5-5A9AD6E34AA5}" type="pres">
      <dgm:prSet presAssocID="{3DEFE9B0-DDBF-F84A-BEB1-FD8857C7C0B2}" presName="hierRoot2" presStyleCnt="0">
        <dgm:presLayoutVars>
          <dgm:hierBranch val="init"/>
        </dgm:presLayoutVars>
      </dgm:prSet>
      <dgm:spPr/>
    </dgm:pt>
    <dgm:pt modelId="{3CEE7C7C-2CB7-5C45-853B-E25A0CC2E347}" type="pres">
      <dgm:prSet presAssocID="{3DEFE9B0-DDBF-F84A-BEB1-FD8857C7C0B2}" presName="rootComposite" presStyleCnt="0"/>
      <dgm:spPr/>
    </dgm:pt>
    <dgm:pt modelId="{3DA4AAC6-7103-E042-A3B3-8C04AD73BCED}" type="pres">
      <dgm:prSet presAssocID="{3DEFE9B0-DDBF-F84A-BEB1-FD8857C7C0B2}" presName="rootText" presStyleLbl="node2" presStyleIdx="1" presStyleCnt="3">
        <dgm:presLayoutVars>
          <dgm:chPref val="3"/>
        </dgm:presLayoutVars>
      </dgm:prSet>
      <dgm:spPr/>
      <dgm:t>
        <a:bodyPr/>
        <a:lstStyle/>
        <a:p>
          <a:endParaRPr lang="en-GB"/>
        </a:p>
      </dgm:t>
    </dgm:pt>
    <dgm:pt modelId="{5EABAF1D-54E4-6F48-B6E8-AE75633EB063}" type="pres">
      <dgm:prSet presAssocID="{3DEFE9B0-DDBF-F84A-BEB1-FD8857C7C0B2}" presName="rootConnector" presStyleLbl="node2" presStyleIdx="1" presStyleCnt="3"/>
      <dgm:spPr/>
      <dgm:t>
        <a:bodyPr/>
        <a:lstStyle/>
        <a:p>
          <a:endParaRPr lang="en-GB"/>
        </a:p>
      </dgm:t>
    </dgm:pt>
    <dgm:pt modelId="{9B83C39F-D5ED-C748-91B0-15D2EABDA831}" type="pres">
      <dgm:prSet presAssocID="{3DEFE9B0-DDBF-F84A-BEB1-FD8857C7C0B2}" presName="hierChild4" presStyleCnt="0"/>
      <dgm:spPr/>
    </dgm:pt>
    <dgm:pt modelId="{E47FC018-BD80-A54B-8F42-CBE587902B33}" type="pres">
      <dgm:prSet presAssocID="{3DEFE9B0-DDBF-F84A-BEB1-FD8857C7C0B2}" presName="hierChild5" presStyleCnt="0"/>
      <dgm:spPr/>
    </dgm:pt>
    <dgm:pt modelId="{C3E487E2-A529-C24B-BF7C-AA03AF1CF844}" type="pres">
      <dgm:prSet presAssocID="{8D50BA2D-131B-6948-BDC6-2E0A0B95DE3B}" presName="Name37" presStyleLbl="parChTrans1D2" presStyleIdx="2" presStyleCnt="3"/>
      <dgm:spPr/>
      <dgm:t>
        <a:bodyPr/>
        <a:lstStyle/>
        <a:p>
          <a:endParaRPr lang="en-GB"/>
        </a:p>
      </dgm:t>
    </dgm:pt>
    <dgm:pt modelId="{56868F6E-CB39-8942-90B4-43271BA12840}" type="pres">
      <dgm:prSet presAssocID="{6791DAE5-B850-894A-9DCE-5DEFE283E2F1}" presName="hierRoot2" presStyleCnt="0">
        <dgm:presLayoutVars>
          <dgm:hierBranch val="init"/>
        </dgm:presLayoutVars>
      </dgm:prSet>
      <dgm:spPr/>
    </dgm:pt>
    <dgm:pt modelId="{1B1BCCE1-630E-8143-8F08-48EEFD6596B2}" type="pres">
      <dgm:prSet presAssocID="{6791DAE5-B850-894A-9DCE-5DEFE283E2F1}" presName="rootComposite" presStyleCnt="0"/>
      <dgm:spPr/>
    </dgm:pt>
    <dgm:pt modelId="{6A67221D-DB6D-1A46-A439-F01054238BCE}" type="pres">
      <dgm:prSet presAssocID="{6791DAE5-B850-894A-9DCE-5DEFE283E2F1}" presName="rootText" presStyleLbl="node2" presStyleIdx="2" presStyleCnt="3">
        <dgm:presLayoutVars>
          <dgm:chPref val="3"/>
        </dgm:presLayoutVars>
      </dgm:prSet>
      <dgm:spPr/>
      <dgm:t>
        <a:bodyPr/>
        <a:lstStyle/>
        <a:p>
          <a:endParaRPr lang="en-GB"/>
        </a:p>
      </dgm:t>
    </dgm:pt>
    <dgm:pt modelId="{264D4249-1704-2E40-9863-A0AA5AE16A6B}" type="pres">
      <dgm:prSet presAssocID="{6791DAE5-B850-894A-9DCE-5DEFE283E2F1}" presName="rootConnector" presStyleLbl="node2" presStyleIdx="2" presStyleCnt="3"/>
      <dgm:spPr/>
      <dgm:t>
        <a:bodyPr/>
        <a:lstStyle/>
        <a:p>
          <a:endParaRPr lang="en-GB"/>
        </a:p>
      </dgm:t>
    </dgm:pt>
    <dgm:pt modelId="{D8D885B0-F397-8343-962C-6B7AB2B2C876}" type="pres">
      <dgm:prSet presAssocID="{6791DAE5-B850-894A-9DCE-5DEFE283E2F1}" presName="hierChild4" presStyleCnt="0"/>
      <dgm:spPr/>
    </dgm:pt>
    <dgm:pt modelId="{3DDEC836-4728-CD47-BC9E-ECA242AA1248}" type="pres">
      <dgm:prSet presAssocID="{6791DAE5-B850-894A-9DCE-5DEFE283E2F1}" presName="hierChild5" presStyleCnt="0"/>
      <dgm:spPr/>
    </dgm:pt>
    <dgm:pt modelId="{B0B2E94B-13BA-D048-8292-43CA695B79C2}" type="pres">
      <dgm:prSet presAssocID="{46F364CE-4F60-844B-87F8-B4392759E3B6}" presName="hierChild3" presStyleCnt="0"/>
      <dgm:spPr/>
    </dgm:pt>
  </dgm:ptLst>
  <dgm:cxnLst>
    <dgm:cxn modelId="{C8D44115-4272-E540-B2C2-580C38AB1E44}" type="presOf" srcId="{3DEFE9B0-DDBF-F84A-BEB1-FD8857C7C0B2}" destId="{5EABAF1D-54E4-6F48-B6E8-AE75633EB063}" srcOrd="1" destOrd="0" presId="urn:microsoft.com/office/officeart/2005/8/layout/orgChart1"/>
    <dgm:cxn modelId="{067C7A50-593F-EF42-92F0-C698B9659283}" srcId="{46F364CE-4F60-844B-87F8-B4392759E3B6}" destId="{6791DAE5-B850-894A-9DCE-5DEFE283E2F1}" srcOrd="2" destOrd="0" parTransId="{8D50BA2D-131B-6948-BDC6-2E0A0B95DE3B}" sibTransId="{EB43C2EE-19C9-AA4E-B1CD-1B95D8574048}"/>
    <dgm:cxn modelId="{BF43C813-1F7E-E640-80C1-68993D24C111}" srcId="{2259FA62-2BFD-1142-A2C2-2A3665E90549}" destId="{46F364CE-4F60-844B-87F8-B4392759E3B6}" srcOrd="0" destOrd="0" parTransId="{32083F5A-D1A9-8142-867D-29369F2FBB83}" sibTransId="{5CC78EE1-63F4-3948-9BB4-4C35EA4E0FEA}"/>
    <dgm:cxn modelId="{13E2A794-2DFE-9240-B859-747D751C2DAE}" type="presOf" srcId="{46F364CE-4F60-844B-87F8-B4392759E3B6}" destId="{8654B977-F92C-964C-98DB-9801BC1C46B6}" srcOrd="1" destOrd="0" presId="urn:microsoft.com/office/officeart/2005/8/layout/orgChart1"/>
    <dgm:cxn modelId="{C3A4A861-06D9-FB43-9835-1E77E5D33937}" type="presOf" srcId="{46F364CE-4F60-844B-87F8-B4392759E3B6}" destId="{CD8EF89C-AF2A-DC46-82F6-05C61436B1A4}" srcOrd="0" destOrd="0" presId="urn:microsoft.com/office/officeart/2005/8/layout/orgChart1"/>
    <dgm:cxn modelId="{F0CAFE48-6871-5B42-A83F-0D476FBEDE18}" type="presOf" srcId="{5DF5AD9F-8C49-8243-B289-E0E6DF4122D6}" destId="{A8AB8A65-E09A-7648-9ED6-1D0D3A0A5898}" srcOrd="0" destOrd="0" presId="urn:microsoft.com/office/officeart/2005/8/layout/orgChart1"/>
    <dgm:cxn modelId="{4D6F7D53-1D3C-2B41-B120-7D6254F7107D}" type="presOf" srcId="{3DEFE9B0-DDBF-F84A-BEB1-FD8857C7C0B2}" destId="{3DA4AAC6-7103-E042-A3B3-8C04AD73BCED}" srcOrd="0" destOrd="0" presId="urn:microsoft.com/office/officeart/2005/8/layout/orgChart1"/>
    <dgm:cxn modelId="{0D28F8D4-2AFF-6243-95BC-FB0BC87F840B}" type="presOf" srcId="{6791DAE5-B850-894A-9DCE-5DEFE283E2F1}" destId="{264D4249-1704-2E40-9863-A0AA5AE16A6B}" srcOrd="1" destOrd="0" presId="urn:microsoft.com/office/officeart/2005/8/layout/orgChart1"/>
    <dgm:cxn modelId="{28465AA8-4648-AA48-AE76-8E0C6C0BCF13}" type="presOf" srcId="{5DF5AD9F-8C49-8243-B289-E0E6DF4122D6}" destId="{6C08DC7B-7F75-C54C-900B-5C4BA4379CBD}" srcOrd="1" destOrd="0" presId="urn:microsoft.com/office/officeart/2005/8/layout/orgChart1"/>
    <dgm:cxn modelId="{AFD554BF-DBFC-B849-8345-F8E0A0F8AAA9}" type="presOf" srcId="{D0DB833F-2649-8F40-9F6E-F79E289C9A3B}" destId="{962430A1-589A-5D4D-B5FA-DC62FF627F4D}" srcOrd="0" destOrd="0" presId="urn:microsoft.com/office/officeart/2005/8/layout/orgChart1"/>
    <dgm:cxn modelId="{6E259006-75A7-F34F-BA31-EAC0EA29EEF7}" type="presOf" srcId="{0FB976EF-2671-8341-8941-DE2C4475D790}" destId="{7A429101-8225-9C4D-BDD4-DE63A893EE03}" srcOrd="0" destOrd="0" presId="urn:microsoft.com/office/officeart/2005/8/layout/orgChart1"/>
    <dgm:cxn modelId="{0B54961A-3524-A644-B175-36BF2A039BDA}" srcId="{46F364CE-4F60-844B-87F8-B4392759E3B6}" destId="{5DF5AD9F-8C49-8243-B289-E0E6DF4122D6}" srcOrd="0" destOrd="0" parTransId="{D0DB833F-2649-8F40-9F6E-F79E289C9A3B}" sibTransId="{F1BA8564-FE84-EA46-9D9D-CCB1668E69DB}"/>
    <dgm:cxn modelId="{FB2472DF-E7EA-E549-BF97-7B9F17FE697A}" type="presOf" srcId="{2259FA62-2BFD-1142-A2C2-2A3665E90549}" destId="{3F853BEC-F71C-8644-BD1B-25946B7B18F1}" srcOrd="0" destOrd="0" presId="urn:microsoft.com/office/officeart/2005/8/layout/orgChart1"/>
    <dgm:cxn modelId="{5F9D61C7-D26C-CF44-A1E1-463763292C44}" type="presOf" srcId="{8D50BA2D-131B-6948-BDC6-2E0A0B95DE3B}" destId="{C3E487E2-A529-C24B-BF7C-AA03AF1CF844}" srcOrd="0" destOrd="0" presId="urn:microsoft.com/office/officeart/2005/8/layout/orgChart1"/>
    <dgm:cxn modelId="{4313D0EC-7922-714D-9D09-BDC8EED030EF}" type="presOf" srcId="{6791DAE5-B850-894A-9DCE-5DEFE283E2F1}" destId="{6A67221D-DB6D-1A46-A439-F01054238BCE}" srcOrd="0" destOrd="0" presId="urn:microsoft.com/office/officeart/2005/8/layout/orgChart1"/>
    <dgm:cxn modelId="{94556EC5-6FBA-8A44-9C64-21FDE709F0B8}" srcId="{46F364CE-4F60-844B-87F8-B4392759E3B6}" destId="{3DEFE9B0-DDBF-F84A-BEB1-FD8857C7C0B2}" srcOrd="1" destOrd="0" parTransId="{0FB976EF-2671-8341-8941-DE2C4475D790}" sibTransId="{62350EC0-F2A1-5845-AB41-25AE0ABB93B4}"/>
    <dgm:cxn modelId="{8D657C77-4A0B-1C42-B325-76011941F61C}" type="presParOf" srcId="{3F853BEC-F71C-8644-BD1B-25946B7B18F1}" destId="{467E1120-D0DB-4145-9BBD-8A6A40F2354A}" srcOrd="0" destOrd="0" presId="urn:microsoft.com/office/officeart/2005/8/layout/orgChart1"/>
    <dgm:cxn modelId="{A0DC396F-DA0B-C44C-AAD0-2A943968B7EE}" type="presParOf" srcId="{467E1120-D0DB-4145-9BBD-8A6A40F2354A}" destId="{C547F65C-495A-544C-81EF-F655D11817EC}" srcOrd="0" destOrd="0" presId="urn:microsoft.com/office/officeart/2005/8/layout/orgChart1"/>
    <dgm:cxn modelId="{2E3083F2-3105-2C41-BE5E-4C534D9F128D}" type="presParOf" srcId="{C547F65C-495A-544C-81EF-F655D11817EC}" destId="{CD8EF89C-AF2A-DC46-82F6-05C61436B1A4}" srcOrd="0" destOrd="0" presId="urn:microsoft.com/office/officeart/2005/8/layout/orgChart1"/>
    <dgm:cxn modelId="{01C7054D-87F0-0B45-9CE5-96854B01EBD9}" type="presParOf" srcId="{C547F65C-495A-544C-81EF-F655D11817EC}" destId="{8654B977-F92C-964C-98DB-9801BC1C46B6}" srcOrd="1" destOrd="0" presId="urn:microsoft.com/office/officeart/2005/8/layout/orgChart1"/>
    <dgm:cxn modelId="{4600FD51-5158-F94B-ACC0-1C5A83721B14}" type="presParOf" srcId="{467E1120-D0DB-4145-9BBD-8A6A40F2354A}" destId="{055F1A97-A18D-A54B-A343-DB9F4CE145FC}" srcOrd="1" destOrd="0" presId="urn:microsoft.com/office/officeart/2005/8/layout/orgChart1"/>
    <dgm:cxn modelId="{1C9C91B1-E6C6-CC43-A1F2-9EA9C5CEB61A}" type="presParOf" srcId="{055F1A97-A18D-A54B-A343-DB9F4CE145FC}" destId="{962430A1-589A-5D4D-B5FA-DC62FF627F4D}" srcOrd="0" destOrd="0" presId="urn:microsoft.com/office/officeart/2005/8/layout/orgChart1"/>
    <dgm:cxn modelId="{0997EAB9-AEA3-254B-ABF5-CDE217CA97E9}" type="presParOf" srcId="{055F1A97-A18D-A54B-A343-DB9F4CE145FC}" destId="{8B3DDC8D-3F72-3F47-AEB0-8CE909153B61}" srcOrd="1" destOrd="0" presId="urn:microsoft.com/office/officeart/2005/8/layout/orgChart1"/>
    <dgm:cxn modelId="{D0D3C546-8C18-BC45-8D9B-C29ACF16AC3A}" type="presParOf" srcId="{8B3DDC8D-3F72-3F47-AEB0-8CE909153B61}" destId="{00491641-01FE-1A4B-BA75-D73553978E81}" srcOrd="0" destOrd="0" presId="urn:microsoft.com/office/officeart/2005/8/layout/orgChart1"/>
    <dgm:cxn modelId="{0AFBA868-809E-054D-A1D6-B6F51EBEA872}" type="presParOf" srcId="{00491641-01FE-1A4B-BA75-D73553978E81}" destId="{A8AB8A65-E09A-7648-9ED6-1D0D3A0A5898}" srcOrd="0" destOrd="0" presId="urn:microsoft.com/office/officeart/2005/8/layout/orgChart1"/>
    <dgm:cxn modelId="{CC2811FA-43FB-AC43-91B7-487548A00099}" type="presParOf" srcId="{00491641-01FE-1A4B-BA75-D73553978E81}" destId="{6C08DC7B-7F75-C54C-900B-5C4BA4379CBD}" srcOrd="1" destOrd="0" presId="urn:microsoft.com/office/officeart/2005/8/layout/orgChart1"/>
    <dgm:cxn modelId="{E320A46A-618E-2B48-ACB8-4984F06DF843}" type="presParOf" srcId="{8B3DDC8D-3F72-3F47-AEB0-8CE909153B61}" destId="{9AAC187E-F2D9-2346-A6F0-D4481D094B1A}" srcOrd="1" destOrd="0" presId="urn:microsoft.com/office/officeart/2005/8/layout/orgChart1"/>
    <dgm:cxn modelId="{73C35B11-E06A-0345-BE2C-9513211AFE08}" type="presParOf" srcId="{8B3DDC8D-3F72-3F47-AEB0-8CE909153B61}" destId="{EF92505E-6DD0-144D-AE1B-04D15F185383}" srcOrd="2" destOrd="0" presId="urn:microsoft.com/office/officeart/2005/8/layout/orgChart1"/>
    <dgm:cxn modelId="{1462C254-1048-9445-83DA-F26454D313CE}" type="presParOf" srcId="{055F1A97-A18D-A54B-A343-DB9F4CE145FC}" destId="{7A429101-8225-9C4D-BDD4-DE63A893EE03}" srcOrd="2" destOrd="0" presId="urn:microsoft.com/office/officeart/2005/8/layout/orgChart1"/>
    <dgm:cxn modelId="{0F30D085-ADDC-EB4C-91F0-1C26D143E54C}" type="presParOf" srcId="{055F1A97-A18D-A54B-A343-DB9F4CE145FC}" destId="{6858E82A-8BED-0C46-95C5-5A9AD6E34AA5}" srcOrd="3" destOrd="0" presId="urn:microsoft.com/office/officeart/2005/8/layout/orgChart1"/>
    <dgm:cxn modelId="{D27E339B-BBD7-8541-AC5F-EF22EDF57E12}" type="presParOf" srcId="{6858E82A-8BED-0C46-95C5-5A9AD6E34AA5}" destId="{3CEE7C7C-2CB7-5C45-853B-E25A0CC2E347}" srcOrd="0" destOrd="0" presId="urn:microsoft.com/office/officeart/2005/8/layout/orgChart1"/>
    <dgm:cxn modelId="{193A4D83-5086-1A48-AA17-92EADB8D511C}" type="presParOf" srcId="{3CEE7C7C-2CB7-5C45-853B-E25A0CC2E347}" destId="{3DA4AAC6-7103-E042-A3B3-8C04AD73BCED}" srcOrd="0" destOrd="0" presId="urn:microsoft.com/office/officeart/2005/8/layout/orgChart1"/>
    <dgm:cxn modelId="{CC9E16A1-6545-9544-9FE5-8B1898D57E3C}" type="presParOf" srcId="{3CEE7C7C-2CB7-5C45-853B-E25A0CC2E347}" destId="{5EABAF1D-54E4-6F48-B6E8-AE75633EB063}" srcOrd="1" destOrd="0" presId="urn:microsoft.com/office/officeart/2005/8/layout/orgChart1"/>
    <dgm:cxn modelId="{3010A623-4201-8840-9FC9-E81A2A580714}" type="presParOf" srcId="{6858E82A-8BED-0C46-95C5-5A9AD6E34AA5}" destId="{9B83C39F-D5ED-C748-91B0-15D2EABDA831}" srcOrd="1" destOrd="0" presId="urn:microsoft.com/office/officeart/2005/8/layout/orgChart1"/>
    <dgm:cxn modelId="{CFE06B33-8B4F-3545-B3E6-6140A386946D}" type="presParOf" srcId="{6858E82A-8BED-0C46-95C5-5A9AD6E34AA5}" destId="{E47FC018-BD80-A54B-8F42-CBE587902B33}" srcOrd="2" destOrd="0" presId="urn:microsoft.com/office/officeart/2005/8/layout/orgChart1"/>
    <dgm:cxn modelId="{84525CE2-99B4-0140-8296-1648777AB9B0}" type="presParOf" srcId="{055F1A97-A18D-A54B-A343-DB9F4CE145FC}" destId="{C3E487E2-A529-C24B-BF7C-AA03AF1CF844}" srcOrd="4" destOrd="0" presId="urn:microsoft.com/office/officeart/2005/8/layout/orgChart1"/>
    <dgm:cxn modelId="{888EC5EC-28D3-B34A-9358-AF99D94B1AAA}" type="presParOf" srcId="{055F1A97-A18D-A54B-A343-DB9F4CE145FC}" destId="{56868F6E-CB39-8942-90B4-43271BA12840}" srcOrd="5" destOrd="0" presId="urn:microsoft.com/office/officeart/2005/8/layout/orgChart1"/>
    <dgm:cxn modelId="{B5607969-F238-614D-8B70-3218539D329F}" type="presParOf" srcId="{56868F6E-CB39-8942-90B4-43271BA12840}" destId="{1B1BCCE1-630E-8143-8F08-48EEFD6596B2}" srcOrd="0" destOrd="0" presId="urn:microsoft.com/office/officeart/2005/8/layout/orgChart1"/>
    <dgm:cxn modelId="{34272CE8-7735-EA48-A765-B97EE7C73E5D}" type="presParOf" srcId="{1B1BCCE1-630E-8143-8F08-48EEFD6596B2}" destId="{6A67221D-DB6D-1A46-A439-F01054238BCE}" srcOrd="0" destOrd="0" presId="urn:microsoft.com/office/officeart/2005/8/layout/orgChart1"/>
    <dgm:cxn modelId="{2B3BA50B-0760-774B-A2A6-908393195040}" type="presParOf" srcId="{1B1BCCE1-630E-8143-8F08-48EEFD6596B2}" destId="{264D4249-1704-2E40-9863-A0AA5AE16A6B}" srcOrd="1" destOrd="0" presId="urn:microsoft.com/office/officeart/2005/8/layout/orgChart1"/>
    <dgm:cxn modelId="{63AE3D1F-C3D4-3E4E-8D61-5F943EAE6A03}" type="presParOf" srcId="{56868F6E-CB39-8942-90B4-43271BA12840}" destId="{D8D885B0-F397-8343-962C-6B7AB2B2C876}" srcOrd="1" destOrd="0" presId="urn:microsoft.com/office/officeart/2005/8/layout/orgChart1"/>
    <dgm:cxn modelId="{7D3CC0F9-148D-1448-A4D3-49776C2D8023}" type="presParOf" srcId="{56868F6E-CB39-8942-90B4-43271BA12840}" destId="{3DDEC836-4728-CD47-BC9E-ECA242AA1248}" srcOrd="2" destOrd="0" presId="urn:microsoft.com/office/officeart/2005/8/layout/orgChart1"/>
    <dgm:cxn modelId="{7CC5DFCF-D3FF-D843-A358-0B8A7580DD6A}" type="presParOf" srcId="{467E1120-D0DB-4145-9BBD-8A6A40F2354A}" destId="{B0B2E94B-13BA-D048-8292-43CA695B79C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0E45C1-757B-EA40-AB48-AC12B93724EA}" type="doc">
      <dgm:prSet loTypeId="urn:microsoft.com/office/officeart/2005/8/layout/bProcess3" loCatId="" qsTypeId="urn:microsoft.com/office/officeart/2005/8/quickstyle/simple1" qsCatId="simple" csTypeId="urn:microsoft.com/office/officeart/2005/8/colors/accent1_2" csCatId="accent1" phldr="1"/>
      <dgm:spPr/>
      <dgm:t>
        <a:bodyPr/>
        <a:lstStyle/>
        <a:p>
          <a:endParaRPr lang="en-GB"/>
        </a:p>
      </dgm:t>
    </dgm:pt>
    <dgm:pt modelId="{63D120A8-FFF2-0F40-B4C4-457407AC3AA7}">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Concern / Advice</a:t>
          </a:r>
        </a:p>
      </dgm:t>
    </dgm:pt>
    <dgm:pt modelId="{977AD1DE-03E7-EB4C-BEB5-7FFFC33985DD}" type="parTrans" cxnId="{B6012938-0446-974F-A0D8-25F990FAC596}">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3B7AB069-F3F3-6544-AF18-4A73C42DDF0E}" type="sibTrans" cxnId="{B6012938-0446-974F-A0D8-25F990FAC596}">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5811BB57-2AF8-074D-9E9E-66D7F8104452}">
      <dgm:prSet phldrT="[Text]" custT="1"/>
      <dgm:spPr>
        <a:gradFill rotWithShape="0">
          <a:gsLst>
            <a:gs pos="0">
              <a:schemeClr val="accent1"/>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Referring</a:t>
          </a:r>
        </a:p>
      </dgm:t>
    </dgm:pt>
    <dgm:pt modelId="{66B61671-4CA7-B04C-845D-C04B44574E8A}" type="parTrans" cxnId="{E8E9A563-D34D-C74B-9C02-C0C0A6F7D1CD}">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22CC6D4F-2AB7-C346-9DCA-EF73276724EA}" type="sibTrans" cxnId="{E8E9A563-D34D-C74B-9C02-C0C0A6F7D1CD}">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98FB5A01-7AB3-E94D-A13C-15DB860F1C5D}">
      <dgm:prSet phldrT="[Text]" custT="1"/>
      <dgm:spPr>
        <a:gradFill rotWithShape="0">
          <a:gsLst>
            <a:gs pos="0">
              <a:schemeClr val="accent1"/>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Initial </a:t>
          </a:r>
          <a:r>
            <a:rPr lang="en-GB" sz="1800" b="1" i="0" dirty="0" smtClean="0">
              <a:latin typeface="Open Sans" panose="020B0606030504020204" pitchFamily="34" charset="0"/>
              <a:ea typeface="Open Sans" panose="020B0606030504020204" pitchFamily="34" charset="0"/>
              <a:cs typeface="Open Sans" panose="020B0606030504020204" pitchFamily="34" charset="0"/>
            </a:rPr>
            <a:t>Assessment </a:t>
          </a:r>
          <a:r>
            <a:rPr lang="en-GB" sz="1800" b="1" i="0" dirty="0">
              <a:latin typeface="Open Sans" panose="020B0606030504020204" pitchFamily="34" charset="0"/>
              <a:ea typeface="Open Sans" panose="020B0606030504020204" pitchFamily="34" charset="0"/>
              <a:cs typeface="Open Sans" panose="020B0606030504020204" pitchFamily="34" charset="0"/>
            </a:rPr>
            <a:t>/ Screening</a:t>
          </a:r>
        </a:p>
      </dgm:t>
    </dgm:pt>
    <dgm:pt modelId="{31EB05C6-241D-FE41-9AD5-45CFB228F1BB}" type="parTrans" cxnId="{AAF98D33-6CE0-9F43-83BB-26E0586C82B4}">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74D426FA-CC33-E445-BC33-FD7EC2C286B6}" type="sibTrans" cxnId="{AAF98D33-6CE0-9F43-83BB-26E0586C82B4}">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981E5689-EE65-AD44-AF42-6BF7121F9503}">
      <dgm:prSet phldrT="[Text]" custT="1"/>
      <dgm:spPr>
        <a:gradFill rotWithShape="0">
          <a:gsLst>
            <a:gs pos="0">
              <a:schemeClr val="accent1"/>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Confirmed P/CVE?</a:t>
          </a:r>
        </a:p>
      </dgm:t>
    </dgm:pt>
    <dgm:pt modelId="{3786BC04-E64B-0A4F-BEBD-AB55E88E5B09}" type="parTrans" cxnId="{49528EA4-3072-5743-BAAC-7D472BD86671}">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7EF50729-E4D5-C54F-A5F1-0FB3B9EE955D}" type="sibTrans" cxnId="{49528EA4-3072-5743-BAAC-7D472BD86671}">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01E69164-A05E-D447-9C82-6A36625F0098}">
      <dgm:prSet phldrT="[Text]" custT="1"/>
      <dgm:spPr>
        <a:gradFill rotWithShape="0">
          <a:gsLst>
            <a:gs pos="84000">
              <a:srgbClr val="0070C0"/>
            </a:gs>
            <a:gs pos="15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Multi-Actor Management Group</a:t>
          </a:r>
        </a:p>
      </dgm:t>
    </dgm:pt>
    <dgm:pt modelId="{BBF1CEBD-9AEA-4A40-BCFF-E6448ABFB6D9}" type="parTrans" cxnId="{0C3D7C03-A986-9941-8E8F-9D9C4D0A4602}">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FB1F752C-DBEC-5748-AB57-003536AE18D0}" type="sibTrans" cxnId="{0C3D7C03-A986-9941-8E8F-9D9C4D0A4602}">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78D5E331-858C-7549-ACCA-0631F3750C96}">
      <dgm:prSet phldrT="[Text]" custT="1"/>
      <dgm:spPr>
        <a:gradFill rotWithShape="0">
          <a:gsLst>
            <a:gs pos="0">
              <a:srgbClr val="0070C0">
                <a:lumMod val="80000"/>
              </a:srgbClr>
            </a:gs>
            <a:gs pos="88000">
              <a:srgbClr val="0070C0"/>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Information Sharing and Assessment</a:t>
          </a:r>
        </a:p>
      </dgm:t>
    </dgm:pt>
    <dgm:pt modelId="{6B773089-E18D-024D-9507-A53C962C446A}" type="parTrans" cxnId="{80F5FD3F-A986-B046-933F-EDCFF64191D2}">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4B1F0A89-23E7-F74F-8BD5-159A89993E4E}" type="sibTrans" cxnId="{80F5FD3F-A986-B046-933F-EDCFF64191D2}">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CECA3A9A-CE29-7141-9640-D6B101BA05FF}">
      <dgm:prSet phldrT="[Text]" custT="1"/>
      <dgm:spPr>
        <a:gradFill rotWithShape="0">
          <a:gsLst>
            <a:gs pos="0">
              <a:srgbClr val="0070C0">
                <a:lumMod val="80000"/>
              </a:srgbClr>
            </a:gs>
            <a:gs pos="88000">
              <a:srgbClr val="0070C0"/>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Intervention Decision</a:t>
          </a:r>
        </a:p>
      </dgm:t>
    </dgm:pt>
    <dgm:pt modelId="{1DB4171C-DBDC-DB40-A548-798484DEDBFB}" type="parTrans" cxnId="{3BBF0046-4EA5-564C-8010-C9A71009848D}">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84641E98-BF9E-414E-8701-4FA25D92DCD5}" type="sibTrans" cxnId="{3BBF0046-4EA5-564C-8010-C9A71009848D}">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3285589D-17B4-2349-A52E-62B9933CC5C8}">
      <dgm:prSet phldrT="[Text]" custT="1"/>
      <dgm:spPr>
        <a:gradFill rotWithShape="0">
          <a:gsLst>
            <a:gs pos="0">
              <a:srgbClr val="0070C0">
                <a:lumMod val="80000"/>
              </a:srgbClr>
            </a:gs>
            <a:gs pos="88000">
              <a:srgbClr val="0070C0"/>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Monitoring</a:t>
          </a:r>
        </a:p>
      </dgm:t>
    </dgm:pt>
    <dgm:pt modelId="{FA79E7CA-8D30-774C-A919-88675490E492}" type="parTrans" cxnId="{C6FD83BA-D67D-0C48-9313-75AC66F1D534}">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7A003F79-92C3-6B4F-AC33-76A0E4C5842F}" type="sibTrans" cxnId="{C6FD83BA-D67D-0C48-9313-75AC66F1D534}">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FBC1E81A-4A36-6E4C-86DF-C9DC8C1EBBC1}">
      <dgm:prSet phldrT="[Text]" custT="1"/>
      <dgm:spPr>
        <a:gradFill rotWithShape="0">
          <a:gsLst>
            <a:gs pos="15000">
              <a:srgbClr val="0070C0"/>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Disposal</a:t>
          </a:r>
        </a:p>
      </dgm:t>
    </dgm:pt>
    <dgm:pt modelId="{D570A8FB-D78E-7742-A836-5E5BAB4B3AF0}" type="parTrans" cxnId="{CA65D922-4F09-464F-87A5-E3D940777675}">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F7EC3DBE-E183-0E44-BCF2-16B043187973}" type="sibTrans" cxnId="{CA65D922-4F09-464F-87A5-E3D940777675}">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895EAF02-1F5A-3C45-96A3-D8B5708432DE}" type="pres">
      <dgm:prSet presAssocID="{B70E45C1-757B-EA40-AB48-AC12B93724EA}" presName="Name0" presStyleCnt="0">
        <dgm:presLayoutVars>
          <dgm:dir/>
          <dgm:resizeHandles val="exact"/>
        </dgm:presLayoutVars>
      </dgm:prSet>
      <dgm:spPr/>
      <dgm:t>
        <a:bodyPr/>
        <a:lstStyle/>
        <a:p>
          <a:endParaRPr lang="en-GB"/>
        </a:p>
      </dgm:t>
    </dgm:pt>
    <dgm:pt modelId="{FEE50243-ABDE-CC4C-942C-D9CC93174EF8}" type="pres">
      <dgm:prSet presAssocID="{63D120A8-FFF2-0F40-B4C4-457407AC3AA7}" presName="node" presStyleLbl="node1" presStyleIdx="0" presStyleCnt="9">
        <dgm:presLayoutVars>
          <dgm:bulletEnabled val="1"/>
        </dgm:presLayoutVars>
      </dgm:prSet>
      <dgm:spPr/>
      <dgm:t>
        <a:bodyPr/>
        <a:lstStyle/>
        <a:p>
          <a:endParaRPr lang="en-GB"/>
        </a:p>
      </dgm:t>
    </dgm:pt>
    <dgm:pt modelId="{21380161-C861-9641-B127-9D512AB7CC95}" type="pres">
      <dgm:prSet presAssocID="{3B7AB069-F3F3-6544-AF18-4A73C42DDF0E}" presName="sibTrans" presStyleLbl="sibTrans1D1" presStyleIdx="0" presStyleCnt="8"/>
      <dgm:spPr/>
      <dgm:t>
        <a:bodyPr/>
        <a:lstStyle/>
        <a:p>
          <a:endParaRPr lang="en-GB"/>
        </a:p>
      </dgm:t>
    </dgm:pt>
    <dgm:pt modelId="{9DE03878-4F5A-604D-85EE-306C3B8EE11F}" type="pres">
      <dgm:prSet presAssocID="{3B7AB069-F3F3-6544-AF18-4A73C42DDF0E}" presName="connectorText" presStyleLbl="sibTrans1D1" presStyleIdx="0" presStyleCnt="8"/>
      <dgm:spPr/>
      <dgm:t>
        <a:bodyPr/>
        <a:lstStyle/>
        <a:p>
          <a:endParaRPr lang="en-GB"/>
        </a:p>
      </dgm:t>
    </dgm:pt>
    <dgm:pt modelId="{2629BEF3-CC34-4E44-9C60-DFB81E962DF0}" type="pres">
      <dgm:prSet presAssocID="{5811BB57-2AF8-074D-9E9E-66D7F8104452}" presName="node" presStyleLbl="node1" presStyleIdx="1" presStyleCnt="9">
        <dgm:presLayoutVars>
          <dgm:bulletEnabled val="1"/>
        </dgm:presLayoutVars>
      </dgm:prSet>
      <dgm:spPr/>
      <dgm:t>
        <a:bodyPr/>
        <a:lstStyle/>
        <a:p>
          <a:endParaRPr lang="en-GB"/>
        </a:p>
      </dgm:t>
    </dgm:pt>
    <dgm:pt modelId="{00C54FC4-914B-594E-8EDA-5BA9F758C3E1}" type="pres">
      <dgm:prSet presAssocID="{22CC6D4F-2AB7-C346-9DCA-EF73276724EA}" presName="sibTrans" presStyleLbl="sibTrans1D1" presStyleIdx="1" presStyleCnt="8"/>
      <dgm:spPr/>
      <dgm:t>
        <a:bodyPr/>
        <a:lstStyle/>
        <a:p>
          <a:endParaRPr lang="en-GB"/>
        </a:p>
      </dgm:t>
    </dgm:pt>
    <dgm:pt modelId="{8C092879-B992-6440-8922-22B35CCA3D1F}" type="pres">
      <dgm:prSet presAssocID="{22CC6D4F-2AB7-C346-9DCA-EF73276724EA}" presName="connectorText" presStyleLbl="sibTrans1D1" presStyleIdx="1" presStyleCnt="8"/>
      <dgm:spPr/>
      <dgm:t>
        <a:bodyPr/>
        <a:lstStyle/>
        <a:p>
          <a:endParaRPr lang="en-GB"/>
        </a:p>
      </dgm:t>
    </dgm:pt>
    <dgm:pt modelId="{EC09F01F-13A4-1843-865F-BD09DB65DF32}" type="pres">
      <dgm:prSet presAssocID="{98FB5A01-7AB3-E94D-A13C-15DB860F1C5D}" presName="node" presStyleLbl="node1" presStyleIdx="2" presStyleCnt="9">
        <dgm:presLayoutVars>
          <dgm:bulletEnabled val="1"/>
        </dgm:presLayoutVars>
      </dgm:prSet>
      <dgm:spPr/>
      <dgm:t>
        <a:bodyPr/>
        <a:lstStyle/>
        <a:p>
          <a:endParaRPr lang="en-GB"/>
        </a:p>
      </dgm:t>
    </dgm:pt>
    <dgm:pt modelId="{C605950A-9433-EF43-A7FB-22063941380B}" type="pres">
      <dgm:prSet presAssocID="{74D426FA-CC33-E445-BC33-FD7EC2C286B6}" presName="sibTrans" presStyleLbl="sibTrans1D1" presStyleIdx="2" presStyleCnt="8"/>
      <dgm:spPr/>
      <dgm:t>
        <a:bodyPr/>
        <a:lstStyle/>
        <a:p>
          <a:endParaRPr lang="en-GB"/>
        </a:p>
      </dgm:t>
    </dgm:pt>
    <dgm:pt modelId="{CD4D42B8-2F58-984D-9C68-4E9B2BB05521}" type="pres">
      <dgm:prSet presAssocID="{74D426FA-CC33-E445-BC33-FD7EC2C286B6}" presName="connectorText" presStyleLbl="sibTrans1D1" presStyleIdx="2" presStyleCnt="8"/>
      <dgm:spPr/>
      <dgm:t>
        <a:bodyPr/>
        <a:lstStyle/>
        <a:p>
          <a:endParaRPr lang="en-GB"/>
        </a:p>
      </dgm:t>
    </dgm:pt>
    <dgm:pt modelId="{54A42E49-E2E8-7A4F-842F-F8F898612280}" type="pres">
      <dgm:prSet presAssocID="{981E5689-EE65-AD44-AF42-6BF7121F9503}" presName="node" presStyleLbl="node1" presStyleIdx="3" presStyleCnt="9">
        <dgm:presLayoutVars>
          <dgm:bulletEnabled val="1"/>
        </dgm:presLayoutVars>
      </dgm:prSet>
      <dgm:spPr/>
      <dgm:t>
        <a:bodyPr/>
        <a:lstStyle/>
        <a:p>
          <a:endParaRPr lang="en-GB"/>
        </a:p>
      </dgm:t>
    </dgm:pt>
    <dgm:pt modelId="{E11B2F0C-7CC0-6C4E-A8F0-A7E3F6E549A6}" type="pres">
      <dgm:prSet presAssocID="{7EF50729-E4D5-C54F-A5F1-0FB3B9EE955D}" presName="sibTrans" presStyleLbl="sibTrans1D1" presStyleIdx="3" presStyleCnt="8"/>
      <dgm:spPr/>
      <dgm:t>
        <a:bodyPr/>
        <a:lstStyle/>
        <a:p>
          <a:endParaRPr lang="en-GB"/>
        </a:p>
      </dgm:t>
    </dgm:pt>
    <dgm:pt modelId="{1C0960CD-E360-B442-88B9-C0BE5AFC6495}" type="pres">
      <dgm:prSet presAssocID="{7EF50729-E4D5-C54F-A5F1-0FB3B9EE955D}" presName="connectorText" presStyleLbl="sibTrans1D1" presStyleIdx="3" presStyleCnt="8"/>
      <dgm:spPr/>
      <dgm:t>
        <a:bodyPr/>
        <a:lstStyle/>
        <a:p>
          <a:endParaRPr lang="en-GB"/>
        </a:p>
      </dgm:t>
    </dgm:pt>
    <dgm:pt modelId="{C3F8FB21-B83F-B146-A452-0DEA8E747422}" type="pres">
      <dgm:prSet presAssocID="{01E69164-A05E-D447-9C82-6A36625F0098}" presName="node" presStyleLbl="node1" presStyleIdx="4" presStyleCnt="9">
        <dgm:presLayoutVars>
          <dgm:bulletEnabled val="1"/>
        </dgm:presLayoutVars>
      </dgm:prSet>
      <dgm:spPr/>
      <dgm:t>
        <a:bodyPr/>
        <a:lstStyle/>
        <a:p>
          <a:endParaRPr lang="en-GB"/>
        </a:p>
      </dgm:t>
    </dgm:pt>
    <dgm:pt modelId="{F21E890B-F54D-6E4C-A364-F450B9F14386}" type="pres">
      <dgm:prSet presAssocID="{FB1F752C-DBEC-5748-AB57-003536AE18D0}" presName="sibTrans" presStyleLbl="sibTrans1D1" presStyleIdx="4" presStyleCnt="8"/>
      <dgm:spPr/>
      <dgm:t>
        <a:bodyPr/>
        <a:lstStyle/>
        <a:p>
          <a:endParaRPr lang="en-GB"/>
        </a:p>
      </dgm:t>
    </dgm:pt>
    <dgm:pt modelId="{473A82C5-74DB-7946-BBF6-F071D34FB3D0}" type="pres">
      <dgm:prSet presAssocID="{FB1F752C-DBEC-5748-AB57-003536AE18D0}" presName="connectorText" presStyleLbl="sibTrans1D1" presStyleIdx="4" presStyleCnt="8"/>
      <dgm:spPr/>
      <dgm:t>
        <a:bodyPr/>
        <a:lstStyle/>
        <a:p>
          <a:endParaRPr lang="en-GB"/>
        </a:p>
      </dgm:t>
    </dgm:pt>
    <dgm:pt modelId="{97184317-B159-0C4D-A744-F298ADADBAA5}" type="pres">
      <dgm:prSet presAssocID="{78D5E331-858C-7549-ACCA-0631F3750C96}" presName="node" presStyleLbl="node1" presStyleIdx="5" presStyleCnt="9">
        <dgm:presLayoutVars>
          <dgm:bulletEnabled val="1"/>
        </dgm:presLayoutVars>
      </dgm:prSet>
      <dgm:spPr/>
      <dgm:t>
        <a:bodyPr/>
        <a:lstStyle/>
        <a:p>
          <a:endParaRPr lang="en-GB"/>
        </a:p>
      </dgm:t>
    </dgm:pt>
    <dgm:pt modelId="{7AB171AB-F2DC-894C-B549-8F50C2F5319A}" type="pres">
      <dgm:prSet presAssocID="{4B1F0A89-23E7-F74F-8BD5-159A89993E4E}" presName="sibTrans" presStyleLbl="sibTrans1D1" presStyleIdx="5" presStyleCnt="8"/>
      <dgm:spPr/>
      <dgm:t>
        <a:bodyPr/>
        <a:lstStyle/>
        <a:p>
          <a:endParaRPr lang="en-GB"/>
        </a:p>
      </dgm:t>
    </dgm:pt>
    <dgm:pt modelId="{6562A5D0-4B2E-AC4B-BCB4-EF8052E5E0B7}" type="pres">
      <dgm:prSet presAssocID="{4B1F0A89-23E7-F74F-8BD5-159A89993E4E}" presName="connectorText" presStyleLbl="sibTrans1D1" presStyleIdx="5" presStyleCnt="8"/>
      <dgm:spPr/>
      <dgm:t>
        <a:bodyPr/>
        <a:lstStyle/>
        <a:p>
          <a:endParaRPr lang="en-GB"/>
        </a:p>
      </dgm:t>
    </dgm:pt>
    <dgm:pt modelId="{790360C4-DE0B-614C-97BB-0D97FCD0493D}" type="pres">
      <dgm:prSet presAssocID="{CECA3A9A-CE29-7141-9640-D6B101BA05FF}" presName="node" presStyleLbl="node1" presStyleIdx="6" presStyleCnt="9">
        <dgm:presLayoutVars>
          <dgm:bulletEnabled val="1"/>
        </dgm:presLayoutVars>
      </dgm:prSet>
      <dgm:spPr/>
      <dgm:t>
        <a:bodyPr/>
        <a:lstStyle/>
        <a:p>
          <a:endParaRPr lang="en-GB"/>
        </a:p>
      </dgm:t>
    </dgm:pt>
    <dgm:pt modelId="{300BEA08-7717-DB47-B3B0-193245CB498E}" type="pres">
      <dgm:prSet presAssocID="{84641E98-BF9E-414E-8701-4FA25D92DCD5}" presName="sibTrans" presStyleLbl="sibTrans1D1" presStyleIdx="6" presStyleCnt="8"/>
      <dgm:spPr/>
      <dgm:t>
        <a:bodyPr/>
        <a:lstStyle/>
        <a:p>
          <a:endParaRPr lang="en-GB"/>
        </a:p>
      </dgm:t>
    </dgm:pt>
    <dgm:pt modelId="{4445EB60-E68D-8642-9598-A7807441E972}" type="pres">
      <dgm:prSet presAssocID="{84641E98-BF9E-414E-8701-4FA25D92DCD5}" presName="connectorText" presStyleLbl="sibTrans1D1" presStyleIdx="6" presStyleCnt="8"/>
      <dgm:spPr/>
      <dgm:t>
        <a:bodyPr/>
        <a:lstStyle/>
        <a:p>
          <a:endParaRPr lang="en-GB"/>
        </a:p>
      </dgm:t>
    </dgm:pt>
    <dgm:pt modelId="{8E75C8EF-3021-EE43-8696-553A98095B2F}" type="pres">
      <dgm:prSet presAssocID="{3285589D-17B4-2349-A52E-62B9933CC5C8}" presName="node" presStyleLbl="node1" presStyleIdx="7" presStyleCnt="9">
        <dgm:presLayoutVars>
          <dgm:bulletEnabled val="1"/>
        </dgm:presLayoutVars>
      </dgm:prSet>
      <dgm:spPr/>
      <dgm:t>
        <a:bodyPr/>
        <a:lstStyle/>
        <a:p>
          <a:endParaRPr lang="en-GB"/>
        </a:p>
      </dgm:t>
    </dgm:pt>
    <dgm:pt modelId="{63EF0DDD-A2A9-D64B-9920-3CD64F6CF7F0}" type="pres">
      <dgm:prSet presAssocID="{7A003F79-92C3-6B4F-AC33-76A0E4C5842F}" presName="sibTrans" presStyleLbl="sibTrans1D1" presStyleIdx="7" presStyleCnt="8"/>
      <dgm:spPr/>
      <dgm:t>
        <a:bodyPr/>
        <a:lstStyle/>
        <a:p>
          <a:endParaRPr lang="en-GB"/>
        </a:p>
      </dgm:t>
    </dgm:pt>
    <dgm:pt modelId="{FFADC289-A518-6C4A-9DAB-4CA491453FB3}" type="pres">
      <dgm:prSet presAssocID="{7A003F79-92C3-6B4F-AC33-76A0E4C5842F}" presName="connectorText" presStyleLbl="sibTrans1D1" presStyleIdx="7" presStyleCnt="8"/>
      <dgm:spPr/>
      <dgm:t>
        <a:bodyPr/>
        <a:lstStyle/>
        <a:p>
          <a:endParaRPr lang="en-GB"/>
        </a:p>
      </dgm:t>
    </dgm:pt>
    <dgm:pt modelId="{61D47EBB-AFC2-5941-9A54-9BAE00E72513}" type="pres">
      <dgm:prSet presAssocID="{FBC1E81A-4A36-6E4C-86DF-C9DC8C1EBBC1}" presName="node" presStyleLbl="node1" presStyleIdx="8" presStyleCnt="9">
        <dgm:presLayoutVars>
          <dgm:bulletEnabled val="1"/>
        </dgm:presLayoutVars>
      </dgm:prSet>
      <dgm:spPr/>
      <dgm:t>
        <a:bodyPr/>
        <a:lstStyle/>
        <a:p>
          <a:endParaRPr lang="en-GB"/>
        </a:p>
      </dgm:t>
    </dgm:pt>
  </dgm:ptLst>
  <dgm:cxnLst>
    <dgm:cxn modelId="{44C71518-963C-FD44-A7CF-5A6696543FF3}" type="presOf" srcId="{84641E98-BF9E-414E-8701-4FA25D92DCD5}" destId="{300BEA08-7717-DB47-B3B0-193245CB498E}" srcOrd="0" destOrd="0" presId="urn:microsoft.com/office/officeart/2005/8/layout/bProcess3"/>
    <dgm:cxn modelId="{80F5FD3F-A986-B046-933F-EDCFF64191D2}" srcId="{B70E45C1-757B-EA40-AB48-AC12B93724EA}" destId="{78D5E331-858C-7549-ACCA-0631F3750C96}" srcOrd="5" destOrd="0" parTransId="{6B773089-E18D-024D-9507-A53C962C446A}" sibTransId="{4B1F0A89-23E7-F74F-8BD5-159A89993E4E}"/>
    <dgm:cxn modelId="{974CFCCC-31E0-4443-8C92-19B97BB447F0}" type="presOf" srcId="{01E69164-A05E-D447-9C82-6A36625F0098}" destId="{C3F8FB21-B83F-B146-A452-0DEA8E747422}" srcOrd="0" destOrd="0" presId="urn:microsoft.com/office/officeart/2005/8/layout/bProcess3"/>
    <dgm:cxn modelId="{D2877399-8D4D-1C4F-BE99-3C9BC240B8F2}" type="presOf" srcId="{5811BB57-2AF8-074D-9E9E-66D7F8104452}" destId="{2629BEF3-CC34-4E44-9C60-DFB81E962DF0}" srcOrd="0" destOrd="0" presId="urn:microsoft.com/office/officeart/2005/8/layout/bProcess3"/>
    <dgm:cxn modelId="{2383F720-91B4-494E-AD2A-19DCC5368CE9}" type="presOf" srcId="{FB1F752C-DBEC-5748-AB57-003536AE18D0}" destId="{473A82C5-74DB-7946-BBF6-F071D34FB3D0}" srcOrd="1" destOrd="0" presId="urn:microsoft.com/office/officeart/2005/8/layout/bProcess3"/>
    <dgm:cxn modelId="{56E33320-1B7C-334F-8E17-93A3663E5092}" type="presOf" srcId="{7EF50729-E4D5-C54F-A5F1-0FB3B9EE955D}" destId="{E11B2F0C-7CC0-6C4E-A8F0-A7E3F6E549A6}" srcOrd="0" destOrd="0" presId="urn:microsoft.com/office/officeart/2005/8/layout/bProcess3"/>
    <dgm:cxn modelId="{29F6AFEB-1A14-E846-BC3C-17C152BB7237}" type="presOf" srcId="{7EF50729-E4D5-C54F-A5F1-0FB3B9EE955D}" destId="{1C0960CD-E360-B442-88B9-C0BE5AFC6495}" srcOrd="1" destOrd="0" presId="urn:microsoft.com/office/officeart/2005/8/layout/bProcess3"/>
    <dgm:cxn modelId="{CA65D922-4F09-464F-87A5-E3D940777675}" srcId="{B70E45C1-757B-EA40-AB48-AC12B93724EA}" destId="{FBC1E81A-4A36-6E4C-86DF-C9DC8C1EBBC1}" srcOrd="8" destOrd="0" parTransId="{D570A8FB-D78E-7742-A836-5E5BAB4B3AF0}" sibTransId="{F7EC3DBE-E183-0E44-BCF2-16B043187973}"/>
    <dgm:cxn modelId="{810DD1BF-ADAE-8F42-B448-E96FD60080D5}" type="presOf" srcId="{63D120A8-FFF2-0F40-B4C4-457407AC3AA7}" destId="{FEE50243-ABDE-CC4C-942C-D9CC93174EF8}" srcOrd="0" destOrd="0" presId="urn:microsoft.com/office/officeart/2005/8/layout/bProcess3"/>
    <dgm:cxn modelId="{540F4C8B-D651-884A-9305-49A52DE7F04C}" type="presOf" srcId="{3B7AB069-F3F3-6544-AF18-4A73C42DDF0E}" destId="{9DE03878-4F5A-604D-85EE-306C3B8EE11F}" srcOrd="1" destOrd="0" presId="urn:microsoft.com/office/officeart/2005/8/layout/bProcess3"/>
    <dgm:cxn modelId="{6B0B93A7-B4D5-D540-8D85-9BA2EB8D6BA5}" type="presOf" srcId="{74D426FA-CC33-E445-BC33-FD7EC2C286B6}" destId="{C605950A-9433-EF43-A7FB-22063941380B}" srcOrd="0" destOrd="0" presId="urn:microsoft.com/office/officeart/2005/8/layout/bProcess3"/>
    <dgm:cxn modelId="{3BBF0046-4EA5-564C-8010-C9A71009848D}" srcId="{B70E45C1-757B-EA40-AB48-AC12B93724EA}" destId="{CECA3A9A-CE29-7141-9640-D6B101BA05FF}" srcOrd="6" destOrd="0" parTransId="{1DB4171C-DBDC-DB40-A548-798484DEDBFB}" sibTransId="{84641E98-BF9E-414E-8701-4FA25D92DCD5}"/>
    <dgm:cxn modelId="{5FE5B5F1-C454-2644-894B-E9FF3D36EB7F}" type="presOf" srcId="{3B7AB069-F3F3-6544-AF18-4A73C42DDF0E}" destId="{21380161-C861-9641-B127-9D512AB7CC95}" srcOrd="0" destOrd="0" presId="urn:microsoft.com/office/officeart/2005/8/layout/bProcess3"/>
    <dgm:cxn modelId="{B6012938-0446-974F-A0D8-25F990FAC596}" srcId="{B70E45C1-757B-EA40-AB48-AC12B93724EA}" destId="{63D120A8-FFF2-0F40-B4C4-457407AC3AA7}" srcOrd="0" destOrd="0" parTransId="{977AD1DE-03E7-EB4C-BEB5-7FFFC33985DD}" sibTransId="{3B7AB069-F3F3-6544-AF18-4A73C42DDF0E}"/>
    <dgm:cxn modelId="{93AF9E55-50BB-9B4C-96B7-715DF836D69D}" type="presOf" srcId="{4B1F0A89-23E7-F74F-8BD5-159A89993E4E}" destId="{7AB171AB-F2DC-894C-B549-8F50C2F5319A}" srcOrd="0" destOrd="0" presId="urn:microsoft.com/office/officeart/2005/8/layout/bProcess3"/>
    <dgm:cxn modelId="{C6FD83BA-D67D-0C48-9313-75AC66F1D534}" srcId="{B70E45C1-757B-EA40-AB48-AC12B93724EA}" destId="{3285589D-17B4-2349-A52E-62B9933CC5C8}" srcOrd="7" destOrd="0" parTransId="{FA79E7CA-8D30-774C-A919-88675490E492}" sibTransId="{7A003F79-92C3-6B4F-AC33-76A0E4C5842F}"/>
    <dgm:cxn modelId="{49528EA4-3072-5743-BAAC-7D472BD86671}" srcId="{B70E45C1-757B-EA40-AB48-AC12B93724EA}" destId="{981E5689-EE65-AD44-AF42-6BF7121F9503}" srcOrd="3" destOrd="0" parTransId="{3786BC04-E64B-0A4F-BEBD-AB55E88E5B09}" sibTransId="{7EF50729-E4D5-C54F-A5F1-0FB3B9EE955D}"/>
    <dgm:cxn modelId="{35443F50-4C3C-014F-A21B-4C4090D6B474}" type="presOf" srcId="{CECA3A9A-CE29-7141-9640-D6B101BA05FF}" destId="{790360C4-DE0B-614C-97BB-0D97FCD0493D}" srcOrd="0" destOrd="0" presId="urn:microsoft.com/office/officeart/2005/8/layout/bProcess3"/>
    <dgm:cxn modelId="{6D3C9ABA-861A-594E-8772-F20F23B7AF2F}" type="presOf" srcId="{FB1F752C-DBEC-5748-AB57-003536AE18D0}" destId="{F21E890B-F54D-6E4C-A364-F450B9F14386}" srcOrd="0" destOrd="0" presId="urn:microsoft.com/office/officeart/2005/8/layout/bProcess3"/>
    <dgm:cxn modelId="{BFD80986-0EF7-A24C-B014-8E971A9F87FC}" type="presOf" srcId="{7A003F79-92C3-6B4F-AC33-76A0E4C5842F}" destId="{FFADC289-A518-6C4A-9DAB-4CA491453FB3}" srcOrd="1" destOrd="0" presId="urn:microsoft.com/office/officeart/2005/8/layout/bProcess3"/>
    <dgm:cxn modelId="{AAF98D33-6CE0-9F43-83BB-26E0586C82B4}" srcId="{B70E45C1-757B-EA40-AB48-AC12B93724EA}" destId="{98FB5A01-7AB3-E94D-A13C-15DB860F1C5D}" srcOrd="2" destOrd="0" parTransId="{31EB05C6-241D-FE41-9AD5-45CFB228F1BB}" sibTransId="{74D426FA-CC33-E445-BC33-FD7EC2C286B6}"/>
    <dgm:cxn modelId="{E8C80217-A2CB-7C46-A08B-B62C0D1511B4}" type="presOf" srcId="{98FB5A01-7AB3-E94D-A13C-15DB860F1C5D}" destId="{EC09F01F-13A4-1843-865F-BD09DB65DF32}" srcOrd="0" destOrd="0" presId="urn:microsoft.com/office/officeart/2005/8/layout/bProcess3"/>
    <dgm:cxn modelId="{ED394915-FAFD-0E4F-95E4-6BC192C2B4A0}" type="presOf" srcId="{74D426FA-CC33-E445-BC33-FD7EC2C286B6}" destId="{CD4D42B8-2F58-984D-9C68-4E9B2BB05521}" srcOrd="1" destOrd="0" presId="urn:microsoft.com/office/officeart/2005/8/layout/bProcess3"/>
    <dgm:cxn modelId="{0C3D7C03-A986-9941-8E8F-9D9C4D0A4602}" srcId="{B70E45C1-757B-EA40-AB48-AC12B93724EA}" destId="{01E69164-A05E-D447-9C82-6A36625F0098}" srcOrd="4" destOrd="0" parTransId="{BBF1CEBD-9AEA-4A40-BCFF-E6448ABFB6D9}" sibTransId="{FB1F752C-DBEC-5748-AB57-003536AE18D0}"/>
    <dgm:cxn modelId="{C02A6EA4-E478-E642-8B48-D4B94E0D8CD1}" type="presOf" srcId="{84641E98-BF9E-414E-8701-4FA25D92DCD5}" destId="{4445EB60-E68D-8642-9598-A7807441E972}" srcOrd="1" destOrd="0" presId="urn:microsoft.com/office/officeart/2005/8/layout/bProcess3"/>
    <dgm:cxn modelId="{FF7511D7-0890-074F-A55D-483DDBB7A151}" type="presOf" srcId="{78D5E331-858C-7549-ACCA-0631F3750C96}" destId="{97184317-B159-0C4D-A744-F298ADADBAA5}" srcOrd="0" destOrd="0" presId="urn:microsoft.com/office/officeart/2005/8/layout/bProcess3"/>
    <dgm:cxn modelId="{90B4CF00-A38B-9C41-AFA4-767C892A79E6}" type="presOf" srcId="{B70E45C1-757B-EA40-AB48-AC12B93724EA}" destId="{895EAF02-1F5A-3C45-96A3-D8B5708432DE}" srcOrd="0" destOrd="0" presId="urn:microsoft.com/office/officeart/2005/8/layout/bProcess3"/>
    <dgm:cxn modelId="{CE84D4EE-674C-1146-9D61-8FF6711929F4}" type="presOf" srcId="{7A003F79-92C3-6B4F-AC33-76A0E4C5842F}" destId="{63EF0DDD-A2A9-D64B-9920-3CD64F6CF7F0}" srcOrd="0" destOrd="0" presId="urn:microsoft.com/office/officeart/2005/8/layout/bProcess3"/>
    <dgm:cxn modelId="{5D1E36BD-43A2-CD49-93A7-7D4517B1965B}" type="presOf" srcId="{4B1F0A89-23E7-F74F-8BD5-159A89993E4E}" destId="{6562A5D0-4B2E-AC4B-BCB4-EF8052E5E0B7}" srcOrd="1" destOrd="0" presId="urn:microsoft.com/office/officeart/2005/8/layout/bProcess3"/>
    <dgm:cxn modelId="{21D4CFA7-2790-AC47-B935-50B81B25F1E6}" type="presOf" srcId="{FBC1E81A-4A36-6E4C-86DF-C9DC8C1EBBC1}" destId="{61D47EBB-AFC2-5941-9A54-9BAE00E72513}" srcOrd="0" destOrd="0" presId="urn:microsoft.com/office/officeart/2005/8/layout/bProcess3"/>
    <dgm:cxn modelId="{E8E9A563-D34D-C74B-9C02-C0C0A6F7D1CD}" srcId="{B70E45C1-757B-EA40-AB48-AC12B93724EA}" destId="{5811BB57-2AF8-074D-9E9E-66D7F8104452}" srcOrd="1" destOrd="0" parTransId="{66B61671-4CA7-B04C-845D-C04B44574E8A}" sibTransId="{22CC6D4F-2AB7-C346-9DCA-EF73276724EA}"/>
    <dgm:cxn modelId="{34C92B32-C7DA-FA43-B1C0-4A362E44D46C}" type="presOf" srcId="{3285589D-17B4-2349-A52E-62B9933CC5C8}" destId="{8E75C8EF-3021-EE43-8696-553A98095B2F}" srcOrd="0" destOrd="0" presId="urn:microsoft.com/office/officeart/2005/8/layout/bProcess3"/>
    <dgm:cxn modelId="{83DA6755-9CF4-DC4B-8BA8-17410B13C04B}" type="presOf" srcId="{22CC6D4F-2AB7-C346-9DCA-EF73276724EA}" destId="{8C092879-B992-6440-8922-22B35CCA3D1F}" srcOrd="1" destOrd="0" presId="urn:microsoft.com/office/officeart/2005/8/layout/bProcess3"/>
    <dgm:cxn modelId="{A65E591E-E589-614E-A899-F4FEB273851A}" type="presOf" srcId="{981E5689-EE65-AD44-AF42-6BF7121F9503}" destId="{54A42E49-E2E8-7A4F-842F-F8F898612280}" srcOrd="0" destOrd="0" presId="urn:microsoft.com/office/officeart/2005/8/layout/bProcess3"/>
    <dgm:cxn modelId="{BC3A89D3-9A3C-A04F-A524-53C7DF19000C}" type="presOf" srcId="{22CC6D4F-2AB7-C346-9DCA-EF73276724EA}" destId="{00C54FC4-914B-594E-8EDA-5BA9F758C3E1}" srcOrd="0" destOrd="0" presId="urn:microsoft.com/office/officeart/2005/8/layout/bProcess3"/>
    <dgm:cxn modelId="{639AD152-937F-6142-B04D-643A79B7950B}" type="presParOf" srcId="{895EAF02-1F5A-3C45-96A3-D8B5708432DE}" destId="{FEE50243-ABDE-CC4C-942C-D9CC93174EF8}" srcOrd="0" destOrd="0" presId="urn:microsoft.com/office/officeart/2005/8/layout/bProcess3"/>
    <dgm:cxn modelId="{DB4E13D4-35DE-AA4E-B6C2-AEB23C018918}" type="presParOf" srcId="{895EAF02-1F5A-3C45-96A3-D8B5708432DE}" destId="{21380161-C861-9641-B127-9D512AB7CC95}" srcOrd="1" destOrd="0" presId="urn:microsoft.com/office/officeart/2005/8/layout/bProcess3"/>
    <dgm:cxn modelId="{077E404D-62CF-3546-A7DC-155142DA899F}" type="presParOf" srcId="{21380161-C861-9641-B127-9D512AB7CC95}" destId="{9DE03878-4F5A-604D-85EE-306C3B8EE11F}" srcOrd="0" destOrd="0" presId="urn:microsoft.com/office/officeart/2005/8/layout/bProcess3"/>
    <dgm:cxn modelId="{15D14A4D-99FC-A849-93C7-CF1CCB24205B}" type="presParOf" srcId="{895EAF02-1F5A-3C45-96A3-D8B5708432DE}" destId="{2629BEF3-CC34-4E44-9C60-DFB81E962DF0}" srcOrd="2" destOrd="0" presId="urn:microsoft.com/office/officeart/2005/8/layout/bProcess3"/>
    <dgm:cxn modelId="{61E2AB29-F276-484C-820B-25A1DE906061}" type="presParOf" srcId="{895EAF02-1F5A-3C45-96A3-D8B5708432DE}" destId="{00C54FC4-914B-594E-8EDA-5BA9F758C3E1}" srcOrd="3" destOrd="0" presId="urn:microsoft.com/office/officeart/2005/8/layout/bProcess3"/>
    <dgm:cxn modelId="{AFBA783A-16CD-2746-A39B-048C9589E4A3}" type="presParOf" srcId="{00C54FC4-914B-594E-8EDA-5BA9F758C3E1}" destId="{8C092879-B992-6440-8922-22B35CCA3D1F}" srcOrd="0" destOrd="0" presId="urn:microsoft.com/office/officeart/2005/8/layout/bProcess3"/>
    <dgm:cxn modelId="{2FB72D12-BB05-0843-9A64-715E6D36A2CF}" type="presParOf" srcId="{895EAF02-1F5A-3C45-96A3-D8B5708432DE}" destId="{EC09F01F-13A4-1843-865F-BD09DB65DF32}" srcOrd="4" destOrd="0" presId="urn:microsoft.com/office/officeart/2005/8/layout/bProcess3"/>
    <dgm:cxn modelId="{5A4A2315-F5D8-5447-BCAB-62112D1933D8}" type="presParOf" srcId="{895EAF02-1F5A-3C45-96A3-D8B5708432DE}" destId="{C605950A-9433-EF43-A7FB-22063941380B}" srcOrd="5" destOrd="0" presId="urn:microsoft.com/office/officeart/2005/8/layout/bProcess3"/>
    <dgm:cxn modelId="{D9EA6D5B-2F05-8146-BFFC-F6E0FD9D01CA}" type="presParOf" srcId="{C605950A-9433-EF43-A7FB-22063941380B}" destId="{CD4D42B8-2F58-984D-9C68-4E9B2BB05521}" srcOrd="0" destOrd="0" presId="urn:microsoft.com/office/officeart/2005/8/layout/bProcess3"/>
    <dgm:cxn modelId="{5EA99F3C-5CF8-534D-927F-4029ECFBB1D6}" type="presParOf" srcId="{895EAF02-1F5A-3C45-96A3-D8B5708432DE}" destId="{54A42E49-E2E8-7A4F-842F-F8F898612280}" srcOrd="6" destOrd="0" presId="urn:microsoft.com/office/officeart/2005/8/layout/bProcess3"/>
    <dgm:cxn modelId="{8625FED2-92E6-9241-B46D-5904DCBBB66D}" type="presParOf" srcId="{895EAF02-1F5A-3C45-96A3-D8B5708432DE}" destId="{E11B2F0C-7CC0-6C4E-A8F0-A7E3F6E549A6}" srcOrd="7" destOrd="0" presId="urn:microsoft.com/office/officeart/2005/8/layout/bProcess3"/>
    <dgm:cxn modelId="{33103E8C-8BEB-F34C-9743-58A6D5542220}" type="presParOf" srcId="{E11B2F0C-7CC0-6C4E-A8F0-A7E3F6E549A6}" destId="{1C0960CD-E360-B442-88B9-C0BE5AFC6495}" srcOrd="0" destOrd="0" presId="urn:microsoft.com/office/officeart/2005/8/layout/bProcess3"/>
    <dgm:cxn modelId="{E7ED15C0-0858-D14F-B5B7-3B9DE62D5888}" type="presParOf" srcId="{895EAF02-1F5A-3C45-96A3-D8B5708432DE}" destId="{C3F8FB21-B83F-B146-A452-0DEA8E747422}" srcOrd="8" destOrd="0" presId="urn:microsoft.com/office/officeart/2005/8/layout/bProcess3"/>
    <dgm:cxn modelId="{B0F13CB2-1CBC-F148-9A9C-0A0EDC25A3E6}" type="presParOf" srcId="{895EAF02-1F5A-3C45-96A3-D8B5708432DE}" destId="{F21E890B-F54D-6E4C-A364-F450B9F14386}" srcOrd="9" destOrd="0" presId="urn:microsoft.com/office/officeart/2005/8/layout/bProcess3"/>
    <dgm:cxn modelId="{52845195-6D5F-E745-A09B-5E5E6514D3B9}" type="presParOf" srcId="{F21E890B-F54D-6E4C-A364-F450B9F14386}" destId="{473A82C5-74DB-7946-BBF6-F071D34FB3D0}" srcOrd="0" destOrd="0" presId="urn:microsoft.com/office/officeart/2005/8/layout/bProcess3"/>
    <dgm:cxn modelId="{759D00B1-2062-FF41-A4E5-289392F87CEA}" type="presParOf" srcId="{895EAF02-1F5A-3C45-96A3-D8B5708432DE}" destId="{97184317-B159-0C4D-A744-F298ADADBAA5}" srcOrd="10" destOrd="0" presId="urn:microsoft.com/office/officeart/2005/8/layout/bProcess3"/>
    <dgm:cxn modelId="{10918B08-9C96-3A4D-9042-FA69E9D93F61}" type="presParOf" srcId="{895EAF02-1F5A-3C45-96A3-D8B5708432DE}" destId="{7AB171AB-F2DC-894C-B549-8F50C2F5319A}" srcOrd="11" destOrd="0" presId="urn:microsoft.com/office/officeart/2005/8/layout/bProcess3"/>
    <dgm:cxn modelId="{BE2DBDF9-FB3C-A047-9D8D-4DB164C02D20}" type="presParOf" srcId="{7AB171AB-F2DC-894C-B549-8F50C2F5319A}" destId="{6562A5D0-4B2E-AC4B-BCB4-EF8052E5E0B7}" srcOrd="0" destOrd="0" presId="urn:microsoft.com/office/officeart/2005/8/layout/bProcess3"/>
    <dgm:cxn modelId="{62E763F4-D500-5146-9CDA-3DA8915901B0}" type="presParOf" srcId="{895EAF02-1F5A-3C45-96A3-D8B5708432DE}" destId="{790360C4-DE0B-614C-97BB-0D97FCD0493D}" srcOrd="12" destOrd="0" presId="urn:microsoft.com/office/officeart/2005/8/layout/bProcess3"/>
    <dgm:cxn modelId="{2732165A-9F37-3142-9178-62E714E31877}" type="presParOf" srcId="{895EAF02-1F5A-3C45-96A3-D8B5708432DE}" destId="{300BEA08-7717-DB47-B3B0-193245CB498E}" srcOrd="13" destOrd="0" presId="urn:microsoft.com/office/officeart/2005/8/layout/bProcess3"/>
    <dgm:cxn modelId="{9C82DC3E-04C1-F640-983C-4F64D0D68510}" type="presParOf" srcId="{300BEA08-7717-DB47-B3B0-193245CB498E}" destId="{4445EB60-E68D-8642-9598-A7807441E972}" srcOrd="0" destOrd="0" presId="urn:microsoft.com/office/officeart/2005/8/layout/bProcess3"/>
    <dgm:cxn modelId="{9EC43115-786A-914D-BBF6-F16CE6561BAF}" type="presParOf" srcId="{895EAF02-1F5A-3C45-96A3-D8B5708432DE}" destId="{8E75C8EF-3021-EE43-8696-553A98095B2F}" srcOrd="14" destOrd="0" presId="urn:microsoft.com/office/officeart/2005/8/layout/bProcess3"/>
    <dgm:cxn modelId="{25061383-9C4A-DB46-9A18-88A745277CD5}" type="presParOf" srcId="{895EAF02-1F5A-3C45-96A3-D8B5708432DE}" destId="{63EF0DDD-A2A9-D64B-9920-3CD64F6CF7F0}" srcOrd="15" destOrd="0" presId="urn:microsoft.com/office/officeart/2005/8/layout/bProcess3"/>
    <dgm:cxn modelId="{2F231D08-A078-B542-9AD2-F5BCABF15CBE}" type="presParOf" srcId="{63EF0DDD-A2A9-D64B-9920-3CD64F6CF7F0}" destId="{FFADC289-A518-6C4A-9DAB-4CA491453FB3}" srcOrd="0" destOrd="0" presId="urn:microsoft.com/office/officeart/2005/8/layout/bProcess3"/>
    <dgm:cxn modelId="{3DD39328-4B40-5844-9AFA-BB2B8232297E}" type="presParOf" srcId="{895EAF02-1F5A-3C45-96A3-D8B5708432DE}" destId="{61D47EBB-AFC2-5941-9A54-9BAE00E72513}"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6629D1-F07A-244A-9982-50E0C96B0F3C}" type="doc">
      <dgm:prSet loTypeId="urn:microsoft.com/office/officeart/2005/8/layout/venn2" loCatId="" qsTypeId="urn:microsoft.com/office/officeart/2005/8/quickstyle/simple1" qsCatId="simple" csTypeId="urn:microsoft.com/office/officeart/2005/8/colors/accent1_2" csCatId="accent1" phldr="1"/>
      <dgm:spPr/>
      <dgm:t>
        <a:bodyPr/>
        <a:lstStyle/>
        <a:p>
          <a:endParaRPr lang="en-GB"/>
        </a:p>
      </dgm:t>
    </dgm:pt>
    <dgm:pt modelId="{07343390-4608-1C41-AC3E-A7EB8ACD97AB}">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panose="020B0606030504020204" pitchFamily="34" charset="0"/>
              <a:ea typeface="Open Sans" panose="020B0606030504020204" pitchFamily="34" charset="0"/>
              <a:cs typeface="Open Sans" panose="020B0606030504020204" pitchFamily="34" charset="0"/>
            </a:rPr>
            <a:t>Culture, nation</a:t>
          </a:r>
        </a:p>
      </dgm:t>
    </dgm:pt>
    <dgm:pt modelId="{642EBD8B-72C5-304B-A775-9F979113E180}" type="parTrans" cxnId="{661C394C-8AB6-404C-94CE-42AAACD19D36}">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CE7CCBAA-E8FE-D048-BEE7-8BD2C33C8B65}" type="sibTrans" cxnId="{661C394C-8AB6-404C-94CE-42AAACD19D36}">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83D91E4C-D670-7A47-88FB-DECBC8A27D6D}">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panose="020B0606030504020204" pitchFamily="34" charset="0"/>
              <a:ea typeface="Open Sans" panose="020B0606030504020204" pitchFamily="34" charset="0"/>
              <a:cs typeface="Open Sans" panose="020B0606030504020204" pitchFamily="34" charset="0"/>
            </a:rPr>
            <a:t>Community, neighbourhood</a:t>
          </a:r>
        </a:p>
      </dgm:t>
    </dgm:pt>
    <dgm:pt modelId="{09C840C9-C47A-C14D-8A56-C41F7F150495}" type="parTrans" cxnId="{248F0B5B-EEF8-064C-A446-6F11C118D3D6}">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B6B9964F-6AF0-A64B-B6FD-A10F071FD6F7}" type="sibTrans" cxnId="{248F0B5B-EEF8-064C-A446-6F11C118D3D6}">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B44E6522-8F5F-7843-A060-1A92ABEFB266}">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Family, peers, school or job</a:t>
          </a:r>
        </a:p>
      </dgm:t>
    </dgm:pt>
    <dgm:pt modelId="{D1697E5A-AD65-C942-A6B0-6C3086EC6911}" type="parTrans" cxnId="{A48027E2-BE0E-2E42-BA7B-9F1094E0069C}">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7CEBF0F2-F045-7548-9FCF-30ED89DC8C8C}" type="sibTrans" cxnId="{A48027E2-BE0E-2E42-BA7B-9F1094E0069C}">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1BC7ADB1-5F93-A543-8D19-85B3FBFA5D2A}">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2000" b="1" i="0" dirty="0">
              <a:latin typeface="Open Sans" panose="020B0606030504020204" pitchFamily="34" charset="0"/>
              <a:ea typeface="Open Sans" panose="020B0606030504020204" pitchFamily="34" charset="0"/>
              <a:cs typeface="Open Sans" panose="020B0606030504020204" pitchFamily="34" charset="0"/>
            </a:rPr>
            <a:t>Individual</a:t>
          </a:r>
        </a:p>
      </dgm:t>
    </dgm:pt>
    <dgm:pt modelId="{1CEDF9AF-DE42-2A4E-9841-7AF27A71C2D2}" type="parTrans" cxnId="{DC04D96E-D7C1-1547-9EF3-8381C278DF53}">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D52383B1-4586-3B45-9D2F-8A7FCE1C0BC1}" type="sibTrans" cxnId="{DC04D96E-D7C1-1547-9EF3-8381C278DF53}">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D204B71D-8E20-4543-8C93-8075F2217CE9}" type="pres">
      <dgm:prSet presAssocID="{7E6629D1-F07A-244A-9982-50E0C96B0F3C}" presName="Name0" presStyleCnt="0">
        <dgm:presLayoutVars>
          <dgm:chMax val="7"/>
          <dgm:resizeHandles val="exact"/>
        </dgm:presLayoutVars>
      </dgm:prSet>
      <dgm:spPr/>
      <dgm:t>
        <a:bodyPr/>
        <a:lstStyle/>
        <a:p>
          <a:endParaRPr lang="en-GB"/>
        </a:p>
      </dgm:t>
    </dgm:pt>
    <dgm:pt modelId="{F5C7A9AC-64BC-8B49-96B0-680005F21C7B}" type="pres">
      <dgm:prSet presAssocID="{7E6629D1-F07A-244A-9982-50E0C96B0F3C}" presName="comp1" presStyleCnt="0"/>
      <dgm:spPr/>
    </dgm:pt>
    <dgm:pt modelId="{69BFCE56-D502-E445-AA55-ACA7CA4EA8D2}" type="pres">
      <dgm:prSet presAssocID="{7E6629D1-F07A-244A-9982-50E0C96B0F3C}" presName="circle1" presStyleLbl="node1" presStyleIdx="0" presStyleCnt="4" custScaleX="135747"/>
      <dgm:spPr/>
      <dgm:t>
        <a:bodyPr/>
        <a:lstStyle/>
        <a:p>
          <a:endParaRPr lang="en-GB"/>
        </a:p>
      </dgm:t>
    </dgm:pt>
    <dgm:pt modelId="{D82325CE-8C0D-C14C-A795-E9313BAB771E}" type="pres">
      <dgm:prSet presAssocID="{7E6629D1-F07A-244A-9982-50E0C96B0F3C}" presName="c1text" presStyleLbl="node1" presStyleIdx="0" presStyleCnt="4">
        <dgm:presLayoutVars>
          <dgm:bulletEnabled val="1"/>
        </dgm:presLayoutVars>
      </dgm:prSet>
      <dgm:spPr/>
      <dgm:t>
        <a:bodyPr/>
        <a:lstStyle/>
        <a:p>
          <a:endParaRPr lang="en-GB"/>
        </a:p>
      </dgm:t>
    </dgm:pt>
    <dgm:pt modelId="{AF89EA79-C48B-054E-BBCC-8D1E860CB7AA}" type="pres">
      <dgm:prSet presAssocID="{7E6629D1-F07A-244A-9982-50E0C96B0F3C}" presName="comp2" presStyleCnt="0"/>
      <dgm:spPr/>
    </dgm:pt>
    <dgm:pt modelId="{5ED6069E-FBD4-7545-AEC3-08040D801205}" type="pres">
      <dgm:prSet presAssocID="{7E6629D1-F07A-244A-9982-50E0C96B0F3C}" presName="circle2" presStyleLbl="node1" presStyleIdx="1" presStyleCnt="4" custScaleX="143213"/>
      <dgm:spPr/>
      <dgm:t>
        <a:bodyPr/>
        <a:lstStyle/>
        <a:p>
          <a:endParaRPr lang="en-GB"/>
        </a:p>
      </dgm:t>
    </dgm:pt>
    <dgm:pt modelId="{21873B40-DF29-724D-80DC-73F6499D4ED5}" type="pres">
      <dgm:prSet presAssocID="{7E6629D1-F07A-244A-9982-50E0C96B0F3C}" presName="c2text" presStyleLbl="node1" presStyleIdx="1" presStyleCnt="4">
        <dgm:presLayoutVars>
          <dgm:bulletEnabled val="1"/>
        </dgm:presLayoutVars>
      </dgm:prSet>
      <dgm:spPr/>
      <dgm:t>
        <a:bodyPr/>
        <a:lstStyle/>
        <a:p>
          <a:endParaRPr lang="en-GB"/>
        </a:p>
      </dgm:t>
    </dgm:pt>
    <dgm:pt modelId="{83B535B5-EAE8-4D47-BB12-97BB8A71A04A}" type="pres">
      <dgm:prSet presAssocID="{7E6629D1-F07A-244A-9982-50E0C96B0F3C}" presName="comp3" presStyleCnt="0"/>
      <dgm:spPr/>
    </dgm:pt>
    <dgm:pt modelId="{5F283FC8-BF12-194A-B9E4-98B9D16A41A4}" type="pres">
      <dgm:prSet presAssocID="{7E6629D1-F07A-244A-9982-50E0C96B0F3C}" presName="circle3" presStyleLbl="node1" presStyleIdx="2" presStyleCnt="4" custScaleX="148441"/>
      <dgm:spPr/>
      <dgm:t>
        <a:bodyPr/>
        <a:lstStyle/>
        <a:p>
          <a:endParaRPr lang="en-GB"/>
        </a:p>
      </dgm:t>
    </dgm:pt>
    <dgm:pt modelId="{C9BF3DAE-8CA3-9741-81FD-FBEB35E82893}" type="pres">
      <dgm:prSet presAssocID="{7E6629D1-F07A-244A-9982-50E0C96B0F3C}" presName="c3text" presStyleLbl="node1" presStyleIdx="2" presStyleCnt="4">
        <dgm:presLayoutVars>
          <dgm:bulletEnabled val="1"/>
        </dgm:presLayoutVars>
      </dgm:prSet>
      <dgm:spPr/>
      <dgm:t>
        <a:bodyPr/>
        <a:lstStyle/>
        <a:p>
          <a:endParaRPr lang="en-GB"/>
        </a:p>
      </dgm:t>
    </dgm:pt>
    <dgm:pt modelId="{DF34A7CB-50F5-0744-A760-DA9FC282F2A5}" type="pres">
      <dgm:prSet presAssocID="{7E6629D1-F07A-244A-9982-50E0C96B0F3C}" presName="comp4" presStyleCnt="0"/>
      <dgm:spPr/>
    </dgm:pt>
    <dgm:pt modelId="{98E298E3-2369-194D-ACFC-42E278138CCF}" type="pres">
      <dgm:prSet presAssocID="{7E6629D1-F07A-244A-9982-50E0C96B0F3C}" presName="circle4" presStyleLbl="node1" presStyleIdx="3" presStyleCnt="4" custScaleX="164253"/>
      <dgm:spPr/>
      <dgm:t>
        <a:bodyPr/>
        <a:lstStyle/>
        <a:p>
          <a:endParaRPr lang="en-GB"/>
        </a:p>
      </dgm:t>
    </dgm:pt>
    <dgm:pt modelId="{FAB71739-4182-8844-9AA6-CB452E22A850}" type="pres">
      <dgm:prSet presAssocID="{7E6629D1-F07A-244A-9982-50E0C96B0F3C}" presName="c4text" presStyleLbl="node1" presStyleIdx="3" presStyleCnt="4">
        <dgm:presLayoutVars>
          <dgm:bulletEnabled val="1"/>
        </dgm:presLayoutVars>
      </dgm:prSet>
      <dgm:spPr/>
      <dgm:t>
        <a:bodyPr/>
        <a:lstStyle/>
        <a:p>
          <a:endParaRPr lang="en-GB"/>
        </a:p>
      </dgm:t>
    </dgm:pt>
  </dgm:ptLst>
  <dgm:cxnLst>
    <dgm:cxn modelId="{9142501D-E68C-344C-BDD0-AB666D4490F1}" type="presOf" srcId="{7E6629D1-F07A-244A-9982-50E0C96B0F3C}" destId="{D204B71D-8E20-4543-8C93-8075F2217CE9}" srcOrd="0" destOrd="0" presId="urn:microsoft.com/office/officeart/2005/8/layout/venn2"/>
    <dgm:cxn modelId="{5234087D-B3BF-2442-AAE5-32FE2255001C}" type="presOf" srcId="{83D91E4C-D670-7A47-88FB-DECBC8A27D6D}" destId="{5ED6069E-FBD4-7545-AEC3-08040D801205}" srcOrd="0" destOrd="0" presId="urn:microsoft.com/office/officeart/2005/8/layout/venn2"/>
    <dgm:cxn modelId="{248F0B5B-EEF8-064C-A446-6F11C118D3D6}" srcId="{7E6629D1-F07A-244A-9982-50E0C96B0F3C}" destId="{83D91E4C-D670-7A47-88FB-DECBC8A27D6D}" srcOrd="1" destOrd="0" parTransId="{09C840C9-C47A-C14D-8A56-C41F7F150495}" sibTransId="{B6B9964F-6AF0-A64B-B6FD-A10F071FD6F7}"/>
    <dgm:cxn modelId="{1F8E2618-BF3D-6242-BD42-5421C42ED46B}" type="presOf" srcId="{1BC7ADB1-5F93-A543-8D19-85B3FBFA5D2A}" destId="{FAB71739-4182-8844-9AA6-CB452E22A850}" srcOrd="1" destOrd="0" presId="urn:microsoft.com/office/officeart/2005/8/layout/venn2"/>
    <dgm:cxn modelId="{704F2E50-833F-FD4C-9C91-EF3FC6903FBA}" type="presOf" srcId="{1BC7ADB1-5F93-A543-8D19-85B3FBFA5D2A}" destId="{98E298E3-2369-194D-ACFC-42E278138CCF}" srcOrd="0" destOrd="0" presId="urn:microsoft.com/office/officeart/2005/8/layout/venn2"/>
    <dgm:cxn modelId="{C0E6AC77-4A2A-5740-B36C-981E9ED00043}" type="presOf" srcId="{07343390-4608-1C41-AC3E-A7EB8ACD97AB}" destId="{69BFCE56-D502-E445-AA55-ACA7CA4EA8D2}" srcOrd="0" destOrd="0" presId="urn:microsoft.com/office/officeart/2005/8/layout/venn2"/>
    <dgm:cxn modelId="{0EF66FBB-9D8D-9F46-B51A-3E2DBCFD959D}" type="presOf" srcId="{83D91E4C-D670-7A47-88FB-DECBC8A27D6D}" destId="{21873B40-DF29-724D-80DC-73F6499D4ED5}" srcOrd="1" destOrd="0" presId="urn:microsoft.com/office/officeart/2005/8/layout/venn2"/>
    <dgm:cxn modelId="{D59D7EE6-4378-D64E-814D-A53481C5773C}" type="presOf" srcId="{07343390-4608-1C41-AC3E-A7EB8ACD97AB}" destId="{D82325CE-8C0D-C14C-A795-E9313BAB771E}" srcOrd="1" destOrd="0" presId="urn:microsoft.com/office/officeart/2005/8/layout/venn2"/>
    <dgm:cxn modelId="{947C4DB1-1638-C242-8BBA-578B473CA4E3}" type="presOf" srcId="{B44E6522-8F5F-7843-A060-1A92ABEFB266}" destId="{C9BF3DAE-8CA3-9741-81FD-FBEB35E82893}" srcOrd="1" destOrd="0" presId="urn:microsoft.com/office/officeart/2005/8/layout/venn2"/>
    <dgm:cxn modelId="{9DF097C6-BC9C-A740-9511-86820C300396}" type="presOf" srcId="{B44E6522-8F5F-7843-A060-1A92ABEFB266}" destId="{5F283FC8-BF12-194A-B9E4-98B9D16A41A4}" srcOrd="0" destOrd="0" presId="urn:microsoft.com/office/officeart/2005/8/layout/venn2"/>
    <dgm:cxn modelId="{661C394C-8AB6-404C-94CE-42AAACD19D36}" srcId="{7E6629D1-F07A-244A-9982-50E0C96B0F3C}" destId="{07343390-4608-1C41-AC3E-A7EB8ACD97AB}" srcOrd="0" destOrd="0" parTransId="{642EBD8B-72C5-304B-A775-9F979113E180}" sibTransId="{CE7CCBAA-E8FE-D048-BEE7-8BD2C33C8B65}"/>
    <dgm:cxn modelId="{A48027E2-BE0E-2E42-BA7B-9F1094E0069C}" srcId="{7E6629D1-F07A-244A-9982-50E0C96B0F3C}" destId="{B44E6522-8F5F-7843-A060-1A92ABEFB266}" srcOrd="2" destOrd="0" parTransId="{D1697E5A-AD65-C942-A6B0-6C3086EC6911}" sibTransId="{7CEBF0F2-F045-7548-9FCF-30ED89DC8C8C}"/>
    <dgm:cxn modelId="{DC04D96E-D7C1-1547-9EF3-8381C278DF53}" srcId="{7E6629D1-F07A-244A-9982-50E0C96B0F3C}" destId="{1BC7ADB1-5F93-A543-8D19-85B3FBFA5D2A}" srcOrd="3" destOrd="0" parTransId="{1CEDF9AF-DE42-2A4E-9841-7AF27A71C2D2}" sibTransId="{D52383B1-4586-3B45-9D2F-8A7FCE1C0BC1}"/>
    <dgm:cxn modelId="{4B3745D9-1877-964A-A6DE-75B90640CCD9}" type="presParOf" srcId="{D204B71D-8E20-4543-8C93-8075F2217CE9}" destId="{F5C7A9AC-64BC-8B49-96B0-680005F21C7B}" srcOrd="0" destOrd="0" presId="urn:microsoft.com/office/officeart/2005/8/layout/venn2"/>
    <dgm:cxn modelId="{45D4F0C6-A981-2849-8152-337E69B7A386}" type="presParOf" srcId="{F5C7A9AC-64BC-8B49-96B0-680005F21C7B}" destId="{69BFCE56-D502-E445-AA55-ACA7CA4EA8D2}" srcOrd="0" destOrd="0" presId="urn:microsoft.com/office/officeart/2005/8/layout/venn2"/>
    <dgm:cxn modelId="{32790CAD-BEAC-3F4A-9004-7CD190E04BDE}" type="presParOf" srcId="{F5C7A9AC-64BC-8B49-96B0-680005F21C7B}" destId="{D82325CE-8C0D-C14C-A795-E9313BAB771E}" srcOrd="1" destOrd="0" presId="urn:microsoft.com/office/officeart/2005/8/layout/venn2"/>
    <dgm:cxn modelId="{66587178-BF3B-FE4C-A2F8-E87775A6852A}" type="presParOf" srcId="{D204B71D-8E20-4543-8C93-8075F2217CE9}" destId="{AF89EA79-C48B-054E-BBCC-8D1E860CB7AA}" srcOrd="1" destOrd="0" presId="urn:microsoft.com/office/officeart/2005/8/layout/venn2"/>
    <dgm:cxn modelId="{DAB4DC74-40D0-0143-B0EB-996102A51EE9}" type="presParOf" srcId="{AF89EA79-C48B-054E-BBCC-8D1E860CB7AA}" destId="{5ED6069E-FBD4-7545-AEC3-08040D801205}" srcOrd="0" destOrd="0" presId="urn:microsoft.com/office/officeart/2005/8/layout/venn2"/>
    <dgm:cxn modelId="{9128270F-5457-DC4F-857C-2C564EA170AF}" type="presParOf" srcId="{AF89EA79-C48B-054E-BBCC-8D1E860CB7AA}" destId="{21873B40-DF29-724D-80DC-73F6499D4ED5}" srcOrd="1" destOrd="0" presId="urn:microsoft.com/office/officeart/2005/8/layout/venn2"/>
    <dgm:cxn modelId="{C4958207-68F4-2C48-B13D-268728649E44}" type="presParOf" srcId="{D204B71D-8E20-4543-8C93-8075F2217CE9}" destId="{83B535B5-EAE8-4D47-BB12-97BB8A71A04A}" srcOrd="2" destOrd="0" presId="urn:microsoft.com/office/officeart/2005/8/layout/venn2"/>
    <dgm:cxn modelId="{42136FBF-3631-0247-98CE-CD366A6B5C20}" type="presParOf" srcId="{83B535B5-EAE8-4D47-BB12-97BB8A71A04A}" destId="{5F283FC8-BF12-194A-B9E4-98B9D16A41A4}" srcOrd="0" destOrd="0" presId="urn:microsoft.com/office/officeart/2005/8/layout/venn2"/>
    <dgm:cxn modelId="{8D5A2A7F-6D1F-C849-A5DC-20118E5C85B2}" type="presParOf" srcId="{83B535B5-EAE8-4D47-BB12-97BB8A71A04A}" destId="{C9BF3DAE-8CA3-9741-81FD-FBEB35E82893}" srcOrd="1" destOrd="0" presId="urn:microsoft.com/office/officeart/2005/8/layout/venn2"/>
    <dgm:cxn modelId="{2CDA3365-1AFE-5145-AA08-585434E01A86}" type="presParOf" srcId="{D204B71D-8E20-4543-8C93-8075F2217CE9}" destId="{DF34A7CB-50F5-0744-A760-DA9FC282F2A5}" srcOrd="3" destOrd="0" presId="urn:microsoft.com/office/officeart/2005/8/layout/venn2"/>
    <dgm:cxn modelId="{DB6664B6-63A9-094A-BBCA-C0E0EEEDB9BD}" type="presParOf" srcId="{DF34A7CB-50F5-0744-A760-DA9FC282F2A5}" destId="{98E298E3-2369-194D-ACFC-42E278138CCF}" srcOrd="0" destOrd="0" presId="urn:microsoft.com/office/officeart/2005/8/layout/venn2"/>
    <dgm:cxn modelId="{C326888F-DEF8-0744-9971-CCD403CDED10}" type="presParOf" srcId="{DF34A7CB-50F5-0744-A760-DA9FC282F2A5}" destId="{FAB71739-4182-8844-9AA6-CB452E22A850}"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0E45C1-757B-EA40-AB48-AC12B93724EA}" type="doc">
      <dgm:prSet loTypeId="urn:microsoft.com/office/officeart/2005/8/layout/bProcess3" loCatId="" qsTypeId="urn:microsoft.com/office/officeart/2005/8/quickstyle/simple1" qsCatId="simple" csTypeId="urn:microsoft.com/office/officeart/2005/8/colors/accent1_2" csCatId="accent1" phldr="1"/>
      <dgm:spPr/>
      <dgm:t>
        <a:bodyPr/>
        <a:lstStyle/>
        <a:p>
          <a:endParaRPr lang="en-GB"/>
        </a:p>
      </dgm:t>
    </dgm:pt>
    <dgm:pt modelId="{63D120A8-FFF2-0F40-B4C4-457407AC3AA7}">
      <dgm:prSet phldrT="[Text]" custT="1"/>
      <dgm:spPr>
        <a:gradFill rotWithShape="0">
          <a:gsLst>
            <a:gs pos="0">
              <a:schemeClr val="accent1"/>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Concern / Advice</a:t>
          </a:r>
        </a:p>
      </dgm:t>
    </dgm:pt>
    <dgm:pt modelId="{977AD1DE-03E7-EB4C-BEB5-7FFFC33985DD}" type="parTrans" cxnId="{B6012938-0446-974F-A0D8-25F990FAC596}">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3B7AB069-F3F3-6544-AF18-4A73C42DDF0E}" type="sibTrans" cxnId="{B6012938-0446-974F-A0D8-25F990FAC596}">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5811BB57-2AF8-074D-9E9E-66D7F8104452}">
      <dgm:prSet phldrT="[Text]" custT="1"/>
      <dgm:spPr>
        <a:gradFill rotWithShape="0">
          <a:gsLst>
            <a:gs pos="0">
              <a:schemeClr val="accent1"/>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Referring</a:t>
          </a:r>
        </a:p>
      </dgm:t>
    </dgm:pt>
    <dgm:pt modelId="{66B61671-4CA7-B04C-845D-C04B44574E8A}" type="parTrans" cxnId="{E8E9A563-D34D-C74B-9C02-C0C0A6F7D1CD}">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22CC6D4F-2AB7-C346-9DCA-EF73276724EA}" type="sibTrans" cxnId="{E8E9A563-D34D-C74B-9C02-C0C0A6F7D1CD}">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98FB5A01-7AB3-E94D-A13C-15DB860F1C5D}">
      <dgm:prSet phldrT="[Text]" custT="1"/>
      <dgm:spPr>
        <a:gradFill rotWithShape="0">
          <a:gsLst>
            <a:gs pos="0">
              <a:schemeClr val="accent1"/>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Initial Assessment / Screening</a:t>
          </a:r>
        </a:p>
      </dgm:t>
    </dgm:pt>
    <dgm:pt modelId="{31EB05C6-241D-FE41-9AD5-45CFB228F1BB}" type="parTrans" cxnId="{AAF98D33-6CE0-9F43-83BB-26E0586C82B4}">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74D426FA-CC33-E445-BC33-FD7EC2C286B6}" type="sibTrans" cxnId="{AAF98D33-6CE0-9F43-83BB-26E0586C82B4}">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981E5689-EE65-AD44-AF42-6BF7121F9503}">
      <dgm:prSet phldrT="[Text]" custT="1"/>
      <dgm:spPr>
        <a:gradFill rotWithShape="0">
          <a:gsLst>
            <a:gs pos="0">
              <a:schemeClr val="accent1"/>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Confirmed P/CVE?</a:t>
          </a:r>
        </a:p>
      </dgm:t>
    </dgm:pt>
    <dgm:pt modelId="{3786BC04-E64B-0A4F-BEBD-AB55E88E5B09}" type="parTrans" cxnId="{49528EA4-3072-5743-BAAC-7D472BD86671}">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7EF50729-E4D5-C54F-A5F1-0FB3B9EE955D}" type="sibTrans" cxnId="{49528EA4-3072-5743-BAAC-7D472BD86671}">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01E69164-A05E-D447-9C82-6A36625F0098}">
      <dgm:prSet phldrT="[Text]" custT="1"/>
      <dgm:spPr>
        <a:gradFill rotWithShape="0">
          <a:gsLst>
            <a:gs pos="84000">
              <a:srgbClr val="0070C0"/>
            </a:gs>
            <a:gs pos="15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Multi-Actor Management Group</a:t>
          </a:r>
        </a:p>
      </dgm:t>
    </dgm:pt>
    <dgm:pt modelId="{BBF1CEBD-9AEA-4A40-BCFF-E6448ABFB6D9}" type="parTrans" cxnId="{0C3D7C03-A986-9941-8E8F-9D9C4D0A4602}">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FB1F752C-DBEC-5748-AB57-003536AE18D0}" type="sibTrans" cxnId="{0C3D7C03-A986-9941-8E8F-9D9C4D0A4602}">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78D5E331-858C-7549-ACCA-0631F3750C96}">
      <dgm:prSet phldrT="[Text]" custT="1"/>
      <dgm:spPr>
        <a:gradFill rotWithShape="0">
          <a:gsLst>
            <a:gs pos="0">
              <a:srgbClr val="0070C0">
                <a:lumMod val="80000"/>
              </a:srgbClr>
            </a:gs>
            <a:gs pos="88000">
              <a:srgbClr val="0070C0"/>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Information Sharing and Assessment</a:t>
          </a:r>
        </a:p>
      </dgm:t>
    </dgm:pt>
    <dgm:pt modelId="{6B773089-E18D-024D-9507-A53C962C446A}" type="parTrans" cxnId="{80F5FD3F-A986-B046-933F-EDCFF64191D2}">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4B1F0A89-23E7-F74F-8BD5-159A89993E4E}" type="sibTrans" cxnId="{80F5FD3F-A986-B046-933F-EDCFF64191D2}">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CECA3A9A-CE29-7141-9640-D6B101BA05FF}">
      <dgm:prSet phldrT="[Text]" custT="1"/>
      <dgm:spPr>
        <a:gradFill rotWithShape="0">
          <a:gsLst>
            <a:gs pos="0">
              <a:srgbClr val="0070C0">
                <a:lumMod val="80000"/>
              </a:srgbClr>
            </a:gs>
            <a:gs pos="88000">
              <a:srgbClr val="0070C0"/>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Intervention Decision</a:t>
          </a:r>
        </a:p>
      </dgm:t>
    </dgm:pt>
    <dgm:pt modelId="{1DB4171C-DBDC-DB40-A548-798484DEDBFB}" type="parTrans" cxnId="{3BBF0046-4EA5-564C-8010-C9A71009848D}">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84641E98-BF9E-414E-8701-4FA25D92DCD5}" type="sibTrans" cxnId="{3BBF0046-4EA5-564C-8010-C9A71009848D}">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3285589D-17B4-2349-A52E-62B9933CC5C8}">
      <dgm:prSet phldrT="[Text]" custT="1"/>
      <dgm:spPr>
        <a:gradFill rotWithShape="0">
          <a:gsLst>
            <a:gs pos="0">
              <a:srgbClr val="0070C0">
                <a:lumMod val="80000"/>
              </a:srgbClr>
            </a:gs>
            <a:gs pos="88000">
              <a:srgbClr val="0070C0"/>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Monitoring</a:t>
          </a:r>
        </a:p>
      </dgm:t>
    </dgm:pt>
    <dgm:pt modelId="{FA79E7CA-8D30-774C-A919-88675490E492}" type="parTrans" cxnId="{C6FD83BA-D67D-0C48-9313-75AC66F1D534}">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7A003F79-92C3-6B4F-AC33-76A0E4C5842F}" type="sibTrans" cxnId="{C6FD83BA-D67D-0C48-9313-75AC66F1D534}">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FBC1E81A-4A36-6E4C-86DF-C9DC8C1EBBC1}">
      <dgm:prSet phldrT="[Text]" custT="1"/>
      <dgm:spPr>
        <a:gradFill rotWithShape="0">
          <a:gsLst>
            <a:gs pos="15000">
              <a:srgbClr val="0070C0"/>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Disposal</a:t>
          </a:r>
        </a:p>
      </dgm:t>
    </dgm:pt>
    <dgm:pt modelId="{D570A8FB-D78E-7742-A836-5E5BAB4B3AF0}" type="parTrans" cxnId="{CA65D922-4F09-464F-87A5-E3D940777675}">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F7EC3DBE-E183-0E44-BCF2-16B043187973}" type="sibTrans" cxnId="{CA65D922-4F09-464F-87A5-E3D940777675}">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895EAF02-1F5A-3C45-96A3-D8B5708432DE}" type="pres">
      <dgm:prSet presAssocID="{B70E45C1-757B-EA40-AB48-AC12B93724EA}" presName="Name0" presStyleCnt="0">
        <dgm:presLayoutVars>
          <dgm:dir/>
          <dgm:resizeHandles val="exact"/>
        </dgm:presLayoutVars>
      </dgm:prSet>
      <dgm:spPr/>
      <dgm:t>
        <a:bodyPr/>
        <a:lstStyle/>
        <a:p>
          <a:endParaRPr lang="en-GB"/>
        </a:p>
      </dgm:t>
    </dgm:pt>
    <dgm:pt modelId="{FEE50243-ABDE-CC4C-942C-D9CC93174EF8}" type="pres">
      <dgm:prSet presAssocID="{63D120A8-FFF2-0F40-B4C4-457407AC3AA7}" presName="node" presStyleLbl="node1" presStyleIdx="0" presStyleCnt="9">
        <dgm:presLayoutVars>
          <dgm:bulletEnabled val="1"/>
        </dgm:presLayoutVars>
      </dgm:prSet>
      <dgm:spPr/>
      <dgm:t>
        <a:bodyPr/>
        <a:lstStyle/>
        <a:p>
          <a:endParaRPr lang="en-GB"/>
        </a:p>
      </dgm:t>
    </dgm:pt>
    <dgm:pt modelId="{21380161-C861-9641-B127-9D512AB7CC95}" type="pres">
      <dgm:prSet presAssocID="{3B7AB069-F3F3-6544-AF18-4A73C42DDF0E}" presName="sibTrans" presStyleLbl="sibTrans1D1" presStyleIdx="0" presStyleCnt="8"/>
      <dgm:spPr/>
      <dgm:t>
        <a:bodyPr/>
        <a:lstStyle/>
        <a:p>
          <a:endParaRPr lang="en-GB"/>
        </a:p>
      </dgm:t>
    </dgm:pt>
    <dgm:pt modelId="{9DE03878-4F5A-604D-85EE-306C3B8EE11F}" type="pres">
      <dgm:prSet presAssocID="{3B7AB069-F3F3-6544-AF18-4A73C42DDF0E}" presName="connectorText" presStyleLbl="sibTrans1D1" presStyleIdx="0" presStyleCnt="8"/>
      <dgm:spPr/>
      <dgm:t>
        <a:bodyPr/>
        <a:lstStyle/>
        <a:p>
          <a:endParaRPr lang="en-GB"/>
        </a:p>
      </dgm:t>
    </dgm:pt>
    <dgm:pt modelId="{2629BEF3-CC34-4E44-9C60-DFB81E962DF0}" type="pres">
      <dgm:prSet presAssocID="{5811BB57-2AF8-074D-9E9E-66D7F8104452}" presName="node" presStyleLbl="node1" presStyleIdx="1" presStyleCnt="9">
        <dgm:presLayoutVars>
          <dgm:bulletEnabled val="1"/>
        </dgm:presLayoutVars>
      </dgm:prSet>
      <dgm:spPr/>
      <dgm:t>
        <a:bodyPr/>
        <a:lstStyle/>
        <a:p>
          <a:endParaRPr lang="en-GB"/>
        </a:p>
      </dgm:t>
    </dgm:pt>
    <dgm:pt modelId="{00C54FC4-914B-594E-8EDA-5BA9F758C3E1}" type="pres">
      <dgm:prSet presAssocID="{22CC6D4F-2AB7-C346-9DCA-EF73276724EA}" presName="sibTrans" presStyleLbl="sibTrans1D1" presStyleIdx="1" presStyleCnt="8"/>
      <dgm:spPr/>
      <dgm:t>
        <a:bodyPr/>
        <a:lstStyle/>
        <a:p>
          <a:endParaRPr lang="en-GB"/>
        </a:p>
      </dgm:t>
    </dgm:pt>
    <dgm:pt modelId="{8C092879-B992-6440-8922-22B35CCA3D1F}" type="pres">
      <dgm:prSet presAssocID="{22CC6D4F-2AB7-C346-9DCA-EF73276724EA}" presName="connectorText" presStyleLbl="sibTrans1D1" presStyleIdx="1" presStyleCnt="8"/>
      <dgm:spPr/>
      <dgm:t>
        <a:bodyPr/>
        <a:lstStyle/>
        <a:p>
          <a:endParaRPr lang="en-GB"/>
        </a:p>
      </dgm:t>
    </dgm:pt>
    <dgm:pt modelId="{EC09F01F-13A4-1843-865F-BD09DB65DF32}" type="pres">
      <dgm:prSet presAssocID="{98FB5A01-7AB3-E94D-A13C-15DB860F1C5D}" presName="node" presStyleLbl="node1" presStyleIdx="2" presStyleCnt="9">
        <dgm:presLayoutVars>
          <dgm:bulletEnabled val="1"/>
        </dgm:presLayoutVars>
      </dgm:prSet>
      <dgm:spPr/>
      <dgm:t>
        <a:bodyPr/>
        <a:lstStyle/>
        <a:p>
          <a:endParaRPr lang="en-GB"/>
        </a:p>
      </dgm:t>
    </dgm:pt>
    <dgm:pt modelId="{C605950A-9433-EF43-A7FB-22063941380B}" type="pres">
      <dgm:prSet presAssocID="{74D426FA-CC33-E445-BC33-FD7EC2C286B6}" presName="sibTrans" presStyleLbl="sibTrans1D1" presStyleIdx="2" presStyleCnt="8"/>
      <dgm:spPr/>
      <dgm:t>
        <a:bodyPr/>
        <a:lstStyle/>
        <a:p>
          <a:endParaRPr lang="en-GB"/>
        </a:p>
      </dgm:t>
    </dgm:pt>
    <dgm:pt modelId="{CD4D42B8-2F58-984D-9C68-4E9B2BB05521}" type="pres">
      <dgm:prSet presAssocID="{74D426FA-CC33-E445-BC33-FD7EC2C286B6}" presName="connectorText" presStyleLbl="sibTrans1D1" presStyleIdx="2" presStyleCnt="8"/>
      <dgm:spPr/>
      <dgm:t>
        <a:bodyPr/>
        <a:lstStyle/>
        <a:p>
          <a:endParaRPr lang="en-GB"/>
        </a:p>
      </dgm:t>
    </dgm:pt>
    <dgm:pt modelId="{54A42E49-E2E8-7A4F-842F-F8F898612280}" type="pres">
      <dgm:prSet presAssocID="{981E5689-EE65-AD44-AF42-6BF7121F9503}" presName="node" presStyleLbl="node1" presStyleIdx="3" presStyleCnt="9">
        <dgm:presLayoutVars>
          <dgm:bulletEnabled val="1"/>
        </dgm:presLayoutVars>
      </dgm:prSet>
      <dgm:spPr/>
      <dgm:t>
        <a:bodyPr/>
        <a:lstStyle/>
        <a:p>
          <a:endParaRPr lang="en-GB"/>
        </a:p>
      </dgm:t>
    </dgm:pt>
    <dgm:pt modelId="{E11B2F0C-7CC0-6C4E-A8F0-A7E3F6E549A6}" type="pres">
      <dgm:prSet presAssocID="{7EF50729-E4D5-C54F-A5F1-0FB3B9EE955D}" presName="sibTrans" presStyleLbl="sibTrans1D1" presStyleIdx="3" presStyleCnt="8"/>
      <dgm:spPr/>
      <dgm:t>
        <a:bodyPr/>
        <a:lstStyle/>
        <a:p>
          <a:endParaRPr lang="en-GB"/>
        </a:p>
      </dgm:t>
    </dgm:pt>
    <dgm:pt modelId="{1C0960CD-E360-B442-88B9-C0BE5AFC6495}" type="pres">
      <dgm:prSet presAssocID="{7EF50729-E4D5-C54F-A5F1-0FB3B9EE955D}" presName="connectorText" presStyleLbl="sibTrans1D1" presStyleIdx="3" presStyleCnt="8"/>
      <dgm:spPr/>
      <dgm:t>
        <a:bodyPr/>
        <a:lstStyle/>
        <a:p>
          <a:endParaRPr lang="en-GB"/>
        </a:p>
      </dgm:t>
    </dgm:pt>
    <dgm:pt modelId="{C3F8FB21-B83F-B146-A452-0DEA8E747422}" type="pres">
      <dgm:prSet presAssocID="{01E69164-A05E-D447-9C82-6A36625F0098}" presName="node" presStyleLbl="node1" presStyleIdx="4" presStyleCnt="9">
        <dgm:presLayoutVars>
          <dgm:bulletEnabled val="1"/>
        </dgm:presLayoutVars>
      </dgm:prSet>
      <dgm:spPr/>
      <dgm:t>
        <a:bodyPr/>
        <a:lstStyle/>
        <a:p>
          <a:endParaRPr lang="en-GB"/>
        </a:p>
      </dgm:t>
    </dgm:pt>
    <dgm:pt modelId="{F21E890B-F54D-6E4C-A364-F450B9F14386}" type="pres">
      <dgm:prSet presAssocID="{FB1F752C-DBEC-5748-AB57-003536AE18D0}" presName="sibTrans" presStyleLbl="sibTrans1D1" presStyleIdx="4" presStyleCnt="8"/>
      <dgm:spPr/>
      <dgm:t>
        <a:bodyPr/>
        <a:lstStyle/>
        <a:p>
          <a:endParaRPr lang="en-GB"/>
        </a:p>
      </dgm:t>
    </dgm:pt>
    <dgm:pt modelId="{473A82C5-74DB-7946-BBF6-F071D34FB3D0}" type="pres">
      <dgm:prSet presAssocID="{FB1F752C-DBEC-5748-AB57-003536AE18D0}" presName="connectorText" presStyleLbl="sibTrans1D1" presStyleIdx="4" presStyleCnt="8"/>
      <dgm:spPr/>
      <dgm:t>
        <a:bodyPr/>
        <a:lstStyle/>
        <a:p>
          <a:endParaRPr lang="en-GB"/>
        </a:p>
      </dgm:t>
    </dgm:pt>
    <dgm:pt modelId="{97184317-B159-0C4D-A744-F298ADADBAA5}" type="pres">
      <dgm:prSet presAssocID="{78D5E331-858C-7549-ACCA-0631F3750C96}" presName="node" presStyleLbl="node1" presStyleIdx="5" presStyleCnt="9">
        <dgm:presLayoutVars>
          <dgm:bulletEnabled val="1"/>
        </dgm:presLayoutVars>
      </dgm:prSet>
      <dgm:spPr/>
      <dgm:t>
        <a:bodyPr/>
        <a:lstStyle/>
        <a:p>
          <a:endParaRPr lang="en-GB"/>
        </a:p>
      </dgm:t>
    </dgm:pt>
    <dgm:pt modelId="{7AB171AB-F2DC-894C-B549-8F50C2F5319A}" type="pres">
      <dgm:prSet presAssocID="{4B1F0A89-23E7-F74F-8BD5-159A89993E4E}" presName="sibTrans" presStyleLbl="sibTrans1D1" presStyleIdx="5" presStyleCnt="8"/>
      <dgm:spPr/>
      <dgm:t>
        <a:bodyPr/>
        <a:lstStyle/>
        <a:p>
          <a:endParaRPr lang="en-GB"/>
        </a:p>
      </dgm:t>
    </dgm:pt>
    <dgm:pt modelId="{6562A5D0-4B2E-AC4B-BCB4-EF8052E5E0B7}" type="pres">
      <dgm:prSet presAssocID="{4B1F0A89-23E7-F74F-8BD5-159A89993E4E}" presName="connectorText" presStyleLbl="sibTrans1D1" presStyleIdx="5" presStyleCnt="8"/>
      <dgm:spPr/>
      <dgm:t>
        <a:bodyPr/>
        <a:lstStyle/>
        <a:p>
          <a:endParaRPr lang="en-GB"/>
        </a:p>
      </dgm:t>
    </dgm:pt>
    <dgm:pt modelId="{790360C4-DE0B-614C-97BB-0D97FCD0493D}" type="pres">
      <dgm:prSet presAssocID="{CECA3A9A-CE29-7141-9640-D6B101BA05FF}" presName="node" presStyleLbl="node1" presStyleIdx="6" presStyleCnt="9">
        <dgm:presLayoutVars>
          <dgm:bulletEnabled val="1"/>
        </dgm:presLayoutVars>
      </dgm:prSet>
      <dgm:spPr/>
      <dgm:t>
        <a:bodyPr/>
        <a:lstStyle/>
        <a:p>
          <a:endParaRPr lang="en-GB"/>
        </a:p>
      </dgm:t>
    </dgm:pt>
    <dgm:pt modelId="{300BEA08-7717-DB47-B3B0-193245CB498E}" type="pres">
      <dgm:prSet presAssocID="{84641E98-BF9E-414E-8701-4FA25D92DCD5}" presName="sibTrans" presStyleLbl="sibTrans1D1" presStyleIdx="6" presStyleCnt="8"/>
      <dgm:spPr/>
      <dgm:t>
        <a:bodyPr/>
        <a:lstStyle/>
        <a:p>
          <a:endParaRPr lang="en-GB"/>
        </a:p>
      </dgm:t>
    </dgm:pt>
    <dgm:pt modelId="{4445EB60-E68D-8642-9598-A7807441E972}" type="pres">
      <dgm:prSet presAssocID="{84641E98-BF9E-414E-8701-4FA25D92DCD5}" presName="connectorText" presStyleLbl="sibTrans1D1" presStyleIdx="6" presStyleCnt="8"/>
      <dgm:spPr/>
      <dgm:t>
        <a:bodyPr/>
        <a:lstStyle/>
        <a:p>
          <a:endParaRPr lang="en-GB"/>
        </a:p>
      </dgm:t>
    </dgm:pt>
    <dgm:pt modelId="{8E75C8EF-3021-EE43-8696-553A98095B2F}" type="pres">
      <dgm:prSet presAssocID="{3285589D-17B4-2349-A52E-62B9933CC5C8}" presName="node" presStyleLbl="node1" presStyleIdx="7" presStyleCnt="9">
        <dgm:presLayoutVars>
          <dgm:bulletEnabled val="1"/>
        </dgm:presLayoutVars>
      </dgm:prSet>
      <dgm:spPr/>
      <dgm:t>
        <a:bodyPr/>
        <a:lstStyle/>
        <a:p>
          <a:endParaRPr lang="en-GB"/>
        </a:p>
      </dgm:t>
    </dgm:pt>
    <dgm:pt modelId="{63EF0DDD-A2A9-D64B-9920-3CD64F6CF7F0}" type="pres">
      <dgm:prSet presAssocID="{7A003F79-92C3-6B4F-AC33-76A0E4C5842F}" presName="sibTrans" presStyleLbl="sibTrans1D1" presStyleIdx="7" presStyleCnt="8"/>
      <dgm:spPr/>
      <dgm:t>
        <a:bodyPr/>
        <a:lstStyle/>
        <a:p>
          <a:endParaRPr lang="en-GB"/>
        </a:p>
      </dgm:t>
    </dgm:pt>
    <dgm:pt modelId="{FFADC289-A518-6C4A-9DAB-4CA491453FB3}" type="pres">
      <dgm:prSet presAssocID="{7A003F79-92C3-6B4F-AC33-76A0E4C5842F}" presName="connectorText" presStyleLbl="sibTrans1D1" presStyleIdx="7" presStyleCnt="8"/>
      <dgm:spPr/>
      <dgm:t>
        <a:bodyPr/>
        <a:lstStyle/>
        <a:p>
          <a:endParaRPr lang="en-GB"/>
        </a:p>
      </dgm:t>
    </dgm:pt>
    <dgm:pt modelId="{61D47EBB-AFC2-5941-9A54-9BAE00E72513}" type="pres">
      <dgm:prSet presAssocID="{FBC1E81A-4A36-6E4C-86DF-C9DC8C1EBBC1}" presName="node" presStyleLbl="node1" presStyleIdx="8" presStyleCnt="9">
        <dgm:presLayoutVars>
          <dgm:bulletEnabled val="1"/>
        </dgm:presLayoutVars>
      </dgm:prSet>
      <dgm:spPr/>
      <dgm:t>
        <a:bodyPr/>
        <a:lstStyle/>
        <a:p>
          <a:endParaRPr lang="en-GB"/>
        </a:p>
      </dgm:t>
    </dgm:pt>
  </dgm:ptLst>
  <dgm:cxnLst>
    <dgm:cxn modelId="{44C71518-963C-FD44-A7CF-5A6696543FF3}" type="presOf" srcId="{84641E98-BF9E-414E-8701-4FA25D92DCD5}" destId="{300BEA08-7717-DB47-B3B0-193245CB498E}" srcOrd="0" destOrd="0" presId="urn:microsoft.com/office/officeart/2005/8/layout/bProcess3"/>
    <dgm:cxn modelId="{80F5FD3F-A986-B046-933F-EDCFF64191D2}" srcId="{B70E45C1-757B-EA40-AB48-AC12B93724EA}" destId="{78D5E331-858C-7549-ACCA-0631F3750C96}" srcOrd="5" destOrd="0" parTransId="{6B773089-E18D-024D-9507-A53C962C446A}" sibTransId="{4B1F0A89-23E7-F74F-8BD5-159A89993E4E}"/>
    <dgm:cxn modelId="{974CFCCC-31E0-4443-8C92-19B97BB447F0}" type="presOf" srcId="{01E69164-A05E-D447-9C82-6A36625F0098}" destId="{C3F8FB21-B83F-B146-A452-0DEA8E747422}" srcOrd="0" destOrd="0" presId="urn:microsoft.com/office/officeart/2005/8/layout/bProcess3"/>
    <dgm:cxn modelId="{D2877399-8D4D-1C4F-BE99-3C9BC240B8F2}" type="presOf" srcId="{5811BB57-2AF8-074D-9E9E-66D7F8104452}" destId="{2629BEF3-CC34-4E44-9C60-DFB81E962DF0}" srcOrd="0" destOrd="0" presId="urn:microsoft.com/office/officeart/2005/8/layout/bProcess3"/>
    <dgm:cxn modelId="{2383F720-91B4-494E-AD2A-19DCC5368CE9}" type="presOf" srcId="{FB1F752C-DBEC-5748-AB57-003536AE18D0}" destId="{473A82C5-74DB-7946-BBF6-F071D34FB3D0}" srcOrd="1" destOrd="0" presId="urn:microsoft.com/office/officeart/2005/8/layout/bProcess3"/>
    <dgm:cxn modelId="{56E33320-1B7C-334F-8E17-93A3663E5092}" type="presOf" srcId="{7EF50729-E4D5-C54F-A5F1-0FB3B9EE955D}" destId="{E11B2F0C-7CC0-6C4E-A8F0-A7E3F6E549A6}" srcOrd="0" destOrd="0" presId="urn:microsoft.com/office/officeart/2005/8/layout/bProcess3"/>
    <dgm:cxn modelId="{29F6AFEB-1A14-E846-BC3C-17C152BB7237}" type="presOf" srcId="{7EF50729-E4D5-C54F-A5F1-0FB3B9EE955D}" destId="{1C0960CD-E360-B442-88B9-C0BE5AFC6495}" srcOrd="1" destOrd="0" presId="urn:microsoft.com/office/officeart/2005/8/layout/bProcess3"/>
    <dgm:cxn modelId="{CA65D922-4F09-464F-87A5-E3D940777675}" srcId="{B70E45C1-757B-EA40-AB48-AC12B93724EA}" destId="{FBC1E81A-4A36-6E4C-86DF-C9DC8C1EBBC1}" srcOrd="8" destOrd="0" parTransId="{D570A8FB-D78E-7742-A836-5E5BAB4B3AF0}" sibTransId="{F7EC3DBE-E183-0E44-BCF2-16B043187973}"/>
    <dgm:cxn modelId="{810DD1BF-ADAE-8F42-B448-E96FD60080D5}" type="presOf" srcId="{63D120A8-FFF2-0F40-B4C4-457407AC3AA7}" destId="{FEE50243-ABDE-CC4C-942C-D9CC93174EF8}" srcOrd="0" destOrd="0" presId="urn:microsoft.com/office/officeart/2005/8/layout/bProcess3"/>
    <dgm:cxn modelId="{540F4C8B-D651-884A-9305-49A52DE7F04C}" type="presOf" srcId="{3B7AB069-F3F3-6544-AF18-4A73C42DDF0E}" destId="{9DE03878-4F5A-604D-85EE-306C3B8EE11F}" srcOrd="1" destOrd="0" presId="urn:microsoft.com/office/officeart/2005/8/layout/bProcess3"/>
    <dgm:cxn modelId="{6B0B93A7-B4D5-D540-8D85-9BA2EB8D6BA5}" type="presOf" srcId="{74D426FA-CC33-E445-BC33-FD7EC2C286B6}" destId="{C605950A-9433-EF43-A7FB-22063941380B}" srcOrd="0" destOrd="0" presId="urn:microsoft.com/office/officeart/2005/8/layout/bProcess3"/>
    <dgm:cxn modelId="{3BBF0046-4EA5-564C-8010-C9A71009848D}" srcId="{B70E45C1-757B-EA40-AB48-AC12B93724EA}" destId="{CECA3A9A-CE29-7141-9640-D6B101BA05FF}" srcOrd="6" destOrd="0" parTransId="{1DB4171C-DBDC-DB40-A548-798484DEDBFB}" sibTransId="{84641E98-BF9E-414E-8701-4FA25D92DCD5}"/>
    <dgm:cxn modelId="{5FE5B5F1-C454-2644-894B-E9FF3D36EB7F}" type="presOf" srcId="{3B7AB069-F3F3-6544-AF18-4A73C42DDF0E}" destId="{21380161-C861-9641-B127-9D512AB7CC95}" srcOrd="0" destOrd="0" presId="urn:microsoft.com/office/officeart/2005/8/layout/bProcess3"/>
    <dgm:cxn modelId="{B6012938-0446-974F-A0D8-25F990FAC596}" srcId="{B70E45C1-757B-EA40-AB48-AC12B93724EA}" destId="{63D120A8-FFF2-0F40-B4C4-457407AC3AA7}" srcOrd="0" destOrd="0" parTransId="{977AD1DE-03E7-EB4C-BEB5-7FFFC33985DD}" sibTransId="{3B7AB069-F3F3-6544-AF18-4A73C42DDF0E}"/>
    <dgm:cxn modelId="{93AF9E55-50BB-9B4C-96B7-715DF836D69D}" type="presOf" srcId="{4B1F0A89-23E7-F74F-8BD5-159A89993E4E}" destId="{7AB171AB-F2DC-894C-B549-8F50C2F5319A}" srcOrd="0" destOrd="0" presId="urn:microsoft.com/office/officeart/2005/8/layout/bProcess3"/>
    <dgm:cxn modelId="{C6FD83BA-D67D-0C48-9313-75AC66F1D534}" srcId="{B70E45C1-757B-EA40-AB48-AC12B93724EA}" destId="{3285589D-17B4-2349-A52E-62B9933CC5C8}" srcOrd="7" destOrd="0" parTransId="{FA79E7CA-8D30-774C-A919-88675490E492}" sibTransId="{7A003F79-92C3-6B4F-AC33-76A0E4C5842F}"/>
    <dgm:cxn modelId="{49528EA4-3072-5743-BAAC-7D472BD86671}" srcId="{B70E45C1-757B-EA40-AB48-AC12B93724EA}" destId="{981E5689-EE65-AD44-AF42-6BF7121F9503}" srcOrd="3" destOrd="0" parTransId="{3786BC04-E64B-0A4F-BEBD-AB55E88E5B09}" sibTransId="{7EF50729-E4D5-C54F-A5F1-0FB3B9EE955D}"/>
    <dgm:cxn modelId="{35443F50-4C3C-014F-A21B-4C4090D6B474}" type="presOf" srcId="{CECA3A9A-CE29-7141-9640-D6B101BA05FF}" destId="{790360C4-DE0B-614C-97BB-0D97FCD0493D}" srcOrd="0" destOrd="0" presId="urn:microsoft.com/office/officeart/2005/8/layout/bProcess3"/>
    <dgm:cxn modelId="{6D3C9ABA-861A-594E-8772-F20F23B7AF2F}" type="presOf" srcId="{FB1F752C-DBEC-5748-AB57-003536AE18D0}" destId="{F21E890B-F54D-6E4C-A364-F450B9F14386}" srcOrd="0" destOrd="0" presId="urn:microsoft.com/office/officeart/2005/8/layout/bProcess3"/>
    <dgm:cxn modelId="{BFD80986-0EF7-A24C-B014-8E971A9F87FC}" type="presOf" srcId="{7A003F79-92C3-6B4F-AC33-76A0E4C5842F}" destId="{FFADC289-A518-6C4A-9DAB-4CA491453FB3}" srcOrd="1" destOrd="0" presId="urn:microsoft.com/office/officeart/2005/8/layout/bProcess3"/>
    <dgm:cxn modelId="{AAF98D33-6CE0-9F43-83BB-26E0586C82B4}" srcId="{B70E45C1-757B-EA40-AB48-AC12B93724EA}" destId="{98FB5A01-7AB3-E94D-A13C-15DB860F1C5D}" srcOrd="2" destOrd="0" parTransId="{31EB05C6-241D-FE41-9AD5-45CFB228F1BB}" sibTransId="{74D426FA-CC33-E445-BC33-FD7EC2C286B6}"/>
    <dgm:cxn modelId="{E8C80217-A2CB-7C46-A08B-B62C0D1511B4}" type="presOf" srcId="{98FB5A01-7AB3-E94D-A13C-15DB860F1C5D}" destId="{EC09F01F-13A4-1843-865F-BD09DB65DF32}" srcOrd="0" destOrd="0" presId="urn:microsoft.com/office/officeart/2005/8/layout/bProcess3"/>
    <dgm:cxn modelId="{ED394915-FAFD-0E4F-95E4-6BC192C2B4A0}" type="presOf" srcId="{74D426FA-CC33-E445-BC33-FD7EC2C286B6}" destId="{CD4D42B8-2F58-984D-9C68-4E9B2BB05521}" srcOrd="1" destOrd="0" presId="urn:microsoft.com/office/officeart/2005/8/layout/bProcess3"/>
    <dgm:cxn modelId="{0C3D7C03-A986-9941-8E8F-9D9C4D0A4602}" srcId="{B70E45C1-757B-EA40-AB48-AC12B93724EA}" destId="{01E69164-A05E-D447-9C82-6A36625F0098}" srcOrd="4" destOrd="0" parTransId="{BBF1CEBD-9AEA-4A40-BCFF-E6448ABFB6D9}" sibTransId="{FB1F752C-DBEC-5748-AB57-003536AE18D0}"/>
    <dgm:cxn modelId="{C02A6EA4-E478-E642-8B48-D4B94E0D8CD1}" type="presOf" srcId="{84641E98-BF9E-414E-8701-4FA25D92DCD5}" destId="{4445EB60-E68D-8642-9598-A7807441E972}" srcOrd="1" destOrd="0" presId="urn:microsoft.com/office/officeart/2005/8/layout/bProcess3"/>
    <dgm:cxn modelId="{FF7511D7-0890-074F-A55D-483DDBB7A151}" type="presOf" srcId="{78D5E331-858C-7549-ACCA-0631F3750C96}" destId="{97184317-B159-0C4D-A744-F298ADADBAA5}" srcOrd="0" destOrd="0" presId="urn:microsoft.com/office/officeart/2005/8/layout/bProcess3"/>
    <dgm:cxn modelId="{90B4CF00-A38B-9C41-AFA4-767C892A79E6}" type="presOf" srcId="{B70E45C1-757B-EA40-AB48-AC12B93724EA}" destId="{895EAF02-1F5A-3C45-96A3-D8B5708432DE}" srcOrd="0" destOrd="0" presId="urn:microsoft.com/office/officeart/2005/8/layout/bProcess3"/>
    <dgm:cxn modelId="{CE84D4EE-674C-1146-9D61-8FF6711929F4}" type="presOf" srcId="{7A003F79-92C3-6B4F-AC33-76A0E4C5842F}" destId="{63EF0DDD-A2A9-D64B-9920-3CD64F6CF7F0}" srcOrd="0" destOrd="0" presId="urn:microsoft.com/office/officeart/2005/8/layout/bProcess3"/>
    <dgm:cxn modelId="{5D1E36BD-43A2-CD49-93A7-7D4517B1965B}" type="presOf" srcId="{4B1F0A89-23E7-F74F-8BD5-159A89993E4E}" destId="{6562A5D0-4B2E-AC4B-BCB4-EF8052E5E0B7}" srcOrd="1" destOrd="0" presId="urn:microsoft.com/office/officeart/2005/8/layout/bProcess3"/>
    <dgm:cxn modelId="{21D4CFA7-2790-AC47-B935-50B81B25F1E6}" type="presOf" srcId="{FBC1E81A-4A36-6E4C-86DF-C9DC8C1EBBC1}" destId="{61D47EBB-AFC2-5941-9A54-9BAE00E72513}" srcOrd="0" destOrd="0" presId="urn:microsoft.com/office/officeart/2005/8/layout/bProcess3"/>
    <dgm:cxn modelId="{E8E9A563-D34D-C74B-9C02-C0C0A6F7D1CD}" srcId="{B70E45C1-757B-EA40-AB48-AC12B93724EA}" destId="{5811BB57-2AF8-074D-9E9E-66D7F8104452}" srcOrd="1" destOrd="0" parTransId="{66B61671-4CA7-B04C-845D-C04B44574E8A}" sibTransId="{22CC6D4F-2AB7-C346-9DCA-EF73276724EA}"/>
    <dgm:cxn modelId="{34C92B32-C7DA-FA43-B1C0-4A362E44D46C}" type="presOf" srcId="{3285589D-17B4-2349-A52E-62B9933CC5C8}" destId="{8E75C8EF-3021-EE43-8696-553A98095B2F}" srcOrd="0" destOrd="0" presId="urn:microsoft.com/office/officeart/2005/8/layout/bProcess3"/>
    <dgm:cxn modelId="{83DA6755-9CF4-DC4B-8BA8-17410B13C04B}" type="presOf" srcId="{22CC6D4F-2AB7-C346-9DCA-EF73276724EA}" destId="{8C092879-B992-6440-8922-22B35CCA3D1F}" srcOrd="1" destOrd="0" presId="urn:microsoft.com/office/officeart/2005/8/layout/bProcess3"/>
    <dgm:cxn modelId="{A65E591E-E589-614E-A899-F4FEB273851A}" type="presOf" srcId="{981E5689-EE65-AD44-AF42-6BF7121F9503}" destId="{54A42E49-E2E8-7A4F-842F-F8F898612280}" srcOrd="0" destOrd="0" presId="urn:microsoft.com/office/officeart/2005/8/layout/bProcess3"/>
    <dgm:cxn modelId="{BC3A89D3-9A3C-A04F-A524-53C7DF19000C}" type="presOf" srcId="{22CC6D4F-2AB7-C346-9DCA-EF73276724EA}" destId="{00C54FC4-914B-594E-8EDA-5BA9F758C3E1}" srcOrd="0" destOrd="0" presId="urn:microsoft.com/office/officeart/2005/8/layout/bProcess3"/>
    <dgm:cxn modelId="{639AD152-937F-6142-B04D-643A79B7950B}" type="presParOf" srcId="{895EAF02-1F5A-3C45-96A3-D8B5708432DE}" destId="{FEE50243-ABDE-CC4C-942C-D9CC93174EF8}" srcOrd="0" destOrd="0" presId="urn:microsoft.com/office/officeart/2005/8/layout/bProcess3"/>
    <dgm:cxn modelId="{DB4E13D4-35DE-AA4E-B6C2-AEB23C018918}" type="presParOf" srcId="{895EAF02-1F5A-3C45-96A3-D8B5708432DE}" destId="{21380161-C861-9641-B127-9D512AB7CC95}" srcOrd="1" destOrd="0" presId="urn:microsoft.com/office/officeart/2005/8/layout/bProcess3"/>
    <dgm:cxn modelId="{077E404D-62CF-3546-A7DC-155142DA899F}" type="presParOf" srcId="{21380161-C861-9641-B127-9D512AB7CC95}" destId="{9DE03878-4F5A-604D-85EE-306C3B8EE11F}" srcOrd="0" destOrd="0" presId="urn:microsoft.com/office/officeart/2005/8/layout/bProcess3"/>
    <dgm:cxn modelId="{15D14A4D-99FC-A849-93C7-CF1CCB24205B}" type="presParOf" srcId="{895EAF02-1F5A-3C45-96A3-D8B5708432DE}" destId="{2629BEF3-CC34-4E44-9C60-DFB81E962DF0}" srcOrd="2" destOrd="0" presId="urn:microsoft.com/office/officeart/2005/8/layout/bProcess3"/>
    <dgm:cxn modelId="{61E2AB29-F276-484C-820B-25A1DE906061}" type="presParOf" srcId="{895EAF02-1F5A-3C45-96A3-D8B5708432DE}" destId="{00C54FC4-914B-594E-8EDA-5BA9F758C3E1}" srcOrd="3" destOrd="0" presId="urn:microsoft.com/office/officeart/2005/8/layout/bProcess3"/>
    <dgm:cxn modelId="{AFBA783A-16CD-2746-A39B-048C9589E4A3}" type="presParOf" srcId="{00C54FC4-914B-594E-8EDA-5BA9F758C3E1}" destId="{8C092879-B992-6440-8922-22B35CCA3D1F}" srcOrd="0" destOrd="0" presId="urn:microsoft.com/office/officeart/2005/8/layout/bProcess3"/>
    <dgm:cxn modelId="{2FB72D12-BB05-0843-9A64-715E6D36A2CF}" type="presParOf" srcId="{895EAF02-1F5A-3C45-96A3-D8B5708432DE}" destId="{EC09F01F-13A4-1843-865F-BD09DB65DF32}" srcOrd="4" destOrd="0" presId="urn:microsoft.com/office/officeart/2005/8/layout/bProcess3"/>
    <dgm:cxn modelId="{5A4A2315-F5D8-5447-BCAB-62112D1933D8}" type="presParOf" srcId="{895EAF02-1F5A-3C45-96A3-D8B5708432DE}" destId="{C605950A-9433-EF43-A7FB-22063941380B}" srcOrd="5" destOrd="0" presId="urn:microsoft.com/office/officeart/2005/8/layout/bProcess3"/>
    <dgm:cxn modelId="{D9EA6D5B-2F05-8146-BFFC-F6E0FD9D01CA}" type="presParOf" srcId="{C605950A-9433-EF43-A7FB-22063941380B}" destId="{CD4D42B8-2F58-984D-9C68-4E9B2BB05521}" srcOrd="0" destOrd="0" presId="urn:microsoft.com/office/officeart/2005/8/layout/bProcess3"/>
    <dgm:cxn modelId="{5EA99F3C-5CF8-534D-927F-4029ECFBB1D6}" type="presParOf" srcId="{895EAF02-1F5A-3C45-96A3-D8B5708432DE}" destId="{54A42E49-E2E8-7A4F-842F-F8F898612280}" srcOrd="6" destOrd="0" presId="urn:microsoft.com/office/officeart/2005/8/layout/bProcess3"/>
    <dgm:cxn modelId="{8625FED2-92E6-9241-B46D-5904DCBBB66D}" type="presParOf" srcId="{895EAF02-1F5A-3C45-96A3-D8B5708432DE}" destId="{E11B2F0C-7CC0-6C4E-A8F0-A7E3F6E549A6}" srcOrd="7" destOrd="0" presId="urn:microsoft.com/office/officeart/2005/8/layout/bProcess3"/>
    <dgm:cxn modelId="{33103E8C-8BEB-F34C-9743-58A6D5542220}" type="presParOf" srcId="{E11B2F0C-7CC0-6C4E-A8F0-A7E3F6E549A6}" destId="{1C0960CD-E360-B442-88B9-C0BE5AFC6495}" srcOrd="0" destOrd="0" presId="urn:microsoft.com/office/officeart/2005/8/layout/bProcess3"/>
    <dgm:cxn modelId="{E7ED15C0-0858-D14F-B5B7-3B9DE62D5888}" type="presParOf" srcId="{895EAF02-1F5A-3C45-96A3-D8B5708432DE}" destId="{C3F8FB21-B83F-B146-A452-0DEA8E747422}" srcOrd="8" destOrd="0" presId="urn:microsoft.com/office/officeart/2005/8/layout/bProcess3"/>
    <dgm:cxn modelId="{B0F13CB2-1CBC-F148-9A9C-0A0EDC25A3E6}" type="presParOf" srcId="{895EAF02-1F5A-3C45-96A3-D8B5708432DE}" destId="{F21E890B-F54D-6E4C-A364-F450B9F14386}" srcOrd="9" destOrd="0" presId="urn:microsoft.com/office/officeart/2005/8/layout/bProcess3"/>
    <dgm:cxn modelId="{52845195-6D5F-E745-A09B-5E5E6514D3B9}" type="presParOf" srcId="{F21E890B-F54D-6E4C-A364-F450B9F14386}" destId="{473A82C5-74DB-7946-BBF6-F071D34FB3D0}" srcOrd="0" destOrd="0" presId="urn:microsoft.com/office/officeart/2005/8/layout/bProcess3"/>
    <dgm:cxn modelId="{759D00B1-2062-FF41-A4E5-289392F87CEA}" type="presParOf" srcId="{895EAF02-1F5A-3C45-96A3-D8B5708432DE}" destId="{97184317-B159-0C4D-A744-F298ADADBAA5}" srcOrd="10" destOrd="0" presId="urn:microsoft.com/office/officeart/2005/8/layout/bProcess3"/>
    <dgm:cxn modelId="{10918B08-9C96-3A4D-9042-FA69E9D93F61}" type="presParOf" srcId="{895EAF02-1F5A-3C45-96A3-D8B5708432DE}" destId="{7AB171AB-F2DC-894C-B549-8F50C2F5319A}" srcOrd="11" destOrd="0" presId="urn:microsoft.com/office/officeart/2005/8/layout/bProcess3"/>
    <dgm:cxn modelId="{BE2DBDF9-FB3C-A047-9D8D-4DB164C02D20}" type="presParOf" srcId="{7AB171AB-F2DC-894C-B549-8F50C2F5319A}" destId="{6562A5D0-4B2E-AC4B-BCB4-EF8052E5E0B7}" srcOrd="0" destOrd="0" presId="urn:microsoft.com/office/officeart/2005/8/layout/bProcess3"/>
    <dgm:cxn modelId="{62E763F4-D500-5146-9CDA-3DA8915901B0}" type="presParOf" srcId="{895EAF02-1F5A-3C45-96A3-D8B5708432DE}" destId="{790360C4-DE0B-614C-97BB-0D97FCD0493D}" srcOrd="12" destOrd="0" presId="urn:microsoft.com/office/officeart/2005/8/layout/bProcess3"/>
    <dgm:cxn modelId="{2732165A-9F37-3142-9178-62E714E31877}" type="presParOf" srcId="{895EAF02-1F5A-3C45-96A3-D8B5708432DE}" destId="{300BEA08-7717-DB47-B3B0-193245CB498E}" srcOrd="13" destOrd="0" presId="urn:microsoft.com/office/officeart/2005/8/layout/bProcess3"/>
    <dgm:cxn modelId="{9C82DC3E-04C1-F640-983C-4F64D0D68510}" type="presParOf" srcId="{300BEA08-7717-DB47-B3B0-193245CB498E}" destId="{4445EB60-E68D-8642-9598-A7807441E972}" srcOrd="0" destOrd="0" presId="urn:microsoft.com/office/officeart/2005/8/layout/bProcess3"/>
    <dgm:cxn modelId="{9EC43115-786A-914D-BBF6-F16CE6561BAF}" type="presParOf" srcId="{895EAF02-1F5A-3C45-96A3-D8B5708432DE}" destId="{8E75C8EF-3021-EE43-8696-553A98095B2F}" srcOrd="14" destOrd="0" presId="urn:microsoft.com/office/officeart/2005/8/layout/bProcess3"/>
    <dgm:cxn modelId="{25061383-9C4A-DB46-9A18-88A745277CD5}" type="presParOf" srcId="{895EAF02-1F5A-3C45-96A3-D8B5708432DE}" destId="{63EF0DDD-A2A9-D64B-9920-3CD64F6CF7F0}" srcOrd="15" destOrd="0" presId="urn:microsoft.com/office/officeart/2005/8/layout/bProcess3"/>
    <dgm:cxn modelId="{2F231D08-A078-B542-9AD2-F5BCABF15CBE}" type="presParOf" srcId="{63EF0DDD-A2A9-D64B-9920-3CD64F6CF7F0}" destId="{FFADC289-A518-6C4A-9DAB-4CA491453FB3}" srcOrd="0" destOrd="0" presId="urn:microsoft.com/office/officeart/2005/8/layout/bProcess3"/>
    <dgm:cxn modelId="{3DD39328-4B40-5844-9AFA-BB2B8232297E}" type="presParOf" srcId="{895EAF02-1F5A-3C45-96A3-D8B5708432DE}" destId="{61D47EBB-AFC2-5941-9A54-9BAE00E72513}"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E0E1C3-A844-6F43-8735-A7951154F62A}" type="doc">
      <dgm:prSet loTypeId="urn:microsoft.com/office/officeart/2005/8/layout/arrow2" loCatId="" qsTypeId="urn:microsoft.com/office/officeart/2005/8/quickstyle/simple1" qsCatId="simple" csTypeId="urn:microsoft.com/office/officeart/2005/8/colors/accent1_2" csCatId="accent1" phldr="1"/>
      <dgm:spPr/>
    </dgm:pt>
    <dgm:pt modelId="{1F38EA0F-9DD4-E74C-9061-1DC670795338}">
      <dgm:prSet phldrT="[Text]" custT="1"/>
      <dgm:spPr/>
      <dgm: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Assessment</a:t>
          </a:r>
        </a:p>
      </dgm:t>
    </dgm:pt>
    <dgm:pt modelId="{579E19D1-0FF9-6B4D-AF9F-91985C6C270B}" type="parTrans" cxnId="{FE4ACCFB-FB44-9544-B7FD-5F363E6CC90A}">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77133116-DC38-5B4B-8851-AF3860016E49}" type="sibTrans" cxnId="{FE4ACCFB-FB44-9544-B7FD-5F363E6CC90A}">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1264DAE1-BBF3-CE41-8DAE-DF9BB5028B47}">
      <dgm:prSet phldrT="[Text]" custT="1"/>
      <dgm:spPr/>
      <dgm: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Intervention</a:t>
          </a:r>
          <a:endParaRPr lang="en-GB" sz="2200" b="1" dirty="0">
            <a:latin typeface="Open Sans" panose="020B0606030504020204" pitchFamily="34" charset="0"/>
            <a:ea typeface="Open Sans" panose="020B0606030504020204" pitchFamily="34" charset="0"/>
            <a:cs typeface="Open Sans" panose="020B0606030504020204" pitchFamily="34" charset="0"/>
          </a:endParaRPr>
        </a:p>
      </dgm:t>
    </dgm:pt>
    <dgm:pt modelId="{081999F8-9921-6044-B48B-2043255D08CF}" type="parTrans" cxnId="{51D7FF1B-5C09-1E47-8D7B-B7581AA3F92A}">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9EFDB902-33BE-AC45-8928-EA42AAC3BF33}" type="sibTrans" cxnId="{51D7FF1B-5C09-1E47-8D7B-B7581AA3F92A}">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17E55E35-A691-9E43-9718-51E044126F53}">
      <dgm:prSet phldrT="[Text]" custT="1"/>
      <dgm:spPr/>
      <dgm: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Meaningful</a:t>
          </a:r>
          <a:r>
            <a:rPr lang="en-GB" sz="1800" b="1" dirty="0">
              <a:latin typeface="Open Sans" panose="020B0606030504020204" pitchFamily="34" charset="0"/>
              <a:ea typeface="Open Sans" panose="020B0606030504020204" pitchFamily="34" charset="0"/>
              <a:cs typeface="Open Sans" panose="020B0606030504020204" pitchFamily="34" charset="0"/>
            </a:rPr>
            <a:t> </a:t>
          </a:r>
          <a:r>
            <a:rPr lang="en-GB" sz="2000" b="1" dirty="0">
              <a:latin typeface="Open Sans" panose="020B0606030504020204" pitchFamily="34" charset="0"/>
              <a:ea typeface="Open Sans" panose="020B0606030504020204" pitchFamily="34" charset="0"/>
              <a:cs typeface="Open Sans" panose="020B0606030504020204" pitchFamily="34" charset="0"/>
            </a:rPr>
            <a:t>change</a:t>
          </a:r>
        </a:p>
      </dgm:t>
    </dgm:pt>
    <dgm:pt modelId="{492F3F77-64CA-134D-BF49-8BF4D4094216}" type="parTrans" cxnId="{BFDDC57D-CCBD-1749-A8DA-A940261F36C3}">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7EE43435-253E-824B-9099-17DF42E715F2}" type="sibTrans" cxnId="{BFDDC57D-CCBD-1749-A8DA-A940261F36C3}">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3126C8F1-7508-6846-9E08-A77F3D8AF75D}" type="pres">
      <dgm:prSet presAssocID="{7AE0E1C3-A844-6F43-8735-A7951154F62A}" presName="arrowDiagram" presStyleCnt="0">
        <dgm:presLayoutVars>
          <dgm:chMax val="5"/>
          <dgm:dir/>
          <dgm:resizeHandles val="exact"/>
        </dgm:presLayoutVars>
      </dgm:prSet>
      <dgm:spPr/>
    </dgm:pt>
    <dgm:pt modelId="{B52F0505-152F-E84A-BE2A-FF31C590CB95}" type="pres">
      <dgm:prSet presAssocID="{7AE0E1C3-A844-6F43-8735-A7951154F62A}" presName="arrow" presStyleLbl="bgShp" presStyleIdx="0" presStyleCnt="1"/>
      <dgm:spPr>
        <a:solidFill>
          <a:schemeClr val="tx2">
            <a:lumMod val="25000"/>
            <a:lumOff val="75000"/>
          </a:schemeClr>
        </a:solidFill>
      </dgm:spPr>
    </dgm:pt>
    <dgm:pt modelId="{969F4B1C-0B40-244A-B317-3BBF55644FAD}" type="pres">
      <dgm:prSet presAssocID="{7AE0E1C3-A844-6F43-8735-A7951154F62A}" presName="arrowDiagram3" presStyleCnt="0"/>
      <dgm:spPr/>
    </dgm:pt>
    <dgm:pt modelId="{80ED0980-3B76-3147-B4DD-5A207A2103BE}" type="pres">
      <dgm:prSet presAssocID="{1F38EA0F-9DD4-E74C-9061-1DC670795338}" presName="bullet3a" presStyleLbl="node1" presStyleIdx="0" presStyleCnt="3"/>
      <dgm:spPr/>
    </dgm:pt>
    <dgm:pt modelId="{438F7AA1-4DC6-734B-850F-2D2B5C37866E}" type="pres">
      <dgm:prSet presAssocID="{1F38EA0F-9DD4-E74C-9061-1DC670795338}" presName="textBox3a" presStyleLbl="revTx" presStyleIdx="0" presStyleCnt="3">
        <dgm:presLayoutVars>
          <dgm:bulletEnabled val="1"/>
        </dgm:presLayoutVars>
      </dgm:prSet>
      <dgm:spPr/>
      <dgm:t>
        <a:bodyPr/>
        <a:lstStyle/>
        <a:p>
          <a:endParaRPr lang="en-GB"/>
        </a:p>
      </dgm:t>
    </dgm:pt>
    <dgm:pt modelId="{501090DB-2520-334A-9628-661A3BF289E8}" type="pres">
      <dgm:prSet presAssocID="{1264DAE1-BBF3-CE41-8DAE-DF9BB5028B47}" presName="bullet3b" presStyleLbl="node1" presStyleIdx="1" presStyleCnt="3"/>
      <dgm:spPr/>
    </dgm:pt>
    <dgm:pt modelId="{62509DD1-925E-AA42-8A19-3776CD8A175F}" type="pres">
      <dgm:prSet presAssocID="{1264DAE1-BBF3-CE41-8DAE-DF9BB5028B47}" presName="textBox3b" presStyleLbl="revTx" presStyleIdx="1" presStyleCnt="3">
        <dgm:presLayoutVars>
          <dgm:bulletEnabled val="1"/>
        </dgm:presLayoutVars>
      </dgm:prSet>
      <dgm:spPr/>
      <dgm:t>
        <a:bodyPr/>
        <a:lstStyle/>
        <a:p>
          <a:endParaRPr lang="en-GB"/>
        </a:p>
      </dgm:t>
    </dgm:pt>
    <dgm:pt modelId="{FCDF9531-4873-FB45-9F18-6C48722691CF}" type="pres">
      <dgm:prSet presAssocID="{17E55E35-A691-9E43-9718-51E044126F53}" presName="bullet3c" presStyleLbl="node1" presStyleIdx="2" presStyleCnt="3"/>
      <dgm:spPr/>
    </dgm:pt>
    <dgm:pt modelId="{F8D4E48B-47F9-C041-9EB9-E1177E7FD295}" type="pres">
      <dgm:prSet presAssocID="{17E55E35-A691-9E43-9718-51E044126F53}" presName="textBox3c" presStyleLbl="revTx" presStyleIdx="2" presStyleCnt="3">
        <dgm:presLayoutVars>
          <dgm:bulletEnabled val="1"/>
        </dgm:presLayoutVars>
      </dgm:prSet>
      <dgm:spPr/>
      <dgm:t>
        <a:bodyPr/>
        <a:lstStyle/>
        <a:p>
          <a:endParaRPr lang="en-GB"/>
        </a:p>
      </dgm:t>
    </dgm:pt>
  </dgm:ptLst>
  <dgm:cxnLst>
    <dgm:cxn modelId="{5BA3401A-20CC-7541-9E96-9BE393E019B5}" type="presOf" srcId="{17E55E35-A691-9E43-9718-51E044126F53}" destId="{F8D4E48B-47F9-C041-9EB9-E1177E7FD295}" srcOrd="0" destOrd="0" presId="urn:microsoft.com/office/officeart/2005/8/layout/arrow2"/>
    <dgm:cxn modelId="{51D7FF1B-5C09-1E47-8D7B-B7581AA3F92A}" srcId="{7AE0E1C3-A844-6F43-8735-A7951154F62A}" destId="{1264DAE1-BBF3-CE41-8DAE-DF9BB5028B47}" srcOrd="1" destOrd="0" parTransId="{081999F8-9921-6044-B48B-2043255D08CF}" sibTransId="{9EFDB902-33BE-AC45-8928-EA42AAC3BF33}"/>
    <dgm:cxn modelId="{D8901912-4253-5149-A10A-547F75752E45}" type="presOf" srcId="{1264DAE1-BBF3-CE41-8DAE-DF9BB5028B47}" destId="{62509DD1-925E-AA42-8A19-3776CD8A175F}" srcOrd="0" destOrd="0" presId="urn:microsoft.com/office/officeart/2005/8/layout/arrow2"/>
    <dgm:cxn modelId="{FE4ACCFB-FB44-9544-B7FD-5F363E6CC90A}" srcId="{7AE0E1C3-A844-6F43-8735-A7951154F62A}" destId="{1F38EA0F-9DD4-E74C-9061-1DC670795338}" srcOrd="0" destOrd="0" parTransId="{579E19D1-0FF9-6B4D-AF9F-91985C6C270B}" sibTransId="{77133116-DC38-5B4B-8851-AF3860016E49}"/>
    <dgm:cxn modelId="{BFDDC57D-CCBD-1749-A8DA-A940261F36C3}" srcId="{7AE0E1C3-A844-6F43-8735-A7951154F62A}" destId="{17E55E35-A691-9E43-9718-51E044126F53}" srcOrd="2" destOrd="0" parTransId="{492F3F77-64CA-134D-BF49-8BF4D4094216}" sibTransId="{7EE43435-253E-824B-9099-17DF42E715F2}"/>
    <dgm:cxn modelId="{EF755AD8-1624-334D-94FD-733E7FEB8A1C}" type="presOf" srcId="{1F38EA0F-9DD4-E74C-9061-1DC670795338}" destId="{438F7AA1-4DC6-734B-850F-2D2B5C37866E}" srcOrd="0" destOrd="0" presId="urn:microsoft.com/office/officeart/2005/8/layout/arrow2"/>
    <dgm:cxn modelId="{C1A1F3C4-6B2D-BC46-9A57-F83792E45F34}" type="presOf" srcId="{7AE0E1C3-A844-6F43-8735-A7951154F62A}" destId="{3126C8F1-7508-6846-9E08-A77F3D8AF75D}" srcOrd="0" destOrd="0" presId="urn:microsoft.com/office/officeart/2005/8/layout/arrow2"/>
    <dgm:cxn modelId="{4AAEC729-2B4F-F048-8673-32482F8DDD80}" type="presParOf" srcId="{3126C8F1-7508-6846-9E08-A77F3D8AF75D}" destId="{B52F0505-152F-E84A-BE2A-FF31C590CB95}" srcOrd="0" destOrd="0" presId="urn:microsoft.com/office/officeart/2005/8/layout/arrow2"/>
    <dgm:cxn modelId="{53360556-DF58-8A45-9CE8-299C7DAC9B1C}" type="presParOf" srcId="{3126C8F1-7508-6846-9E08-A77F3D8AF75D}" destId="{969F4B1C-0B40-244A-B317-3BBF55644FAD}" srcOrd="1" destOrd="0" presId="urn:microsoft.com/office/officeart/2005/8/layout/arrow2"/>
    <dgm:cxn modelId="{CF67470C-6127-8843-929F-36D865409AA4}" type="presParOf" srcId="{969F4B1C-0B40-244A-B317-3BBF55644FAD}" destId="{80ED0980-3B76-3147-B4DD-5A207A2103BE}" srcOrd="0" destOrd="0" presId="urn:microsoft.com/office/officeart/2005/8/layout/arrow2"/>
    <dgm:cxn modelId="{4DC7C617-9F4F-E341-B05A-2C78F3541E74}" type="presParOf" srcId="{969F4B1C-0B40-244A-B317-3BBF55644FAD}" destId="{438F7AA1-4DC6-734B-850F-2D2B5C37866E}" srcOrd="1" destOrd="0" presId="urn:microsoft.com/office/officeart/2005/8/layout/arrow2"/>
    <dgm:cxn modelId="{8613E817-FAC8-6643-A4E9-10B053F26932}" type="presParOf" srcId="{969F4B1C-0B40-244A-B317-3BBF55644FAD}" destId="{501090DB-2520-334A-9628-661A3BF289E8}" srcOrd="2" destOrd="0" presId="urn:microsoft.com/office/officeart/2005/8/layout/arrow2"/>
    <dgm:cxn modelId="{93AB7E67-6A18-3D4F-9F64-F506EBCAB042}" type="presParOf" srcId="{969F4B1C-0B40-244A-B317-3BBF55644FAD}" destId="{62509DD1-925E-AA42-8A19-3776CD8A175F}" srcOrd="3" destOrd="0" presId="urn:microsoft.com/office/officeart/2005/8/layout/arrow2"/>
    <dgm:cxn modelId="{20797CB8-7002-2245-973F-62174FC9557F}" type="presParOf" srcId="{969F4B1C-0B40-244A-B317-3BBF55644FAD}" destId="{FCDF9531-4873-FB45-9F18-6C48722691CF}" srcOrd="4" destOrd="0" presId="urn:microsoft.com/office/officeart/2005/8/layout/arrow2"/>
    <dgm:cxn modelId="{2303CBB9-7CA1-874E-A983-B629F6C1B8B6}" type="presParOf" srcId="{969F4B1C-0B40-244A-B317-3BBF55644FAD}" destId="{F8D4E48B-47F9-C041-9EB9-E1177E7FD295}"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6629D1-F07A-244A-9982-50E0C96B0F3C}" type="doc">
      <dgm:prSet loTypeId="urn:microsoft.com/office/officeart/2005/8/layout/venn2" loCatId="" qsTypeId="urn:microsoft.com/office/officeart/2005/8/quickstyle/simple1" qsCatId="simple" csTypeId="urn:microsoft.com/office/officeart/2005/8/colors/accent1_2" csCatId="accent1" phldr="1"/>
      <dgm:spPr/>
      <dgm:t>
        <a:bodyPr/>
        <a:lstStyle/>
        <a:p>
          <a:endParaRPr lang="en-GB"/>
        </a:p>
      </dgm:t>
    </dgm:pt>
    <dgm:pt modelId="{07343390-4608-1C41-AC3E-A7EB8ACD97AB}">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panose="020B0606030504020204" pitchFamily="34" charset="0"/>
              <a:ea typeface="Open Sans" panose="020B0606030504020204" pitchFamily="34" charset="0"/>
              <a:cs typeface="Open Sans" panose="020B0606030504020204" pitchFamily="34" charset="0"/>
            </a:rPr>
            <a:t>Culture, nation</a:t>
          </a:r>
        </a:p>
      </dgm:t>
    </dgm:pt>
    <dgm:pt modelId="{642EBD8B-72C5-304B-A775-9F979113E180}" type="parTrans" cxnId="{661C394C-8AB6-404C-94CE-42AAACD19D36}">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CE7CCBAA-E8FE-D048-BEE7-8BD2C33C8B65}" type="sibTrans" cxnId="{661C394C-8AB6-404C-94CE-42AAACD19D36}">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83D91E4C-D670-7A47-88FB-DECBC8A27D6D}">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panose="020B0606030504020204" pitchFamily="34" charset="0"/>
              <a:ea typeface="Open Sans" panose="020B0606030504020204" pitchFamily="34" charset="0"/>
              <a:cs typeface="Open Sans" panose="020B0606030504020204" pitchFamily="34" charset="0"/>
            </a:rPr>
            <a:t>Community, neighbourhood</a:t>
          </a:r>
        </a:p>
      </dgm:t>
    </dgm:pt>
    <dgm:pt modelId="{09C840C9-C47A-C14D-8A56-C41F7F150495}" type="parTrans" cxnId="{248F0B5B-EEF8-064C-A446-6F11C118D3D6}">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B6B9964F-6AF0-A64B-B6FD-A10F071FD6F7}" type="sibTrans" cxnId="{248F0B5B-EEF8-064C-A446-6F11C118D3D6}">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B44E6522-8F5F-7843-A060-1A92ABEFB266}">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Family, peers, school or job</a:t>
          </a:r>
        </a:p>
      </dgm:t>
    </dgm:pt>
    <dgm:pt modelId="{D1697E5A-AD65-C942-A6B0-6C3086EC6911}" type="parTrans" cxnId="{A48027E2-BE0E-2E42-BA7B-9F1094E0069C}">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7CEBF0F2-F045-7548-9FCF-30ED89DC8C8C}" type="sibTrans" cxnId="{A48027E2-BE0E-2E42-BA7B-9F1094E0069C}">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1BC7ADB1-5F93-A543-8D19-85B3FBFA5D2A}">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2000" b="1" i="0" dirty="0">
              <a:latin typeface="Open Sans" panose="020B0606030504020204" pitchFamily="34" charset="0"/>
              <a:ea typeface="Open Sans" panose="020B0606030504020204" pitchFamily="34" charset="0"/>
              <a:cs typeface="Open Sans" panose="020B0606030504020204" pitchFamily="34" charset="0"/>
            </a:rPr>
            <a:t>Individual</a:t>
          </a:r>
        </a:p>
      </dgm:t>
    </dgm:pt>
    <dgm:pt modelId="{1CEDF9AF-DE42-2A4E-9841-7AF27A71C2D2}" type="parTrans" cxnId="{DC04D96E-D7C1-1547-9EF3-8381C278DF53}">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D52383B1-4586-3B45-9D2F-8A7FCE1C0BC1}" type="sibTrans" cxnId="{DC04D96E-D7C1-1547-9EF3-8381C278DF53}">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D204B71D-8E20-4543-8C93-8075F2217CE9}" type="pres">
      <dgm:prSet presAssocID="{7E6629D1-F07A-244A-9982-50E0C96B0F3C}" presName="Name0" presStyleCnt="0">
        <dgm:presLayoutVars>
          <dgm:chMax val="7"/>
          <dgm:resizeHandles val="exact"/>
        </dgm:presLayoutVars>
      </dgm:prSet>
      <dgm:spPr/>
      <dgm:t>
        <a:bodyPr/>
        <a:lstStyle/>
        <a:p>
          <a:endParaRPr lang="en-GB"/>
        </a:p>
      </dgm:t>
    </dgm:pt>
    <dgm:pt modelId="{F5C7A9AC-64BC-8B49-96B0-680005F21C7B}" type="pres">
      <dgm:prSet presAssocID="{7E6629D1-F07A-244A-9982-50E0C96B0F3C}" presName="comp1" presStyleCnt="0"/>
      <dgm:spPr/>
    </dgm:pt>
    <dgm:pt modelId="{69BFCE56-D502-E445-AA55-ACA7CA4EA8D2}" type="pres">
      <dgm:prSet presAssocID="{7E6629D1-F07A-244A-9982-50E0C96B0F3C}" presName="circle1" presStyleLbl="node1" presStyleIdx="0" presStyleCnt="4" custScaleX="135747"/>
      <dgm:spPr/>
      <dgm:t>
        <a:bodyPr/>
        <a:lstStyle/>
        <a:p>
          <a:endParaRPr lang="en-GB"/>
        </a:p>
      </dgm:t>
    </dgm:pt>
    <dgm:pt modelId="{D82325CE-8C0D-C14C-A795-E9313BAB771E}" type="pres">
      <dgm:prSet presAssocID="{7E6629D1-F07A-244A-9982-50E0C96B0F3C}" presName="c1text" presStyleLbl="node1" presStyleIdx="0" presStyleCnt="4">
        <dgm:presLayoutVars>
          <dgm:bulletEnabled val="1"/>
        </dgm:presLayoutVars>
      </dgm:prSet>
      <dgm:spPr/>
      <dgm:t>
        <a:bodyPr/>
        <a:lstStyle/>
        <a:p>
          <a:endParaRPr lang="en-GB"/>
        </a:p>
      </dgm:t>
    </dgm:pt>
    <dgm:pt modelId="{AF89EA79-C48B-054E-BBCC-8D1E860CB7AA}" type="pres">
      <dgm:prSet presAssocID="{7E6629D1-F07A-244A-9982-50E0C96B0F3C}" presName="comp2" presStyleCnt="0"/>
      <dgm:spPr/>
    </dgm:pt>
    <dgm:pt modelId="{5ED6069E-FBD4-7545-AEC3-08040D801205}" type="pres">
      <dgm:prSet presAssocID="{7E6629D1-F07A-244A-9982-50E0C96B0F3C}" presName="circle2" presStyleLbl="node1" presStyleIdx="1" presStyleCnt="4" custScaleX="143213"/>
      <dgm:spPr/>
      <dgm:t>
        <a:bodyPr/>
        <a:lstStyle/>
        <a:p>
          <a:endParaRPr lang="en-GB"/>
        </a:p>
      </dgm:t>
    </dgm:pt>
    <dgm:pt modelId="{21873B40-DF29-724D-80DC-73F6499D4ED5}" type="pres">
      <dgm:prSet presAssocID="{7E6629D1-F07A-244A-9982-50E0C96B0F3C}" presName="c2text" presStyleLbl="node1" presStyleIdx="1" presStyleCnt="4">
        <dgm:presLayoutVars>
          <dgm:bulletEnabled val="1"/>
        </dgm:presLayoutVars>
      </dgm:prSet>
      <dgm:spPr/>
      <dgm:t>
        <a:bodyPr/>
        <a:lstStyle/>
        <a:p>
          <a:endParaRPr lang="en-GB"/>
        </a:p>
      </dgm:t>
    </dgm:pt>
    <dgm:pt modelId="{83B535B5-EAE8-4D47-BB12-97BB8A71A04A}" type="pres">
      <dgm:prSet presAssocID="{7E6629D1-F07A-244A-9982-50E0C96B0F3C}" presName="comp3" presStyleCnt="0"/>
      <dgm:spPr/>
    </dgm:pt>
    <dgm:pt modelId="{5F283FC8-BF12-194A-B9E4-98B9D16A41A4}" type="pres">
      <dgm:prSet presAssocID="{7E6629D1-F07A-244A-9982-50E0C96B0F3C}" presName="circle3" presStyleLbl="node1" presStyleIdx="2" presStyleCnt="4" custScaleX="148441"/>
      <dgm:spPr/>
      <dgm:t>
        <a:bodyPr/>
        <a:lstStyle/>
        <a:p>
          <a:endParaRPr lang="en-GB"/>
        </a:p>
      </dgm:t>
    </dgm:pt>
    <dgm:pt modelId="{C9BF3DAE-8CA3-9741-81FD-FBEB35E82893}" type="pres">
      <dgm:prSet presAssocID="{7E6629D1-F07A-244A-9982-50E0C96B0F3C}" presName="c3text" presStyleLbl="node1" presStyleIdx="2" presStyleCnt="4">
        <dgm:presLayoutVars>
          <dgm:bulletEnabled val="1"/>
        </dgm:presLayoutVars>
      </dgm:prSet>
      <dgm:spPr/>
      <dgm:t>
        <a:bodyPr/>
        <a:lstStyle/>
        <a:p>
          <a:endParaRPr lang="en-GB"/>
        </a:p>
      </dgm:t>
    </dgm:pt>
    <dgm:pt modelId="{DF34A7CB-50F5-0744-A760-DA9FC282F2A5}" type="pres">
      <dgm:prSet presAssocID="{7E6629D1-F07A-244A-9982-50E0C96B0F3C}" presName="comp4" presStyleCnt="0"/>
      <dgm:spPr/>
    </dgm:pt>
    <dgm:pt modelId="{98E298E3-2369-194D-ACFC-42E278138CCF}" type="pres">
      <dgm:prSet presAssocID="{7E6629D1-F07A-244A-9982-50E0C96B0F3C}" presName="circle4" presStyleLbl="node1" presStyleIdx="3" presStyleCnt="4" custScaleX="164253"/>
      <dgm:spPr/>
      <dgm:t>
        <a:bodyPr/>
        <a:lstStyle/>
        <a:p>
          <a:endParaRPr lang="en-GB"/>
        </a:p>
      </dgm:t>
    </dgm:pt>
    <dgm:pt modelId="{FAB71739-4182-8844-9AA6-CB452E22A850}" type="pres">
      <dgm:prSet presAssocID="{7E6629D1-F07A-244A-9982-50E0C96B0F3C}" presName="c4text" presStyleLbl="node1" presStyleIdx="3" presStyleCnt="4">
        <dgm:presLayoutVars>
          <dgm:bulletEnabled val="1"/>
        </dgm:presLayoutVars>
      </dgm:prSet>
      <dgm:spPr/>
      <dgm:t>
        <a:bodyPr/>
        <a:lstStyle/>
        <a:p>
          <a:endParaRPr lang="en-GB"/>
        </a:p>
      </dgm:t>
    </dgm:pt>
  </dgm:ptLst>
  <dgm:cxnLst>
    <dgm:cxn modelId="{9142501D-E68C-344C-BDD0-AB666D4490F1}" type="presOf" srcId="{7E6629D1-F07A-244A-9982-50E0C96B0F3C}" destId="{D204B71D-8E20-4543-8C93-8075F2217CE9}" srcOrd="0" destOrd="0" presId="urn:microsoft.com/office/officeart/2005/8/layout/venn2"/>
    <dgm:cxn modelId="{5234087D-B3BF-2442-AAE5-32FE2255001C}" type="presOf" srcId="{83D91E4C-D670-7A47-88FB-DECBC8A27D6D}" destId="{5ED6069E-FBD4-7545-AEC3-08040D801205}" srcOrd="0" destOrd="0" presId="urn:microsoft.com/office/officeart/2005/8/layout/venn2"/>
    <dgm:cxn modelId="{248F0B5B-EEF8-064C-A446-6F11C118D3D6}" srcId="{7E6629D1-F07A-244A-9982-50E0C96B0F3C}" destId="{83D91E4C-D670-7A47-88FB-DECBC8A27D6D}" srcOrd="1" destOrd="0" parTransId="{09C840C9-C47A-C14D-8A56-C41F7F150495}" sibTransId="{B6B9964F-6AF0-A64B-B6FD-A10F071FD6F7}"/>
    <dgm:cxn modelId="{1F8E2618-BF3D-6242-BD42-5421C42ED46B}" type="presOf" srcId="{1BC7ADB1-5F93-A543-8D19-85B3FBFA5D2A}" destId="{FAB71739-4182-8844-9AA6-CB452E22A850}" srcOrd="1" destOrd="0" presId="urn:microsoft.com/office/officeart/2005/8/layout/venn2"/>
    <dgm:cxn modelId="{704F2E50-833F-FD4C-9C91-EF3FC6903FBA}" type="presOf" srcId="{1BC7ADB1-5F93-A543-8D19-85B3FBFA5D2A}" destId="{98E298E3-2369-194D-ACFC-42E278138CCF}" srcOrd="0" destOrd="0" presId="urn:microsoft.com/office/officeart/2005/8/layout/venn2"/>
    <dgm:cxn modelId="{C0E6AC77-4A2A-5740-B36C-981E9ED00043}" type="presOf" srcId="{07343390-4608-1C41-AC3E-A7EB8ACD97AB}" destId="{69BFCE56-D502-E445-AA55-ACA7CA4EA8D2}" srcOrd="0" destOrd="0" presId="urn:microsoft.com/office/officeart/2005/8/layout/venn2"/>
    <dgm:cxn modelId="{0EF66FBB-9D8D-9F46-B51A-3E2DBCFD959D}" type="presOf" srcId="{83D91E4C-D670-7A47-88FB-DECBC8A27D6D}" destId="{21873B40-DF29-724D-80DC-73F6499D4ED5}" srcOrd="1" destOrd="0" presId="urn:microsoft.com/office/officeart/2005/8/layout/venn2"/>
    <dgm:cxn modelId="{D59D7EE6-4378-D64E-814D-A53481C5773C}" type="presOf" srcId="{07343390-4608-1C41-AC3E-A7EB8ACD97AB}" destId="{D82325CE-8C0D-C14C-A795-E9313BAB771E}" srcOrd="1" destOrd="0" presId="urn:microsoft.com/office/officeart/2005/8/layout/venn2"/>
    <dgm:cxn modelId="{947C4DB1-1638-C242-8BBA-578B473CA4E3}" type="presOf" srcId="{B44E6522-8F5F-7843-A060-1A92ABEFB266}" destId="{C9BF3DAE-8CA3-9741-81FD-FBEB35E82893}" srcOrd="1" destOrd="0" presId="urn:microsoft.com/office/officeart/2005/8/layout/venn2"/>
    <dgm:cxn modelId="{9DF097C6-BC9C-A740-9511-86820C300396}" type="presOf" srcId="{B44E6522-8F5F-7843-A060-1A92ABEFB266}" destId="{5F283FC8-BF12-194A-B9E4-98B9D16A41A4}" srcOrd="0" destOrd="0" presId="urn:microsoft.com/office/officeart/2005/8/layout/venn2"/>
    <dgm:cxn modelId="{661C394C-8AB6-404C-94CE-42AAACD19D36}" srcId="{7E6629D1-F07A-244A-9982-50E0C96B0F3C}" destId="{07343390-4608-1C41-AC3E-A7EB8ACD97AB}" srcOrd="0" destOrd="0" parTransId="{642EBD8B-72C5-304B-A775-9F979113E180}" sibTransId="{CE7CCBAA-E8FE-D048-BEE7-8BD2C33C8B65}"/>
    <dgm:cxn modelId="{A48027E2-BE0E-2E42-BA7B-9F1094E0069C}" srcId="{7E6629D1-F07A-244A-9982-50E0C96B0F3C}" destId="{B44E6522-8F5F-7843-A060-1A92ABEFB266}" srcOrd="2" destOrd="0" parTransId="{D1697E5A-AD65-C942-A6B0-6C3086EC6911}" sibTransId="{7CEBF0F2-F045-7548-9FCF-30ED89DC8C8C}"/>
    <dgm:cxn modelId="{DC04D96E-D7C1-1547-9EF3-8381C278DF53}" srcId="{7E6629D1-F07A-244A-9982-50E0C96B0F3C}" destId="{1BC7ADB1-5F93-A543-8D19-85B3FBFA5D2A}" srcOrd="3" destOrd="0" parTransId="{1CEDF9AF-DE42-2A4E-9841-7AF27A71C2D2}" sibTransId="{D52383B1-4586-3B45-9D2F-8A7FCE1C0BC1}"/>
    <dgm:cxn modelId="{4B3745D9-1877-964A-A6DE-75B90640CCD9}" type="presParOf" srcId="{D204B71D-8E20-4543-8C93-8075F2217CE9}" destId="{F5C7A9AC-64BC-8B49-96B0-680005F21C7B}" srcOrd="0" destOrd="0" presId="urn:microsoft.com/office/officeart/2005/8/layout/venn2"/>
    <dgm:cxn modelId="{45D4F0C6-A981-2849-8152-337E69B7A386}" type="presParOf" srcId="{F5C7A9AC-64BC-8B49-96B0-680005F21C7B}" destId="{69BFCE56-D502-E445-AA55-ACA7CA4EA8D2}" srcOrd="0" destOrd="0" presId="urn:microsoft.com/office/officeart/2005/8/layout/venn2"/>
    <dgm:cxn modelId="{32790CAD-BEAC-3F4A-9004-7CD190E04BDE}" type="presParOf" srcId="{F5C7A9AC-64BC-8B49-96B0-680005F21C7B}" destId="{D82325CE-8C0D-C14C-A795-E9313BAB771E}" srcOrd="1" destOrd="0" presId="urn:microsoft.com/office/officeart/2005/8/layout/venn2"/>
    <dgm:cxn modelId="{66587178-BF3B-FE4C-A2F8-E87775A6852A}" type="presParOf" srcId="{D204B71D-8E20-4543-8C93-8075F2217CE9}" destId="{AF89EA79-C48B-054E-BBCC-8D1E860CB7AA}" srcOrd="1" destOrd="0" presId="urn:microsoft.com/office/officeart/2005/8/layout/venn2"/>
    <dgm:cxn modelId="{DAB4DC74-40D0-0143-B0EB-996102A51EE9}" type="presParOf" srcId="{AF89EA79-C48B-054E-BBCC-8D1E860CB7AA}" destId="{5ED6069E-FBD4-7545-AEC3-08040D801205}" srcOrd="0" destOrd="0" presId="urn:microsoft.com/office/officeart/2005/8/layout/venn2"/>
    <dgm:cxn modelId="{9128270F-5457-DC4F-857C-2C564EA170AF}" type="presParOf" srcId="{AF89EA79-C48B-054E-BBCC-8D1E860CB7AA}" destId="{21873B40-DF29-724D-80DC-73F6499D4ED5}" srcOrd="1" destOrd="0" presId="urn:microsoft.com/office/officeart/2005/8/layout/venn2"/>
    <dgm:cxn modelId="{C4958207-68F4-2C48-B13D-268728649E44}" type="presParOf" srcId="{D204B71D-8E20-4543-8C93-8075F2217CE9}" destId="{83B535B5-EAE8-4D47-BB12-97BB8A71A04A}" srcOrd="2" destOrd="0" presId="urn:microsoft.com/office/officeart/2005/8/layout/venn2"/>
    <dgm:cxn modelId="{42136FBF-3631-0247-98CE-CD366A6B5C20}" type="presParOf" srcId="{83B535B5-EAE8-4D47-BB12-97BB8A71A04A}" destId="{5F283FC8-BF12-194A-B9E4-98B9D16A41A4}" srcOrd="0" destOrd="0" presId="urn:microsoft.com/office/officeart/2005/8/layout/venn2"/>
    <dgm:cxn modelId="{8D5A2A7F-6D1F-C849-A5DC-20118E5C85B2}" type="presParOf" srcId="{83B535B5-EAE8-4D47-BB12-97BB8A71A04A}" destId="{C9BF3DAE-8CA3-9741-81FD-FBEB35E82893}" srcOrd="1" destOrd="0" presId="urn:microsoft.com/office/officeart/2005/8/layout/venn2"/>
    <dgm:cxn modelId="{2CDA3365-1AFE-5145-AA08-585434E01A86}" type="presParOf" srcId="{D204B71D-8E20-4543-8C93-8075F2217CE9}" destId="{DF34A7CB-50F5-0744-A760-DA9FC282F2A5}" srcOrd="3" destOrd="0" presId="urn:microsoft.com/office/officeart/2005/8/layout/venn2"/>
    <dgm:cxn modelId="{DB6664B6-63A9-094A-BBCA-C0E0EEEDB9BD}" type="presParOf" srcId="{DF34A7CB-50F5-0744-A760-DA9FC282F2A5}" destId="{98E298E3-2369-194D-ACFC-42E278138CCF}" srcOrd="0" destOrd="0" presId="urn:microsoft.com/office/officeart/2005/8/layout/venn2"/>
    <dgm:cxn modelId="{C326888F-DEF8-0744-9971-CCD403CDED10}" type="presParOf" srcId="{DF34A7CB-50F5-0744-A760-DA9FC282F2A5}" destId="{FAB71739-4182-8844-9AA6-CB452E22A850}"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59FA62-2BFD-1142-A2C2-2A3665E9054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46F364CE-4F60-844B-87F8-B4392759E3B6}">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Strengths and needs</a:t>
          </a:r>
        </a:p>
      </dgm:t>
    </dgm:pt>
    <dgm:pt modelId="{32083F5A-D1A9-8142-867D-29369F2FBB83}" type="parTrans" cxnId="{BF43C813-1F7E-E640-80C1-68993D24C111}">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CC78EE1-63F4-3948-9BB4-4C35EA4E0FEA}" type="sibTrans" cxnId="{BF43C813-1F7E-E640-80C1-68993D24C111}">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DF5AD9F-8C49-8243-B289-E0E6DF4122D6}">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Social</a:t>
          </a:r>
        </a:p>
      </dgm:t>
    </dgm:pt>
    <dgm:pt modelId="{D0DB833F-2649-8F40-9F6E-F79E289C9A3B}" type="parTrans" cxnId="{0B54961A-3524-A644-B175-36BF2A039BDA}">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F1BA8564-FE84-EA46-9D9D-CCB1668E69DB}" type="sibTrans" cxnId="{0B54961A-3524-A644-B175-36BF2A039BDA}">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60DFCF5-CA51-BA49-94B5-15705EF88DDC}">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Cultural</a:t>
          </a:r>
        </a:p>
      </dgm:t>
    </dgm:pt>
    <dgm:pt modelId="{25C1B918-E0E2-CA49-812B-4A7AD46A1FF8}" type="parTrans" cxnId="{7A1340C9-B822-BE40-8746-85A1420D3705}">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D3F61CAC-7FF2-D642-9396-CD0AFEA3E7C8}" type="sibTrans" cxnId="{7A1340C9-B822-BE40-8746-85A1420D3705}">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FF70183-7CE4-4840-ACC8-D45AF87DF848}">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Relational</a:t>
          </a:r>
        </a:p>
      </dgm:t>
    </dgm:pt>
    <dgm:pt modelId="{7E7D20BF-0ADD-FE4A-B6BC-302898B24418}" type="parTrans" cxnId="{6F93F4EA-C081-E44D-838B-47DB47698F1E}">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C9318B05-83C1-8E42-9775-5ABF055F0BC7}" type="sibTrans" cxnId="{6F93F4EA-C081-E44D-838B-47DB47698F1E}">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D7BA8EE-E579-8147-B5F1-F51174880FF8}">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Psychological</a:t>
          </a:r>
        </a:p>
      </dgm:t>
    </dgm:pt>
    <dgm:pt modelId="{1B54AB7D-EEBF-3D48-826F-29D17CD1D04B}" type="parTrans" cxnId="{797D0411-F58B-174A-9740-54FF6D813CC6}">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4B3C6076-31DC-5F4F-A8D4-20E66981BE56}" type="sibTrans" cxnId="{797D0411-F58B-174A-9740-54FF6D813CC6}">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EE59506-8217-2E4E-A333-F93B2D129A62}">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Practical</a:t>
          </a:r>
        </a:p>
      </dgm:t>
    </dgm:pt>
    <dgm:pt modelId="{A43C9D59-DF82-E245-8149-8822D482795F}" type="parTrans" cxnId="{8BA1C421-1CD9-2C49-A267-22052115F737}">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8421DAF-A666-4746-AD64-37431909D42E}" type="sibTrans" cxnId="{8BA1C421-1CD9-2C49-A267-22052115F737}">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F853BEC-F71C-8644-BD1B-25946B7B18F1}" type="pres">
      <dgm:prSet presAssocID="{2259FA62-2BFD-1142-A2C2-2A3665E90549}" presName="hierChild1" presStyleCnt="0">
        <dgm:presLayoutVars>
          <dgm:orgChart val="1"/>
          <dgm:chPref val="1"/>
          <dgm:dir/>
          <dgm:animOne val="branch"/>
          <dgm:animLvl val="lvl"/>
          <dgm:resizeHandles/>
        </dgm:presLayoutVars>
      </dgm:prSet>
      <dgm:spPr/>
      <dgm:t>
        <a:bodyPr/>
        <a:lstStyle/>
        <a:p>
          <a:endParaRPr lang="en-GB"/>
        </a:p>
      </dgm:t>
    </dgm:pt>
    <dgm:pt modelId="{467E1120-D0DB-4145-9BBD-8A6A40F2354A}" type="pres">
      <dgm:prSet presAssocID="{46F364CE-4F60-844B-87F8-B4392759E3B6}" presName="hierRoot1" presStyleCnt="0">
        <dgm:presLayoutVars>
          <dgm:hierBranch val="init"/>
        </dgm:presLayoutVars>
      </dgm:prSet>
      <dgm:spPr/>
    </dgm:pt>
    <dgm:pt modelId="{C547F65C-495A-544C-81EF-F655D11817EC}" type="pres">
      <dgm:prSet presAssocID="{46F364CE-4F60-844B-87F8-B4392759E3B6}" presName="rootComposite1" presStyleCnt="0"/>
      <dgm:spPr/>
    </dgm:pt>
    <dgm:pt modelId="{CD8EF89C-AF2A-DC46-82F6-05C61436B1A4}" type="pres">
      <dgm:prSet presAssocID="{46F364CE-4F60-844B-87F8-B4392759E3B6}" presName="rootText1" presStyleLbl="node0" presStyleIdx="0" presStyleCnt="1">
        <dgm:presLayoutVars>
          <dgm:chPref val="3"/>
        </dgm:presLayoutVars>
      </dgm:prSet>
      <dgm:spPr/>
      <dgm:t>
        <a:bodyPr/>
        <a:lstStyle/>
        <a:p>
          <a:endParaRPr lang="en-GB"/>
        </a:p>
      </dgm:t>
    </dgm:pt>
    <dgm:pt modelId="{8654B977-F92C-964C-98DB-9801BC1C46B6}" type="pres">
      <dgm:prSet presAssocID="{46F364CE-4F60-844B-87F8-B4392759E3B6}" presName="rootConnector1" presStyleLbl="node1" presStyleIdx="0" presStyleCnt="0"/>
      <dgm:spPr/>
      <dgm:t>
        <a:bodyPr/>
        <a:lstStyle/>
        <a:p>
          <a:endParaRPr lang="en-GB"/>
        </a:p>
      </dgm:t>
    </dgm:pt>
    <dgm:pt modelId="{055F1A97-A18D-A54B-A343-DB9F4CE145FC}" type="pres">
      <dgm:prSet presAssocID="{46F364CE-4F60-844B-87F8-B4392759E3B6}" presName="hierChild2" presStyleCnt="0"/>
      <dgm:spPr/>
    </dgm:pt>
    <dgm:pt modelId="{962430A1-589A-5D4D-B5FA-DC62FF627F4D}" type="pres">
      <dgm:prSet presAssocID="{D0DB833F-2649-8F40-9F6E-F79E289C9A3B}" presName="Name37" presStyleLbl="parChTrans1D2" presStyleIdx="0" presStyleCnt="5"/>
      <dgm:spPr/>
      <dgm:t>
        <a:bodyPr/>
        <a:lstStyle/>
        <a:p>
          <a:endParaRPr lang="en-GB"/>
        </a:p>
      </dgm:t>
    </dgm:pt>
    <dgm:pt modelId="{8B3DDC8D-3F72-3F47-AEB0-8CE909153B61}" type="pres">
      <dgm:prSet presAssocID="{5DF5AD9F-8C49-8243-B289-E0E6DF4122D6}" presName="hierRoot2" presStyleCnt="0">
        <dgm:presLayoutVars>
          <dgm:hierBranch val="init"/>
        </dgm:presLayoutVars>
      </dgm:prSet>
      <dgm:spPr/>
    </dgm:pt>
    <dgm:pt modelId="{00491641-01FE-1A4B-BA75-D73553978E81}" type="pres">
      <dgm:prSet presAssocID="{5DF5AD9F-8C49-8243-B289-E0E6DF4122D6}" presName="rootComposite" presStyleCnt="0"/>
      <dgm:spPr/>
    </dgm:pt>
    <dgm:pt modelId="{A8AB8A65-E09A-7648-9ED6-1D0D3A0A5898}" type="pres">
      <dgm:prSet presAssocID="{5DF5AD9F-8C49-8243-B289-E0E6DF4122D6}" presName="rootText" presStyleLbl="node2" presStyleIdx="0" presStyleCnt="5">
        <dgm:presLayoutVars>
          <dgm:chPref val="3"/>
        </dgm:presLayoutVars>
      </dgm:prSet>
      <dgm:spPr/>
      <dgm:t>
        <a:bodyPr/>
        <a:lstStyle/>
        <a:p>
          <a:endParaRPr lang="en-GB"/>
        </a:p>
      </dgm:t>
    </dgm:pt>
    <dgm:pt modelId="{6C08DC7B-7F75-C54C-900B-5C4BA4379CBD}" type="pres">
      <dgm:prSet presAssocID="{5DF5AD9F-8C49-8243-B289-E0E6DF4122D6}" presName="rootConnector" presStyleLbl="node2" presStyleIdx="0" presStyleCnt="5"/>
      <dgm:spPr/>
      <dgm:t>
        <a:bodyPr/>
        <a:lstStyle/>
        <a:p>
          <a:endParaRPr lang="en-GB"/>
        </a:p>
      </dgm:t>
    </dgm:pt>
    <dgm:pt modelId="{9AAC187E-F2D9-2346-A6F0-D4481D094B1A}" type="pres">
      <dgm:prSet presAssocID="{5DF5AD9F-8C49-8243-B289-E0E6DF4122D6}" presName="hierChild4" presStyleCnt="0"/>
      <dgm:spPr/>
    </dgm:pt>
    <dgm:pt modelId="{EF92505E-6DD0-144D-AE1B-04D15F185383}" type="pres">
      <dgm:prSet presAssocID="{5DF5AD9F-8C49-8243-B289-E0E6DF4122D6}" presName="hierChild5" presStyleCnt="0"/>
      <dgm:spPr/>
    </dgm:pt>
    <dgm:pt modelId="{A35F4546-56AC-D149-B20E-3A57EEF6DD1A}" type="pres">
      <dgm:prSet presAssocID="{25C1B918-E0E2-CA49-812B-4A7AD46A1FF8}" presName="Name37" presStyleLbl="parChTrans1D2" presStyleIdx="1" presStyleCnt="5"/>
      <dgm:spPr/>
      <dgm:t>
        <a:bodyPr/>
        <a:lstStyle/>
        <a:p>
          <a:endParaRPr lang="en-GB"/>
        </a:p>
      </dgm:t>
    </dgm:pt>
    <dgm:pt modelId="{F48EED91-158B-7743-BA29-F98ABD11BD08}" type="pres">
      <dgm:prSet presAssocID="{360DFCF5-CA51-BA49-94B5-15705EF88DDC}" presName="hierRoot2" presStyleCnt="0">
        <dgm:presLayoutVars>
          <dgm:hierBranch val="init"/>
        </dgm:presLayoutVars>
      </dgm:prSet>
      <dgm:spPr/>
    </dgm:pt>
    <dgm:pt modelId="{9FE79FDE-6EEB-104F-B23A-E4B07FD966CC}" type="pres">
      <dgm:prSet presAssocID="{360DFCF5-CA51-BA49-94B5-15705EF88DDC}" presName="rootComposite" presStyleCnt="0"/>
      <dgm:spPr/>
    </dgm:pt>
    <dgm:pt modelId="{03639B84-8A05-2646-B516-08D8E0222F4B}" type="pres">
      <dgm:prSet presAssocID="{360DFCF5-CA51-BA49-94B5-15705EF88DDC}" presName="rootText" presStyleLbl="node2" presStyleIdx="1" presStyleCnt="5">
        <dgm:presLayoutVars>
          <dgm:chPref val="3"/>
        </dgm:presLayoutVars>
      </dgm:prSet>
      <dgm:spPr/>
      <dgm:t>
        <a:bodyPr/>
        <a:lstStyle/>
        <a:p>
          <a:endParaRPr lang="en-GB"/>
        </a:p>
      </dgm:t>
    </dgm:pt>
    <dgm:pt modelId="{9318492A-91B5-6048-AC03-E35068624D3B}" type="pres">
      <dgm:prSet presAssocID="{360DFCF5-CA51-BA49-94B5-15705EF88DDC}" presName="rootConnector" presStyleLbl="node2" presStyleIdx="1" presStyleCnt="5"/>
      <dgm:spPr/>
      <dgm:t>
        <a:bodyPr/>
        <a:lstStyle/>
        <a:p>
          <a:endParaRPr lang="en-GB"/>
        </a:p>
      </dgm:t>
    </dgm:pt>
    <dgm:pt modelId="{7B96A14F-B51D-0548-AE10-72ECC594342F}" type="pres">
      <dgm:prSet presAssocID="{360DFCF5-CA51-BA49-94B5-15705EF88DDC}" presName="hierChild4" presStyleCnt="0"/>
      <dgm:spPr/>
    </dgm:pt>
    <dgm:pt modelId="{587C9DBF-C270-B84F-A6C6-552894B009CE}" type="pres">
      <dgm:prSet presAssocID="{360DFCF5-CA51-BA49-94B5-15705EF88DDC}" presName="hierChild5" presStyleCnt="0"/>
      <dgm:spPr/>
    </dgm:pt>
    <dgm:pt modelId="{5FF664B3-8B76-C24B-A8F6-00113FD87B0A}" type="pres">
      <dgm:prSet presAssocID="{7E7D20BF-0ADD-FE4A-B6BC-302898B24418}" presName="Name37" presStyleLbl="parChTrans1D2" presStyleIdx="2" presStyleCnt="5"/>
      <dgm:spPr/>
      <dgm:t>
        <a:bodyPr/>
        <a:lstStyle/>
        <a:p>
          <a:endParaRPr lang="en-GB"/>
        </a:p>
      </dgm:t>
    </dgm:pt>
    <dgm:pt modelId="{2E3E3E57-21FF-1546-AD2D-CD6D008E6805}" type="pres">
      <dgm:prSet presAssocID="{2FF70183-7CE4-4840-ACC8-D45AF87DF848}" presName="hierRoot2" presStyleCnt="0">
        <dgm:presLayoutVars>
          <dgm:hierBranch val="init"/>
        </dgm:presLayoutVars>
      </dgm:prSet>
      <dgm:spPr/>
    </dgm:pt>
    <dgm:pt modelId="{A04B75C0-EDE1-184A-BD94-D981A891D7C5}" type="pres">
      <dgm:prSet presAssocID="{2FF70183-7CE4-4840-ACC8-D45AF87DF848}" presName="rootComposite" presStyleCnt="0"/>
      <dgm:spPr/>
    </dgm:pt>
    <dgm:pt modelId="{E929A1FB-CDA8-654D-8CE0-FABAD996AEC1}" type="pres">
      <dgm:prSet presAssocID="{2FF70183-7CE4-4840-ACC8-D45AF87DF848}" presName="rootText" presStyleLbl="node2" presStyleIdx="2" presStyleCnt="5">
        <dgm:presLayoutVars>
          <dgm:chPref val="3"/>
        </dgm:presLayoutVars>
      </dgm:prSet>
      <dgm:spPr/>
      <dgm:t>
        <a:bodyPr/>
        <a:lstStyle/>
        <a:p>
          <a:endParaRPr lang="en-GB"/>
        </a:p>
      </dgm:t>
    </dgm:pt>
    <dgm:pt modelId="{EDFF85FF-7EFE-A14A-AFA0-415FCF438A95}" type="pres">
      <dgm:prSet presAssocID="{2FF70183-7CE4-4840-ACC8-D45AF87DF848}" presName="rootConnector" presStyleLbl="node2" presStyleIdx="2" presStyleCnt="5"/>
      <dgm:spPr/>
      <dgm:t>
        <a:bodyPr/>
        <a:lstStyle/>
        <a:p>
          <a:endParaRPr lang="en-GB"/>
        </a:p>
      </dgm:t>
    </dgm:pt>
    <dgm:pt modelId="{461FE126-A441-DF47-B210-88BA71867935}" type="pres">
      <dgm:prSet presAssocID="{2FF70183-7CE4-4840-ACC8-D45AF87DF848}" presName="hierChild4" presStyleCnt="0"/>
      <dgm:spPr/>
    </dgm:pt>
    <dgm:pt modelId="{24C03886-4A13-A34B-AA06-E68DD4EE86F7}" type="pres">
      <dgm:prSet presAssocID="{2FF70183-7CE4-4840-ACC8-D45AF87DF848}" presName="hierChild5" presStyleCnt="0"/>
      <dgm:spPr/>
    </dgm:pt>
    <dgm:pt modelId="{8FE93080-78E2-7C47-9D43-E80473370523}" type="pres">
      <dgm:prSet presAssocID="{1B54AB7D-EEBF-3D48-826F-29D17CD1D04B}" presName="Name37" presStyleLbl="parChTrans1D2" presStyleIdx="3" presStyleCnt="5"/>
      <dgm:spPr/>
      <dgm:t>
        <a:bodyPr/>
        <a:lstStyle/>
        <a:p>
          <a:endParaRPr lang="en-GB"/>
        </a:p>
      </dgm:t>
    </dgm:pt>
    <dgm:pt modelId="{6C7DC8B3-8805-D546-A133-CD186E67BDF6}" type="pres">
      <dgm:prSet presAssocID="{2D7BA8EE-E579-8147-B5F1-F51174880FF8}" presName="hierRoot2" presStyleCnt="0">
        <dgm:presLayoutVars>
          <dgm:hierBranch val="init"/>
        </dgm:presLayoutVars>
      </dgm:prSet>
      <dgm:spPr/>
    </dgm:pt>
    <dgm:pt modelId="{D319BA93-322D-3B45-A2E0-5F144F9CCFAD}" type="pres">
      <dgm:prSet presAssocID="{2D7BA8EE-E579-8147-B5F1-F51174880FF8}" presName="rootComposite" presStyleCnt="0"/>
      <dgm:spPr/>
    </dgm:pt>
    <dgm:pt modelId="{DF3EF6EE-B37D-5D4C-AE4E-D66913E4BE24}" type="pres">
      <dgm:prSet presAssocID="{2D7BA8EE-E579-8147-B5F1-F51174880FF8}" presName="rootText" presStyleLbl="node2" presStyleIdx="3" presStyleCnt="5">
        <dgm:presLayoutVars>
          <dgm:chPref val="3"/>
        </dgm:presLayoutVars>
      </dgm:prSet>
      <dgm:spPr/>
      <dgm:t>
        <a:bodyPr/>
        <a:lstStyle/>
        <a:p>
          <a:endParaRPr lang="en-GB"/>
        </a:p>
      </dgm:t>
    </dgm:pt>
    <dgm:pt modelId="{99E5F169-E85E-8A45-AF88-CAD0ED6C50B9}" type="pres">
      <dgm:prSet presAssocID="{2D7BA8EE-E579-8147-B5F1-F51174880FF8}" presName="rootConnector" presStyleLbl="node2" presStyleIdx="3" presStyleCnt="5"/>
      <dgm:spPr/>
      <dgm:t>
        <a:bodyPr/>
        <a:lstStyle/>
        <a:p>
          <a:endParaRPr lang="en-GB"/>
        </a:p>
      </dgm:t>
    </dgm:pt>
    <dgm:pt modelId="{2BD406FC-D064-4A48-99C6-9C8F967DC4CA}" type="pres">
      <dgm:prSet presAssocID="{2D7BA8EE-E579-8147-B5F1-F51174880FF8}" presName="hierChild4" presStyleCnt="0"/>
      <dgm:spPr/>
    </dgm:pt>
    <dgm:pt modelId="{1F8EA9D6-9DA3-A140-9649-FD4746EA10EE}" type="pres">
      <dgm:prSet presAssocID="{2D7BA8EE-E579-8147-B5F1-F51174880FF8}" presName="hierChild5" presStyleCnt="0"/>
      <dgm:spPr/>
    </dgm:pt>
    <dgm:pt modelId="{9BDA7577-ED3E-FF45-A01F-801461DA7DA3}" type="pres">
      <dgm:prSet presAssocID="{A43C9D59-DF82-E245-8149-8822D482795F}" presName="Name37" presStyleLbl="parChTrans1D2" presStyleIdx="4" presStyleCnt="5"/>
      <dgm:spPr/>
      <dgm:t>
        <a:bodyPr/>
        <a:lstStyle/>
        <a:p>
          <a:endParaRPr lang="en-GB"/>
        </a:p>
      </dgm:t>
    </dgm:pt>
    <dgm:pt modelId="{470795DB-8DDB-ED46-BE67-5FCAC9DE1C0C}" type="pres">
      <dgm:prSet presAssocID="{2EE59506-8217-2E4E-A333-F93B2D129A62}" presName="hierRoot2" presStyleCnt="0">
        <dgm:presLayoutVars>
          <dgm:hierBranch val="init"/>
        </dgm:presLayoutVars>
      </dgm:prSet>
      <dgm:spPr/>
    </dgm:pt>
    <dgm:pt modelId="{2845DA11-F88F-8742-981A-AFBA3A7EFB60}" type="pres">
      <dgm:prSet presAssocID="{2EE59506-8217-2E4E-A333-F93B2D129A62}" presName="rootComposite" presStyleCnt="0"/>
      <dgm:spPr/>
    </dgm:pt>
    <dgm:pt modelId="{CEBB073B-840E-DA4F-89AD-DB99A7B4653E}" type="pres">
      <dgm:prSet presAssocID="{2EE59506-8217-2E4E-A333-F93B2D129A62}" presName="rootText" presStyleLbl="node2" presStyleIdx="4" presStyleCnt="5">
        <dgm:presLayoutVars>
          <dgm:chPref val="3"/>
        </dgm:presLayoutVars>
      </dgm:prSet>
      <dgm:spPr/>
      <dgm:t>
        <a:bodyPr/>
        <a:lstStyle/>
        <a:p>
          <a:endParaRPr lang="en-GB"/>
        </a:p>
      </dgm:t>
    </dgm:pt>
    <dgm:pt modelId="{9397E4A0-A757-474E-AD9D-B4D19D9446DF}" type="pres">
      <dgm:prSet presAssocID="{2EE59506-8217-2E4E-A333-F93B2D129A62}" presName="rootConnector" presStyleLbl="node2" presStyleIdx="4" presStyleCnt="5"/>
      <dgm:spPr/>
      <dgm:t>
        <a:bodyPr/>
        <a:lstStyle/>
        <a:p>
          <a:endParaRPr lang="en-GB"/>
        </a:p>
      </dgm:t>
    </dgm:pt>
    <dgm:pt modelId="{2D6AC090-9004-0E43-B815-CF8D3BEB20E7}" type="pres">
      <dgm:prSet presAssocID="{2EE59506-8217-2E4E-A333-F93B2D129A62}" presName="hierChild4" presStyleCnt="0"/>
      <dgm:spPr/>
    </dgm:pt>
    <dgm:pt modelId="{9B82C0D6-78C8-4C41-AF04-1B93118CD57B}" type="pres">
      <dgm:prSet presAssocID="{2EE59506-8217-2E4E-A333-F93B2D129A62}" presName="hierChild5" presStyleCnt="0"/>
      <dgm:spPr/>
    </dgm:pt>
    <dgm:pt modelId="{B0B2E94B-13BA-D048-8292-43CA695B79C2}" type="pres">
      <dgm:prSet presAssocID="{46F364CE-4F60-844B-87F8-B4392759E3B6}" presName="hierChild3" presStyleCnt="0"/>
      <dgm:spPr/>
    </dgm:pt>
  </dgm:ptLst>
  <dgm:cxnLst>
    <dgm:cxn modelId="{0B39BD51-AC8E-6A46-B005-D7ACEBF9DE2F}" type="presOf" srcId="{360DFCF5-CA51-BA49-94B5-15705EF88DDC}" destId="{03639B84-8A05-2646-B516-08D8E0222F4B}" srcOrd="0" destOrd="0" presId="urn:microsoft.com/office/officeart/2005/8/layout/orgChart1"/>
    <dgm:cxn modelId="{3B9A246B-E1FC-5D4A-AECA-49C5B8FB5B75}" type="presOf" srcId="{360DFCF5-CA51-BA49-94B5-15705EF88DDC}" destId="{9318492A-91B5-6048-AC03-E35068624D3B}" srcOrd="1" destOrd="0" presId="urn:microsoft.com/office/officeart/2005/8/layout/orgChart1"/>
    <dgm:cxn modelId="{7A1340C9-B822-BE40-8746-85A1420D3705}" srcId="{46F364CE-4F60-844B-87F8-B4392759E3B6}" destId="{360DFCF5-CA51-BA49-94B5-15705EF88DDC}" srcOrd="1" destOrd="0" parTransId="{25C1B918-E0E2-CA49-812B-4A7AD46A1FF8}" sibTransId="{D3F61CAC-7FF2-D642-9396-CD0AFEA3E7C8}"/>
    <dgm:cxn modelId="{EE1173EA-6EC5-E446-A21D-1F70FE16B97E}" type="presOf" srcId="{2EE59506-8217-2E4E-A333-F93B2D129A62}" destId="{9397E4A0-A757-474E-AD9D-B4D19D9446DF}" srcOrd="1" destOrd="0" presId="urn:microsoft.com/office/officeart/2005/8/layout/orgChart1"/>
    <dgm:cxn modelId="{2CA9B94B-8F02-9143-A29C-68C29C3BCEBA}" type="presOf" srcId="{7E7D20BF-0ADD-FE4A-B6BC-302898B24418}" destId="{5FF664B3-8B76-C24B-A8F6-00113FD87B0A}" srcOrd="0" destOrd="0" presId="urn:microsoft.com/office/officeart/2005/8/layout/orgChart1"/>
    <dgm:cxn modelId="{BF43C813-1F7E-E640-80C1-68993D24C111}" srcId="{2259FA62-2BFD-1142-A2C2-2A3665E90549}" destId="{46F364CE-4F60-844B-87F8-B4392759E3B6}" srcOrd="0" destOrd="0" parTransId="{32083F5A-D1A9-8142-867D-29369F2FBB83}" sibTransId="{5CC78EE1-63F4-3948-9BB4-4C35EA4E0FEA}"/>
    <dgm:cxn modelId="{13E2A794-2DFE-9240-B859-747D751C2DAE}" type="presOf" srcId="{46F364CE-4F60-844B-87F8-B4392759E3B6}" destId="{8654B977-F92C-964C-98DB-9801BC1C46B6}" srcOrd="1" destOrd="0" presId="urn:microsoft.com/office/officeart/2005/8/layout/orgChart1"/>
    <dgm:cxn modelId="{7EB960F2-DEDC-C440-B177-E118D7605C6F}" type="presOf" srcId="{2D7BA8EE-E579-8147-B5F1-F51174880FF8}" destId="{DF3EF6EE-B37D-5D4C-AE4E-D66913E4BE24}" srcOrd="0" destOrd="0" presId="urn:microsoft.com/office/officeart/2005/8/layout/orgChart1"/>
    <dgm:cxn modelId="{C3A4A861-06D9-FB43-9835-1E77E5D33937}" type="presOf" srcId="{46F364CE-4F60-844B-87F8-B4392759E3B6}" destId="{CD8EF89C-AF2A-DC46-82F6-05C61436B1A4}" srcOrd="0" destOrd="0" presId="urn:microsoft.com/office/officeart/2005/8/layout/orgChart1"/>
    <dgm:cxn modelId="{CAEA292D-C5D3-DA49-BAFA-04FF6079B7FB}" type="presOf" srcId="{2FF70183-7CE4-4840-ACC8-D45AF87DF848}" destId="{E929A1FB-CDA8-654D-8CE0-FABAD996AEC1}" srcOrd="0" destOrd="0" presId="urn:microsoft.com/office/officeart/2005/8/layout/orgChart1"/>
    <dgm:cxn modelId="{800A393E-E47C-5844-9464-2A00E4FDF6A0}" type="presOf" srcId="{1B54AB7D-EEBF-3D48-826F-29D17CD1D04B}" destId="{8FE93080-78E2-7C47-9D43-E80473370523}" srcOrd="0" destOrd="0" presId="urn:microsoft.com/office/officeart/2005/8/layout/orgChart1"/>
    <dgm:cxn modelId="{D58E63AF-1A78-1C46-BDA2-E4A238BCB4F5}" type="presOf" srcId="{2FF70183-7CE4-4840-ACC8-D45AF87DF848}" destId="{EDFF85FF-7EFE-A14A-AFA0-415FCF438A95}" srcOrd="1" destOrd="0" presId="urn:microsoft.com/office/officeart/2005/8/layout/orgChart1"/>
    <dgm:cxn modelId="{F0CAFE48-6871-5B42-A83F-0D476FBEDE18}" type="presOf" srcId="{5DF5AD9F-8C49-8243-B289-E0E6DF4122D6}" destId="{A8AB8A65-E09A-7648-9ED6-1D0D3A0A5898}" srcOrd="0" destOrd="0" presId="urn:microsoft.com/office/officeart/2005/8/layout/orgChart1"/>
    <dgm:cxn modelId="{BD4129AF-AFB2-784D-B0F9-18FE58512BA4}" type="presOf" srcId="{A43C9D59-DF82-E245-8149-8822D482795F}" destId="{9BDA7577-ED3E-FF45-A01F-801461DA7DA3}" srcOrd="0" destOrd="0" presId="urn:microsoft.com/office/officeart/2005/8/layout/orgChart1"/>
    <dgm:cxn modelId="{C75C51D1-AF5D-4A4A-8843-70C0EEDF7E39}" type="presOf" srcId="{25C1B918-E0E2-CA49-812B-4A7AD46A1FF8}" destId="{A35F4546-56AC-D149-B20E-3A57EEF6DD1A}" srcOrd="0" destOrd="0" presId="urn:microsoft.com/office/officeart/2005/8/layout/orgChart1"/>
    <dgm:cxn modelId="{90A1A318-77C7-6343-88D2-2B2254CEF015}" type="presOf" srcId="{2D7BA8EE-E579-8147-B5F1-F51174880FF8}" destId="{99E5F169-E85E-8A45-AF88-CAD0ED6C50B9}" srcOrd="1" destOrd="0" presId="urn:microsoft.com/office/officeart/2005/8/layout/orgChart1"/>
    <dgm:cxn modelId="{F5C232CC-525D-414A-83E7-66D876AE566D}" type="presOf" srcId="{2EE59506-8217-2E4E-A333-F93B2D129A62}" destId="{CEBB073B-840E-DA4F-89AD-DB99A7B4653E}" srcOrd="0" destOrd="0" presId="urn:microsoft.com/office/officeart/2005/8/layout/orgChart1"/>
    <dgm:cxn modelId="{28465AA8-4648-AA48-AE76-8E0C6C0BCF13}" type="presOf" srcId="{5DF5AD9F-8C49-8243-B289-E0E6DF4122D6}" destId="{6C08DC7B-7F75-C54C-900B-5C4BA4379CBD}" srcOrd="1" destOrd="0" presId="urn:microsoft.com/office/officeart/2005/8/layout/orgChart1"/>
    <dgm:cxn modelId="{8BA1C421-1CD9-2C49-A267-22052115F737}" srcId="{46F364CE-4F60-844B-87F8-B4392759E3B6}" destId="{2EE59506-8217-2E4E-A333-F93B2D129A62}" srcOrd="4" destOrd="0" parTransId="{A43C9D59-DF82-E245-8149-8822D482795F}" sibTransId="{28421DAF-A666-4746-AD64-37431909D42E}"/>
    <dgm:cxn modelId="{AFD554BF-DBFC-B849-8345-F8E0A0F8AAA9}" type="presOf" srcId="{D0DB833F-2649-8F40-9F6E-F79E289C9A3B}" destId="{962430A1-589A-5D4D-B5FA-DC62FF627F4D}" srcOrd="0" destOrd="0" presId="urn:microsoft.com/office/officeart/2005/8/layout/orgChart1"/>
    <dgm:cxn modelId="{0B54961A-3524-A644-B175-36BF2A039BDA}" srcId="{46F364CE-4F60-844B-87F8-B4392759E3B6}" destId="{5DF5AD9F-8C49-8243-B289-E0E6DF4122D6}" srcOrd="0" destOrd="0" parTransId="{D0DB833F-2649-8F40-9F6E-F79E289C9A3B}" sibTransId="{F1BA8564-FE84-EA46-9D9D-CCB1668E69DB}"/>
    <dgm:cxn modelId="{FB2472DF-E7EA-E549-BF97-7B9F17FE697A}" type="presOf" srcId="{2259FA62-2BFD-1142-A2C2-2A3665E90549}" destId="{3F853BEC-F71C-8644-BD1B-25946B7B18F1}" srcOrd="0" destOrd="0" presId="urn:microsoft.com/office/officeart/2005/8/layout/orgChart1"/>
    <dgm:cxn modelId="{797D0411-F58B-174A-9740-54FF6D813CC6}" srcId="{46F364CE-4F60-844B-87F8-B4392759E3B6}" destId="{2D7BA8EE-E579-8147-B5F1-F51174880FF8}" srcOrd="3" destOrd="0" parTransId="{1B54AB7D-EEBF-3D48-826F-29D17CD1D04B}" sibTransId="{4B3C6076-31DC-5F4F-A8D4-20E66981BE56}"/>
    <dgm:cxn modelId="{6F93F4EA-C081-E44D-838B-47DB47698F1E}" srcId="{46F364CE-4F60-844B-87F8-B4392759E3B6}" destId="{2FF70183-7CE4-4840-ACC8-D45AF87DF848}" srcOrd="2" destOrd="0" parTransId="{7E7D20BF-0ADD-FE4A-B6BC-302898B24418}" sibTransId="{C9318B05-83C1-8E42-9775-5ABF055F0BC7}"/>
    <dgm:cxn modelId="{8D657C77-4A0B-1C42-B325-76011941F61C}" type="presParOf" srcId="{3F853BEC-F71C-8644-BD1B-25946B7B18F1}" destId="{467E1120-D0DB-4145-9BBD-8A6A40F2354A}" srcOrd="0" destOrd="0" presId="urn:microsoft.com/office/officeart/2005/8/layout/orgChart1"/>
    <dgm:cxn modelId="{A0DC396F-DA0B-C44C-AAD0-2A943968B7EE}" type="presParOf" srcId="{467E1120-D0DB-4145-9BBD-8A6A40F2354A}" destId="{C547F65C-495A-544C-81EF-F655D11817EC}" srcOrd="0" destOrd="0" presId="urn:microsoft.com/office/officeart/2005/8/layout/orgChart1"/>
    <dgm:cxn modelId="{2E3083F2-3105-2C41-BE5E-4C534D9F128D}" type="presParOf" srcId="{C547F65C-495A-544C-81EF-F655D11817EC}" destId="{CD8EF89C-AF2A-DC46-82F6-05C61436B1A4}" srcOrd="0" destOrd="0" presId="urn:microsoft.com/office/officeart/2005/8/layout/orgChart1"/>
    <dgm:cxn modelId="{01C7054D-87F0-0B45-9CE5-96854B01EBD9}" type="presParOf" srcId="{C547F65C-495A-544C-81EF-F655D11817EC}" destId="{8654B977-F92C-964C-98DB-9801BC1C46B6}" srcOrd="1" destOrd="0" presId="urn:microsoft.com/office/officeart/2005/8/layout/orgChart1"/>
    <dgm:cxn modelId="{4600FD51-5158-F94B-ACC0-1C5A83721B14}" type="presParOf" srcId="{467E1120-D0DB-4145-9BBD-8A6A40F2354A}" destId="{055F1A97-A18D-A54B-A343-DB9F4CE145FC}" srcOrd="1" destOrd="0" presId="urn:microsoft.com/office/officeart/2005/8/layout/orgChart1"/>
    <dgm:cxn modelId="{1C9C91B1-E6C6-CC43-A1F2-9EA9C5CEB61A}" type="presParOf" srcId="{055F1A97-A18D-A54B-A343-DB9F4CE145FC}" destId="{962430A1-589A-5D4D-B5FA-DC62FF627F4D}" srcOrd="0" destOrd="0" presId="urn:microsoft.com/office/officeart/2005/8/layout/orgChart1"/>
    <dgm:cxn modelId="{0997EAB9-AEA3-254B-ABF5-CDE217CA97E9}" type="presParOf" srcId="{055F1A97-A18D-A54B-A343-DB9F4CE145FC}" destId="{8B3DDC8D-3F72-3F47-AEB0-8CE909153B61}" srcOrd="1" destOrd="0" presId="urn:microsoft.com/office/officeart/2005/8/layout/orgChart1"/>
    <dgm:cxn modelId="{D0D3C546-8C18-BC45-8D9B-C29ACF16AC3A}" type="presParOf" srcId="{8B3DDC8D-3F72-3F47-AEB0-8CE909153B61}" destId="{00491641-01FE-1A4B-BA75-D73553978E81}" srcOrd="0" destOrd="0" presId="urn:microsoft.com/office/officeart/2005/8/layout/orgChart1"/>
    <dgm:cxn modelId="{0AFBA868-809E-054D-A1D6-B6F51EBEA872}" type="presParOf" srcId="{00491641-01FE-1A4B-BA75-D73553978E81}" destId="{A8AB8A65-E09A-7648-9ED6-1D0D3A0A5898}" srcOrd="0" destOrd="0" presId="urn:microsoft.com/office/officeart/2005/8/layout/orgChart1"/>
    <dgm:cxn modelId="{CC2811FA-43FB-AC43-91B7-487548A00099}" type="presParOf" srcId="{00491641-01FE-1A4B-BA75-D73553978E81}" destId="{6C08DC7B-7F75-C54C-900B-5C4BA4379CBD}" srcOrd="1" destOrd="0" presId="urn:microsoft.com/office/officeart/2005/8/layout/orgChart1"/>
    <dgm:cxn modelId="{E320A46A-618E-2B48-ACB8-4984F06DF843}" type="presParOf" srcId="{8B3DDC8D-3F72-3F47-AEB0-8CE909153B61}" destId="{9AAC187E-F2D9-2346-A6F0-D4481D094B1A}" srcOrd="1" destOrd="0" presId="urn:microsoft.com/office/officeart/2005/8/layout/orgChart1"/>
    <dgm:cxn modelId="{73C35B11-E06A-0345-BE2C-9513211AFE08}" type="presParOf" srcId="{8B3DDC8D-3F72-3F47-AEB0-8CE909153B61}" destId="{EF92505E-6DD0-144D-AE1B-04D15F185383}" srcOrd="2" destOrd="0" presId="urn:microsoft.com/office/officeart/2005/8/layout/orgChart1"/>
    <dgm:cxn modelId="{1276923C-CE60-8043-80F9-9F8F31C60205}" type="presParOf" srcId="{055F1A97-A18D-A54B-A343-DB9F4CE145FC}" destId="{A35F4546-56AC-D149-B20E-3A57EEF6DD1A}" srcOrd="2" destOrd="0" presId="urn:microsoft.com/office/officeart/2005/8/layout/orgChart1"/>
    <dgm:cxn modelId="{84A7D1EF-C9D2-D842-AB4F-BFCD9A46907F}" type="presParOf" srcId="{055F1A97-A18D-A54B-A343-DB9F4CE145FC}" destId="{F48EED91-158B-7743-BA29-F98ABD11BD08}" srcOrd="3" destOrd="0" presId="urn:microsoft.com/office/officeart/2005/8/layout/orgChart1"/>
    <dgm:cxn modelId="{66BBA6B3-AD94-8048-BF6B-41D54DB41617}" type="presParOf" srcId="{F48EED91-158B-7743-BA29-F98ABD11BD08}" destId="{9FE79FDE-6EEB-104F-B23A-E4B07FD966CC}" srcOrd="0" destOrd="0" presId="urn:microsoft.com/office/officeart/2005/8/layout/orgChart1"/>
    <dgm:cxn modelId="{2F481DA5-A1C0-4F4C-B8B5-30AD4C29148D}" type="presParOf" srcId="{9FE79FDE-6EEB-104F-B23A-E4B07FD966CC}" destId="{03639B84-8A05-2646-B516-08D8E0222F4B}" srcOrd="0" destOrd="0" presId="urn:microsoft.com/office/officeart/2005/8/layout/orgChart1"/>
    <dgm:cxn modelId="{384974B0-C89B-E048-BFE3-ACF0F0CECE79}" type="presParOf" srcId="{9FE79FDE-6EEB-104F-B23A-E4B07FD966CC}" destId="{9318492A-91B5-6048-AC03-E35068624D3B}" srcOrd="1" destOrd="0" presId="urn:microsoft.com/office/officeart/2005/8/layout/orgChart1"/>
    <dgm:cxn modelId="{1F96EAF5-8F58-BF42-9B69-B70C81F7472F}" type="presParOf" srcId="{F48EED91-158B-7743-BA29-F98ABD11BD08}" destId="{7B96A14F-B51D-0548-AE10-72ECC594342F}" srcOrd="1" destOrd="0" presId="urn:microsoft.com/office/officeart/2005/8/layout/orgChart1"/>
    <dgm:cxn modelId="{1D4F1A10-DF6D-D94D-8D8A-8C6D069C1595}" type="presParOf" srcId="{F48EED91-158B-7743-BA29-F98ABD11BD08}" destId="{587C9DBF-C270-B84F-A6C6-552894B009CE}" srcOrd="2" destOrd="0" presId="urn:microsoft.com/office/officeart/2005/8/layout/orgChart1"/>
    <dgm:cxn modelId="{82E4495B-EA09-F54B-890C-91CB541C2EAC}" type="presParOf" srcId="{055F1A97-A18D-A54B-A343-DB9F4CE145FC}" destId="{5FF664B3-8B76-C24B-A8F6-00113FD87B0A}" srcOrd="4" destOrd="0" presId="urn:microsoft.com/office/officeart/2005/8/layout/orgChart1"/>
    <dgm:cxn modelId="{254A2FD8-DDE2-794D-B653-F38F163CB312}" type="presParOf" srcId="{055F1A97-A18D-A54B-A343-DB9F4CE145FC}" destId="{2E3E3E57-21FF-1546-AD2D-CD6D008E6805}" srcOrd="5" destOrd="0" presId="urn:microsoft.com/office/officeart/2005/8/layout/orgChart1"/>
    <dgm:cxn modelId="{E39205E7-4915-E643-B47F-58E4C8BEB37C}" type="presParOf" srcId="{2E3E3E57-21FF-1546-AD2D-CD6D008E6805}" destId="{A04B75C0-EDE1-184A-BD94-D981A891D7C5}" srcOrd="0" destOrd="0" presId="urn:microsoft.com/office/officeart/2005/8/layout/orgChart1"/>
    <dgm:cxn modelId="{21F672BE-30CE-FE41-BD5E-3B7386A2CC82}" type="presParOf" srcId="{A04B75C0-EDE1-184A-BD94-D981A891D7C5}" destId="{E929A1FB-CDA8-654D-8CE0-FABAD996AEC1}" srcOrd="0" destOrd="0" presId="urn:microsoft.com/office/officeart/2005/8/layout/orgChart1"/>
    <dgm:cxn modelId="{9D1CB1D4-B38A-FA4F-A43C-A748C88A762F}" type="presParOf" srcId="{A04B75C0-EDE1-184A-BD94-D981A891D7C5}" destId="{EDFF85FF-7EFE-A14A-AFA0-415FCF438A95}" srcOrd="1" destOrd="0" presId="urn:microsoft.com/office/officeart/2005/8/layout/orgChart1"/>
    <dgm:cxn modelId="{1B4E00EC-81FC-514A-9DDE-1071D92E0DF6}" type="presParOf" srcId="{2E3E3E57-21FF-1546-AD2D-CD6D008E6805}" destId="{461FE126-A441-DF47-B210-88BA71867935}" srcOrd="1" destOrd="0" presId="urn:microsoft.com/office/officeart/2005/8/layout/orgChart1"/>
    <dgm:cxn modelId="{21FCFE40-107F-FC43-A37F-623023E69167}" type="presParOf" srcId="{2E3E3E57-21FF-1546-AD2D-CD6D008E6805}" destId="{24C03886-4A13-A34B-AA06-E68DD4EE86F7}" srcOrd="2" destOrd="0" presId="urn:microsoft.com/office/officeart/2005/8/layout/orgChart1"/>
    <dgm:cxn modelId="{1ED39BCC-10AB-4049-8E80-3645DC8E0612}" type="presParOf" srcId="{055F1A97-A18D-A54B-A343-DB9F4CE145FC}" destId="{8FE93080-78E2-7C47-9D43-E80473370523}" srcOrd="6" destOrd="0" presId="urn:microsoft.com/office/officeart/2005/8/layout/orgChart1"/>
    <dgm:cxn modelId="{C4586939-3607-D54F-BB39-6578EC811378}" type="presParOf" srcId="{055F1A97-A18D-A54B-A343-DB9F4CE145FC}" destId="{6C7DC8B3-8805-D546-A133-CD186E67BDF6}" srcOrd="7" destOrd="0" presId="urn:microsoft.com/office/officeart/2005/8/layout/orgChart1"/>
    <dgm:cxn modelId="{C532C61A-030A-2C40-8EDA-1E93FF98B924}" type="presParOf" srcId="{6C7DC8B3-8805-D546-A133-CD186E67BDF6}" destId="{D319BA93-322D-3B45-A2E0-5F144F9CCFAD}" srcOrd="0" destOrd="0" presId="urn:microsoft.com/office/officeart/2005/8/layout/orgChart1"/>
    <dgm:cxn modelId="{5A7BA26E-2A2E-D04A-9E92-3E77D997CA6A}" type="presParOf" srcId="{D319BA93-322D-3B45-A2E0-5F144F9CCFAD}" destId="{DF3EF6EE-B37D-5D4C-AE4E-D66913E4BE24}" srcOrd="0" destOrd="0" presId="urn:microsoft.com/office/officeart/2005/8/layout/orgChart1"/>
    <dgm:cxn modelId="{4E2B65D1-FC42-5148-B9AA-1BE9C92155CE}" type="presParOf" srcId="{D319BA93-322D-3B45-A2E0-5F144F9CCFAD}" destId="{99E5F169-E85E-8A45-AF88-CAD0ED6C50B9}" srcOrd="1" destOrd="0" presId="urn:microsoft.com/office/officeart/2005/8/layout/orgChart1"/>
    <dgm:cxn modelId="{7CC226CC-4ABF-D244-AC1F-C0BE9C80383C}" type="presParOf" srcId="{6C7DC8B3-8805-D546-A133-CD186E67BDF6}" destId="{2BD406FC-D064-4A48-99C6-9C8F967DC4CA}" srcOrd="1" destOrd="0" presId="urn:microsoft.com/office/officeart/2005/8/layout/orgChart1"/>
    <dgm:cxn modelId="{FD6B3F8F-D2D6-9243-83C3-F346B94FD6B7}" type="presParOf" srcId="{6C7DC8B3-8805-D546-A133-CD186E67BDF6}" destId="{1F8EA9D6-9DA3-A140-9649-FD4746EA10EE}" srcOrd="2" destOrd="0" presId="urn:microsoft.com/office/officeart/2005/8/layout/orgChart1"/>
    <dgm:cxn modelId="{7407F74C-418F-AD40-9CA4-901B3C8A7D50}" type="presParOf" srcId="{055F1A97-A18D-A54B-A343-DB9F4CE145FC}" destId="{9BDA7577-ED3E-FF45-A01F-801461DA7DA3}" srcOrd="8" destOrd="0" presId="urn:microsoft.com/office/officeart/2005/8/layout/orgChart1"/>
    <dgm:cxn modelId="{E63306DF-5E35-7B40-8BBF-4BF57C0C826C}" type="presParOf" srcId="{055F1A97-A18D-A54B-A343-DB9F4CE145FC}" destId="{470795DB-8DDB-ED46-BE67-5FCAC9DE1C0C}" srcOrd="9" destOrd="0" presId="urn:microsoft.com/office/officeart/2005/8/layout/orgChart1"/>
    <dgm:cxn modelId="{AC01179B-66B7-1F4C-9A6C-E169DDA37DD9}" type="presParOf" srcId="{470795DB-8DDB-ED46-BE67-5FCAC9DE1C0C}" destId="{2845DA11-F88F-8742-981A-AFBA3A7EFB60}" srcOrd="0" destOrd="0" presId="urn:microsoft.com/office/officeart/2005/8/layout/orgChart1"/>
    <dgm:cxn modelId="{E71EAC29-5866-E646-8AC2-DBF8A3D49BEF}" type="presParOf" srcId="{2845DA11-F88F-8742-981A-AFBA3A7EFB60}" destId="{CEBB073B-840E-DA4F-89AD-DB99A7B4653E}" srcOrd="0" destOrd="0" presId="urn:microsoft.com/office/officeart/2005/8/layout/orgChart1"/>
    <dgm:cxn modelId="{51FEC72D-F3E0-D942-B48A-B8617E3AC73A}" type="presParOf" srcId="{2845DA11-F88F-8742-981A-AFBA3A7EFB60}" destId="{9397E4A0-A757-474E-AD9D-B4D19D9446DF}" srcOrd="1" destOrd="0" presId="urn:microsoft.com/office/officeart/2005/8/layout/orgChart1"/>
    <dgm:cxn modelId="{D1A6C560-CC79-0A4C-8DE3-19C8BE2E3DF3}" type="presParOf" srcId="{470795DB-8DDB-ED46-BE67-5FCAC9DE1C0C}" destId="{2D6AC090-9004-0E43-B815-CF8D3BEB20E7}" srcOrd="1" destOrd="0" presId="urn:microsoft.com/office/officeart/2005/8/layout/orgChart1"/>
    <dgm:cxn modelId="{C7C8011C-FB15-6541-BE1A-A2BE6A0527E0}" type="presParOf" srcId="{470795DB-8DDB-ED46-BE67-5FCAC9DE1C0C}" destId="{9B82C0D6-78C8-4C41-AF04-1B93118CD57B}" srcOrd="2" destOrd="0" presId="urn:microsoft.com/office/officeart/2005/8/layout/orgChart1"/>
    <dgm:cxn modelId="{7CC5DFCF-D3FF-D843-A358-0B8A7580DD6A}" type="presParOf" srcId="{467E1120-D0DB-4145-9BBD-8A6A40F2354A}" destId="{B0B2E94B-13BA-D048-8292-43CA695B79C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259FA62-2BFD-1142-A2C2-2A3665E9054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46F364CE-4F60-844B-87F8-B4392759E3B6}">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Social</a:t>
          </a:r>
        </a:p>
      </dgm:t>
    </dgm:pt>
    <dgm:pt modelId="{32083F5A-D1A9-8142-867D-29369F2FBB83}" type="parTrans" cxnId="{BF43C813-1F7E-E640-80C1-68993D24C111}">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CC78EE1-63F4-3948-9BB4-4C35EA4E0FEA}" type="sibTrans" cxnId="{BF43C813-1F7E-E640-80C1-68993D24C111}">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60DFCF5-CA51-BA49-94B5-15705EF88DDC}">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Arts</a:t>
          </a:r>
        </a:p>
      </dgm:t>
    </dgm:pt>
    <dgm:pt modelId="{25C1B918-E0E2-CA49-812B-4A7AD46A1FF8}" type="parTrans" cxnId="{7A1340C9-B822-BE40-8746-85A1420D3705}">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D3F61CAC-7FF2-D642-9396-CD0AFEA3E7C8}" type="sibTrans" cxnId="{7A1340C9-B822-BE40-8746-85A1420D3705}">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FF70183-7CE4-4840-ACC8-D45AF87DF848}">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Civic engagement and non-violent activism</a:t>
          </a:r>
        </a:p>
      </dgm:t>
    </dgm:pt>
    <dgm:pt modelId="{7E7D20BF-0ADD-FE4A-B6BC-302898B24418}" type="parTrans" cxnId="{6F93F4EA-C081-E44D-838B-47DB47698F1E}">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C9318B05-83C1-8E42-9775-5ABF055F0BC7}" type="sibTrans" cxnId="{6F93F4EA-C081-E44D-838B-47DB47698F1E}">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D7BA8EE-E579-8147-B5F1-F51174880FF8}">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Sports</a:t>
          </a:r>
        </a:p>
      </dgm:t>
    </dgm:pt>
    <dgm:pt modelId="{1B54AB7D-EEBF-3D48-826F-29D17CD1D04B}" type="parTrans" cxnId="{797D0411-F58B-174A-9740-54FF6D813CC6}">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4B3C6076-31DC-5F4F-A8D4-20E66981BE56}" type="sibTrans" cxnId="{797D0411-F58B-174A-9740-54FF6D813CC6}">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EE59506-8217-2E4E-A333-F93B2D129A62}">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Hobbies</a:t>
          </a:r>
        </a:p>
      </dgm:t>
    </dgm:pt>
    <dgm:pt modelId="{A43C9D59-DF82-E245-8149-8822D482795F}" type="parTrans" cxnId="{8BA1C421-1CD9-2C49-A267-22052115F737}">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8421DAF-A666-4746-AD64-37431909D42E}" type="sibTrans" cxnId="{8BA1C421-1CD9-2C49-A267-22052115F737}">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F853BEC-F71C-8644-BD1B-25946B7B18F1}" type="pres">
      <dgm:prSet presAssocID="{2259FA62-2BFD-1142-A2C2-2A3665E90549}" presName="hierChild1" presStyleCnt="0">
        <dgm:presLayoutVars>
          <dgm:orgChart val="1"/>
          <dgm:chPref val="1"/>
          <dgm:dir/>
          <dgm:animOne val="branch"/>
          <dgm:animLvl val="lvl"/>
          <dgm:resizeHandles/>
        </dgm:presLayoutVars>
      </dgm:prSet>
      <dgm:spPr/>
      <dgm:t>
        <a:bodyPr/>
        <a:lstStyle/>
        <a:p>
          <a:endParaRPr lang="en-GB"/>
        </a:p>
      </dgm:t>
    </dgm:pt>
    <dgm:pt modelId="{467E1120-D0DB-4145-9BBD-8A6A40F2354A}" type="pres">
      <dgm:prSet presAssocID="{46F364CE-4F60-844B-87F8-B4392759E3B6}" presName="hierRoot1" presStyleCnt="0">
        <dgm:presLayoutVars>
          <dgm:hierBranch val="init"/>
        </dgm:presLayoutVars>
      </dgm:prSet>
      <dgm:spPr/>
    </dgm:pt>
    <dgm:pt modelId="{C547F65C-495A-544C-81EF-F655D11817EC}" type="pres">
      <dgm:prSet presAssocID="{46F364CE-4F60-844B-87F8-B4392759E3B6}" presName="rootComposite1" presStyleCnt="0"/>
      <dgm:spPr/>
    </dgm:pt>
    <dgm:pt modelId="{CD8EF89C-AF2A-DC46-82F6-05C61436B1A4}" type="pres">
      <dgm:prSet presAssocID="{46F364CE-4F60-844B-87F8-B4392759E3B6}" presName="rootText1" presStyleLbl="node0" presStyleIdx="0" presStyleCnt="1">
        <dgm:presLayoutVars>
          <dgm:chPref val="3"/>
        </dgm:presLayoutVars>
      </dgm:prSet>
      <dgm:spPr/>
      <dgm:t>
        <a:bodyPr/>
        <a:lstStyle/>
        <a:p>
          <a:endParaRPr lang="en-GB"/>
        </a:p>
      </dgm:t>
    </dgm:pt>
    <dgm:pt modelId="{8654B977-F92C-964C-98DB-9801BC1C46B6}" type="pres">
      <dgm:prSet presAssocID="{46F364CE-4F60-844B-87F8-B4392759E3B6}" presName="rootConnector1" presStyleLbl="node1" presStyleIdx="0" presStyleCnt="0"/>
      <dgm:spPr/>
      <dgm:t>
        <a:bodyPr/>
        <a:lstStyle/>
        <a:p>
          <a:endParaRPr lang="en-GB"/>
        </a:p>
      </dgm:t>
    </dgm:pt>
    <dgm:pt modelId="{055F1A97-A18D-A54B-A343-DB9F4CE145FC}" type="pres">
      <dgm:prSet presAssocID="{46F364CE-4F60-844B-87F8-B4392759E3B6}" presName="hierChild2" presStyleCnt="0"/>
      <dgm:spPr/>
    </dgm:pt>
    <dgm:pt modelId="{A35F4546-56AC-D149-B20E-3A57EEF6DD1A}" type="pres">
      <dgm:prSet presAssocID="{25C1B918-E0E2-CA49-812B-4A7AD46A1FF8}" presName="Name37" presStyleLbl="parChTrans1D2" presStyleIdx="0" presStyleCnt="4"/>
      <dgm:spPr/>
      <dgm:t>
        <a:bodyPr/>
        <a:lstStyle/>
        <a:p>
          <a:endParaRPr lang="en-GB"/>
        </a:p>
      </dgm:t>
    </dgm:pt>
    <dgm:pt modelId="{F48EED91-158B-7743-BA29-F98ABD11BD08}" type="pres">
      <dgm:prSet presAssocID="{360DFCF5-CA51-BA49-94B5-15705EF88DDC}" presName="hierRoot2" presStyleCnt="0">
        <dgm:presLayoutVars>
          <dgm:hierBranch val="init"/>
        </dgm:presLayoutVars>
      </dgm:prSet>
      <dgm:spPr/>
    </dgm:pt>
    <dgm:pt modelId="{9FE79FDE-6EEB-104F-B23A-E4B07FD966CC}" type="pres">
      <dgm:prSet presAssocID="{360DFCF5-CA51-BA49-94B5-15705EF88DDC}" presName="rootComposite" presStyleCnt="0"/>
      <dgm:spPr/>
    </dgm:pt>
    <dgm:pt modelId="{03639B84-8A05-2646-B516-08D8E0222F4B}" type="pres">
      <dgm:prSet presAssocID="{360DFCF5-CA51-BA49-94B5-15705EF88DDC}" presName="rootText" presStyleLbl="node2" presStyleIdx="0" presStyleCnt="4">
        <dgm:presLayoutVars>
          <dgm:chPref val="3"/>
        </dgm:presLayoutVars>
      </dgm:prSet>
      <dgm:spPr/>
      <dgm:t>
        <a:bodyPr/>
        <a:lstStyle/>
        <a:p>
          <a:endParaRPr lang="en-GB"/>
        </a:p>
      </dgm:t>
    </dgm:pt>
    <dgm:pt modelId="{9318492A-91B5-6048-AC03-E35068624D3B}" type="pres">
      <dgm:prSet presAssocID="{360DFCF5-CA51-BA49-94B5-15705EF88DDC}" presName="rootConnector" presStyleLbl="node2" presStyleIdx="0" presStyleCnt="4"/>
      <dgm:spPr/>
      <dgm:t>
        <a:bodyPr/>
        <a:lstStyle/>
        <a:p>
          <a:endParaRPr lang="en-GB"/>
        </a:p>
      </dgm:t>
    </dgm:pt>
    <dgm:pt modelId="{7B96A14F-B51D-0548-AE10-72ECC594342F}" type="pres">
      <dgm:prSet presAssocID="{360DFCF5-CA51-BA49-94B5-15705EF88DDC}" presName="hierChild4" presStyleCnt="0"/>
      <dgm:spPr/>
    </dgm:pt>
    <dgm:pt modelId="{587C9DBF-C270-B84F-A6C6-552894B009CE}" type="pres">
      <dgm:prSet presAssocID="{360DFCF5-CA51-BA49-94B5-15705EF88DDC}" presName="hierChild5" presStyleCnt="0"/>
      <dgm:spPr/>
    </dgm:pt>
    <dgm:pt modelId="{5FF664B3-8B76-C24B-A8F6-00113FD87B0A}" type="pres">
      <dgm:prSet presAssocID="{7E7D20BF-0ADD-FE4A-B6BC-302898B24418}" presName="Name37" presStyleLbl="parChTrans1D2" presStyleIdx="1" presStyleCnt="4"/>
      <dgm:spPr/>
      <dgm:t>
        <a:bodyPr/>
        <a:lstStyle/>
        <a:p>
          <a:endParaRPr lang="en-GB"/>
        </a:p>
      </dgm:t>
    </dgm:pt>
    <dgm:pt modelId="{2E3E3E57-21FF-1546-AD2D-CD6D008E6805}" type="pres">
      <dgm:prSet presAssocID="{2FF70183-7CE4-4840-ACC8-D45AF87DF848}" presName="hierRoot2" presStyleCnt="0">
        <dgm:presLayoutVars>
          <dgm:hierBranch val="init"/>
        </dgm:presLayoutVars>
      </dgm:prSet>
      <dgm:spPr/>
    </dgm:pt>
    <dgm:pt modelId="{A04B75C0-EDE1-184A-BD94-D981A891D7C5}" type="pres">
      <dgm:prSet presAssocID="{2FF70183-7CE4-4840-ACC8-D45AF87DF848}" presName="rootComposite" presStyleCnt="0"/>
      <dgm:spPr/>
    </dgm:pt>
    <dgm:pt modelId="{E929A1FB-CDA8-654D-8CE0-FABAD996AEC1}" type="pres">
      <dgm:prSet presAssocID="{2FF70183-7CE4-4840-ACC8-D45AF87DF848}" presName="rootText" presStyleLbl="node2" presStyleIdx="1" presStyleCnt="4" custScaleX="141696">
        <dgm:presLayoutVars>
          <dgm:chPref val="3"/>
        </dgm:presLayoutVars>
      </dgm:prSet>
      <dgm:spPr/>
      <dgm:t>
        <a:bodyPr/>
        <a:lstStyle/>
        <a:p>
          <a:endParaRPr lang="en-GB"/>
        </a:p>
      </dgm:t>
    </dgm:pt>
    <dgm:pt modelId="{EDFF85FF-7EFE-A14A-AFA0-415FCF438A95}" type="pres">
      <dgm:prSet presAssocID="{2FF70183-7CE4-4840-ACC8-D45AF87DF848}" presName="rootConnector" presStyleLbl="node2" presStyleIdx="1" presStyleCnt="4"/>
      <dgm:spPr/>
      <dgm:t>
        <a:bodyPr/>
        <a:lstStyle/>
        <a:p>
          <a:endParaRPr lang="en-GB"/>
        </a:p>
      </dgm:t>
    </dgm:pt>
    <dgm:pt modelId="{461FE126-A441-DF47-B210-88BA71867935}" type="pres">
      <dgm:prSet presAssocID="{2FF70183-7CE4-4840-ACC8-D45AF87DF848}" presName="hierChild4" presStyleCnt="0"/>
      <dgm:spPr/>
    </dgm:pt>
    <dgm:pt modelId="{24C03886-4A13-A34B-AA06-E68DD4EE86F7}" type="pres">
      <dgm:prSet presAssocID="{2FF70183-7CE4-4840-ACC8-D45AF87DF848}" presName="hierChild5" presStyleCnt="0"/>
      <dgm:spPr/>
    </dgm:pt>
    <dgm:pt modelId="{8FE93080-78E2-7C47-9D43-E80473370523}" type="pres">
      <dgm:prSet presAssocID="{1B54AB7D-EEBF-3D48-826F-29D17CD1D04B}" presName="Name37" presStyleLbl="parChTrans1D2" presStyleIdx="2" presStyleCnt="4"/>
      <dgm:spPr/>
      <dgm:t>
        <a:bodyPr/>
        <a:lstStyle/>
        <a:p>
          <a:endParaRPr lang="en-GB"/>
        </a:p>
      </dgm:t>
    </dgm:pt>
    <dgm:pt modelId="{6C7DC8B3-8805-D546-A133-CD186E67BDF6}" type="pres">
      <dgm:prSet presAssocID="{2D7BA8EE-E579-8147-B5F1-F51174880FF8}" presName="hierRoot2" presStyleCnt="0">
        <dgm:presLayoutVars>
          <dgm:hierBranch val="init"/>
        </dgm:presLayoutVars>
      </dgm:prSet>
      <dgm:spPr/>
    </dgm:pt>
    <dgm:pt modelId="{D319BA93-322D-3B45-A2E0-5F144F9CCFAD}" type="pres">
      <dgm:prSet presAssocID="{2D7BA8EE-E579-8147-B5F1-F51174880FF8}" presName="rootComposite" presStyleCnt="0"/>
      <dgm:spPr/>
    </dgm:pt>
    <dgm:pt modelId="{DF3EF6EE-B37D-5D4C-AE4E-D66913E4BE24}" type="pres">
      <dgm:prSet presAssocID="{2D7BA8EE-E579-8147-B5F1-F51174880FF8}" presName="rootText" presStyleLbl="node2" presStyleIdx="2" presStyleCnt="4">
        <dgm:presLayoutVars>
          <dgm:chPref val="3"/>
        </dgm:presLayoutVars>
      </dgm:prSet>
      <dgm:spPr/>
      <dgm:t>
        <a:bodyPr/>
        <a:lstStyle/>
        <a:p>
          <a:endParaRPr lang="en-GB"/>
        </a:p>
      </dgm:t>
    </dgm:pt>
    <dgm:pt modelId="{99E5F169-E85E-8A45-AF88-CAD0ED6C50B9}" type="pres">
      <dgm:prSet presAssocID="{2D7BA8EE-E579-8147-B5F1-F51174880FF8}" presName="rootConnector" presStyleLbl="node2" presStyleIdx="2" presStyleCnt="4"/>
      <dgm:spPr/>
      <dgm:t>
        <a:bodyPr/>
        <a:lstStyle/>
        <a:p>
          <a:endParaRPr lang="en-GB"/>
        </a:p>
      </dgm:t>
    </dgm:pt>
    <dgm:pt modelId="{2BD406FC-D064-4A48-99C6-9C8F967DC4CA}" type="pres">
      <dgm:prSet presAssocID="{2D7BA8EE-E579-8147-B5F1-F51174880FF8}" presName="hierChild4" presStyleCnt="0"/>
      <dgm:spPr/>
    </dgm:pt>
    <dgm:pt modelId="{1F8EA9D6-9DA3-A140-9649-FD4746EA10EE}" type="pres">
      <dgm:prSet presAssocID="{2D7BA8EE-E579-8147-B5F1-F51174880FF8}" presName="hierChild5" presStyleCnt="0"/>
      <dgm:spPr/>
    </dgm:pt>
    <dgm:pt modelId="{9BDA7577-ED3E-FF45-A01F-801461DA7DA3}" type="pres">
      <dgm:prSet presAssocID="{A43C9D59-DF82-E245-8149-8822D482795F}" presName="Name37" presStyleLbl="parChTrans1D2" presStyleIdx="3" presStyleCnt="4"/>
      <dgm:spPr/>
      <dgm:t>
        <a:bodyPr/>
        <a:lstStyle/>
        <a:p>
          <a:endParaRPr lang="en-GB"/>
        </a:p>
      </dgm:t>
    </dgm:pt>
    <dgm:pt modelId="{470795DB-8DDB-ED46-BE67-5FCAC9DE1C0C}" type="pres">
      <dgm:prSet presAssocID="{2EE59506-8217-2E4E-A333-F93B2D129A62}" presName="hierRoot2" presStyleCnt="0">
        <dgm:presLayoutVars>
          <dgm:hierBranch val="init"/>
        </dgm:presLayoutVars>
      </dgm:prSet>
      <dgm:spPr/>
    </dgm:pt>
    <dgm:pt modelId="{2845DA11-F88F-8742-981A-AFBA3A7EFB60}" type="pres">
      <dgm:prSet presAssocID="{2EE59506-8217-2E4E-A333-F93B2D129A62}" presName="rootComposite" presStyleCnt="0"/>
      <dgm:spPr/>
    </dgm:pt>
    <dgm:pt modelId="{CEBB073B-840E-DA4F-89AD-DB99A7B4653E}" type="pres">
      <dgm:prSet presAssocID="{2EE59506-8217-2E4E-A333-F93B2D129A62}" presName="rootText" presStyleLbl="node2" presStyleIdx="3" presStyleCnt="4">
        <dgm:presLayoutVars>
          <dgm:chPref val="3"/>
        </dgm:presLayoutVars>
      </dgm:prSet>
      <dgm:spPr/>
      <dgm:t>
        <a:bodyPr/>
        <a:lstStyle/>
        <a:p>
          <a:endParaRPr lang="en-GB"/>
        </a:p>
      </dgm:t>
    </dgm:pt>
    <dgm:pt modelId="{9397E4A0-A757-474E-AD9D-B4D19D9446DF}" type="pres">
      <dgm:prSet presAssocID="{2EE59506-8217-2E4E-A333-F93B2D129A62}" presName="rootConnector" presStyleLbl="node2" presStyleIdx="3" presStyleCnt="4"/>
      <dgm:spPr/>
      <dgm:t>
        <a:bodyPr/>
        <a:lstStyle/>
        <a:p>
          <a:endParaRPr lang="en-GB"/>
        </a:p>
      </dgm:t>
    </dgm:pt>
    <dgm:pt modelId="{2D6AC090-9004-0E43-B815-CF8D3BEB20E7}" type="pres">
      <dgm:prSet presAssocID="{2EE59506-8217-2E4E-A333-F93B2D129A62}" presName="hierChild4" presStyleCnt="0"/>
      <dgm:spPr/>
    </dgm:pt>
    <dgm:pt modelId="{9B82C0D6-78C8-4C41-AF04-1B93118CD57B}" type="pres">
      <dgm:prSet presAssocID="{2EE59506-8217-2E4E-A333-F93B2D129A62}" presName="hierChild5" presStyleCnt="0"/>
      <dgm:spPr/>
    </dgm:pt>
    <dgm:pt modelId="{B0B2E94B-13BA-D048-8292-43CA695B79C2}" type="pres">
      <dgm:prSet presAssocID="{46F364CE-4F60-844B-87F8-B4392759E3B6}" presName="hierChild3" presStyleCnt="0"/>
      <dgm:spPr/>
    </dgm:pt>
  </dgm:ptLst>
  <dgm:cxnLst>
    <dgm:cxn modelId="{0B39BD51-AC8E-6A46-B005-D7ACEBF9DE2F}" type="presOf" srcId="{360DFCF5-CA51-BA49-94B5-15705EF88DDC}" destId="{03639B84-8A05-2646-B516-08D8E0222F4B}" srcOrd="0" destOrd="0" presId="urn:microsoft.com/office/officeart/2005/8/layout/orgChart1"/>
    <dgm:cxn modelId="{3B9A246B-E1FC-5D4A-AECA-49C5B8FB5B75}" type="presOf" srcId="{360DFCF5-CA51-BA49-94B5-15705EF88DDC}" destId="{9318492A-91B5-6048-AC03-E35068624D3B}" srcOrd="1" destOrd="0" presId="urn:microsoft.com/office/officeart/2005/8/layout/orgChart1"/>
    <dgm:cxn modelId="{7A1340C9-B822-BE40-8746-85A1420D3705}" srcId="{46F364CE-4F60-844B-87F8-B4392759E3B6}" destId="{360DFCF5-CA51-BA49-94B5-15705EF88DDC}" srcOrd="0" destOrd="0" parTransId="{25C1B918-E0E2-CA49-812B-4A7AD46A1FF8}" sibTransId="{D3F61CAC-7FF2-D642-9396-CD0AFEA3E7C8}"/>
    <dgm:cxn modelId="{EE1173EA-6EC5-E446-A21D-1F70FE16B97E}" type="presOf" srcId="{2EE59506-8217-2E4E-A333-F93B2D129A62}" destId="{9397E4A0-A757-474E-AD9D-B4D19D9446DF}" srcOrd="1" destOrd="0" presId="urn:microsoft.com/office/officeart/2005/8/layout/orgChart1"/>
    <dgm:cxn modelId="{2CA9B94B-8F02-9143-A29C-68C29C3BCEBA}" type="presOf" srcId="{7E7D20BF-0ADD-FE4A-B6BC-302898B24418}" destId="{5FF664B3-8B76-C24B-A8F6-00113FD87B0A}" srcOrd="0" destOrd="0" presId="urn:microsoft.com/office/officeart/2005/8/layout/orgChart1"/>
    <dgm:cxn modelId="{BF43C813-1F7E-E640-80C1-68993D24C111}" srcId="{2259FA62-2BFD-1142-A2C2-2A3665E90549}" destId="{46F364CE-4F60-844B-87F8-B4392759E3B6}" srcOrd="0" destOrd="0" parTransId="{32083F5A-D1A9-8142-867D-29369F2FBB83}" sibTransId="{5CC78EE1-63F4-3948-9BB4-4C35EA4E0FEA}"/>
    <dgm:cxn modelId="{13E2A794-2DFE-9240-B859-747D751C2DAE}" type="presOf" srcId="{46F364CE-4F60-844B-87F8-B4392759E3B6}" destId="{8654B977-F92C-964C-98DB-9801BC1C46B6}" srcOrd="1" destOrd="0" presId="urn:microsoft.com/office/officeart/2005/8/layout/orgChart1"/>
    <dgm:cxn modelId="{7EB960F2-DEDC-C440-B177-E118D7605C6F}" type="presOf" srcId="{2D7BA8EE-E579-8147-B5F1-F51174880FF8}" destId="{DF3EF6EE-B37D-5D4C-AE4E-D66913E4BE24}" srcOrd="0" destOrd="0" presId="urn:microsoft.com/office/officeart/2005/8/layout/orgChart1"/>
    <dgm:cxn modelId="{C3A4A861-06D9-FB43-9835-1E77E5D33937}" type="presOf" srcId="{46F364CE-4F60-844B-87F8-B4392759E3B6}" destId="{CD8EF89C-AF2A-DC46-82F6-05C61436B1A4}" srcOrd="0" destOrd="0" presId="urn:microsoft.com/office/officeart/2005/8/layout/orgChart1"/>
    <dgm:cxn modelId="{CAEA292D-C5D3-DA49-BAFA-04FF6079B7FB}" type="presOf" srcId="{2FF70183-7CE4-4840-ACC8-D45AF87DF848}" destId="{E929A1FB-CDA8-654D-8CE0-FABAD996AEC1}" srcOrd="0" destOrd="0" presId="urn:microsoft.com/office/officeart/2005/8/layout/orgChart1"/>
    <dgm:cxn modelId="{800A393E-E47C-5844-9464-2A00E4FDF6A0}" type="presOf" srcId="{1B54AB7D-EEBF-3D48-826F-29D17CD1D04B}" destId="{8FE93080-78E2-7C47-9D43-E80473370523}" srcOrd="0" destOrd="0" presId="urn:microsoft.com/office/officeart/2005/8/layout/orgChart1"/>
    <dgm:cxn modelId="{D58E63AF-1A78-1C46-BDA2-E4A238BCB4F5}" type="presOf" srcId="{2FF70183-7CE4-4840-ACC8-D45AF87DF848}" destId="{EDFF85FF-7EFE-A14A-AFA0-415FCF438A95}" srcOrd="1" destOrd="0" presId="urn:microsoft.com/office/officeart/2005/8/layout/orgChart1"/>
    <dgm:cxn modelId="{BD4129AF-AFB2-784D-B0F9-18FE58512BA4}" type="presOf" srcId="{A43C9D59-DF82-E245-8149-8822D482795F}" destId="{9BDA7577-ED3E-FF45-A01F-801461DA7DA3}" srcOrd="0" destOrd="0" presId="urn:microsoft.com/office/officeart/2005/8/layout/orgChart1"/>
    <dgm:cxn modelId="{C75C51D1-AF5D-4A4A-8843-70C0EEDF7E39}" type="presOf" srcId="{25C1B918-E0E2-CA49-812B-4A7AD46A1FF8}" destId="{A35F4546-56AC-D149-B20E-3A57EEF6DD1A}" srcOrd="0" destOrd="0" presId="urn:microsoft.com/office/officeart/2005/8/layout/orgChart1"/>
    <dgm:cxn modelId="{90A1A318-77C7-6343-88D2-2B2254CEF015}" type="presOf" srcId="{2D7BA8EE-E579-8147-B5F1-F51174880FF8}" destId="{99E5F169-E85E-8A45-AF88-CAD0ED6C50B9}" srcOrd="1" destOrd="0" presId="urn:microsoft.com/office/officeart/2005/8/layout/orgChart1"/>
    <dgm:cxn modelId="{F5C232CC-525D-414A-83E7-66D876AE566D}" type="presOf" srcId="{2EE59506-8217-2E4E-A333-F93B2D129A62}" destId="{CEBB073B-840E-DA4F-89AD-DB99A7B4653E}" srcOrd="0" destOrd="0" presId="urn:microsoft.com/office/officeart/2005/8/layout/orgChart1"/>
    <dgm:cxn modelId="{8BA1C421-1CD9-2C49-A267-22052115F737}" srcId="{46F364CE-4F60-844B-87F8-B4392759E3B6}" destId="{2EE59506-8217-2E4E-A333-F93B2D129A62}" srcOrd="3" destOrd="0" parTransId="{A43C9D59-DF82-E245-8149-8822D482795F}" sibTransId="{28421DAF-A666-4746-AD64-37431909D42E}"/>
    <dgm:cxn modelId="{FB2472DF-E7EA-E549-BF97-7B9F17FE697A}" type="presOf" srcId="{2259FA62-2BFD-1142-A2C2-2A3665E90549}" destId="{3F853BEC-F71C-8644-BD1B-25946B7B18F1}" srcOrd="0" destOrd="0" presId="urn:microsoft.com/office/officeart/2005/8/layout/orgChart1"/>
    <dgm:cxn modelId="{797D0411-F58B-174A-9740-54FF6D813CC6}" srcId="{46F364CE-4F60-844B-87F8-B4392759E3B6}" destId="{2D7BA8EE-E579-8147-B5F1-F51174880FF8}" srcOrd="2" destOrd="0" parTransId="{1B54AB7D-EEBF-3D48-826F-29D17CD1D04B}" sibTransId="{4B3C6076-31DC-5F4F-A8D4-20E66981BE56}"/>
    <dgm:cxn modelId="{6F93F4EA-C081-E44D-838B-47DB47698F1E}" srcId="{46F364CE-4F60-844B-87F8-B4392759E3B6}" destId="{2FF70183-7CE4-4840-ACC8-D45AF87DF848}" srcOrd="1" destOrd="0" parTransId="{7E7D20BF-0ADD-FE4A-B6BC-302898B24418}" sibTransId="{C9318B05-83C1-8E42-9775-5ABF055F0BC7}"/>
    <dgm:cxn modelId="{8D657C77-4A0B-1C42-B325-76011941F61C}" type="presParOf" srcId="{3F853BEC-F71C-8644-BD1B-25946B7B18F1}" destId="{467E1120-D0DB-4145-9BBD-8A6A40F2354A}" srcOrd="0" destOrd="0" presId="urn:microsoft.com/office/officeart/2005/8/layout/orgChart1"/>
    <dgm:cxn modelId="{A0DC396F-DA0B-C44C-AAD0-2A943968B7EE}" type="presParOf" srcId="{467E1120-D0DB-4145-9BBD-8A6A40F2354A}" destId="{C547F65C-495A-544C-81EF-F655D11817EC}" srcOrd="0" destOrd="0" presId="urn:microsoft.com/office/officeart/2005/8/layout/orgChart1"/>
    <dgm:cxn modelId="{2E3083F2-3105-2C41-BE5E-4C534D9F128D}" type="presParOf" srcId="{C547F65C-495A-544C-81EF-F655D11817EC}" destId="{CD8EF89C-AF2A-DC46-82F6-05C61436B1A4}" srcOrd="0" destOrd="0" presId="urn:microsoft.com/office/officeart/2005/8/layout/orgChart1"/>
    <dgm:cxn modelId="{01C7054D-87F0-0B45-9CE5-96854B01EBD9}" type="presParOf" srcId="{C547F65C-495A-544C-81EF-F655D11817EC}" destId="{8654B977-F92C-964C-98DB-9801BC1C46B6}" srcOrd="1" destOrd="0" presId="urn:microsoft.com/office/officeart/2005/8/layout/orgChart1"/>
    <dgm:cxn modelId="{4600FD51-5158-F94B-ACC0-1C5A83721B14}" type="presParOf" srcId="{467E1120-D0DB-4145-9BBD-8A6A40F2354A}" destId="{055F1A97-A18D-A54B-A343-DB9F4CE145FC}" srcOrd="1" destOrd="0" presId="urn:microsoft.com/office/officeart/2005/8/layout/orgChart1"/>
    <dgm:cxn modelId="{1276923C-CE60-8043-80F9-9F8F31C60205}" type="presParOf" srcId="{055F1A97-A18D-A54B-A343-DB9F4CE145FC}" destId="{A35F4546-56AC-D149-B20E-3A57EEF6DD1A}" srcOrd="0" destOrd="0" presId="urn:microsoft.com/office/officeart/2005/8/layout/orgChart1"/>
    <dgm:cxn modelId="{84A7D1EF-C9D2-D842-AB4F-BFCD9A46907F}" type="presParOf" srcId="{055F1A97-A18D-A54B-A343-DB9F4CE145FC}" destId="{F48EED91-158B-7743-BA29-F98ABD11BD08}" srcOrd="1" destOrd="0" presId="urn:microsoft.com/office/officeart/2005/8/layout/orgChart1"/>
    <dgm:cxn modelId="{66BBA6B3-AD94-8048-BF6B-41D54DB41617}" type="presParOf" srcId="{F48EED91-158B-7743-BA29-F98ABD11BD08}" destId="{9FE79FDE-6EEB-104F-B23A-E4B07FD966CC}" srcOrd="0" destOrd="0" presId="urn:microsoft.com/office/officeart/2005/8/layout/orgChart1"/>
    <dgm:cxn modelId="{2F481DA5-A1C0-4F4C-B8B5-30AD4C29148D}" type="presParOf" srcId="{9FE79FDE-6EEB-104F-B23A-E4B07FD966CC}" destId="{03639B84-8A05-2646-B516-08D8E0222F4B}" srcOrd="0" destOrd="0" presId="urn:microsoft.com/office/officeart/2005/8/layout/orgChart1"/>
    <dgm:cxn modelId="{384974B0-C89B-E048-BFE3-ACF0F0CECE79}" type="presParOf" srcId="{9FE79FDE-6EEB-104F-B23A-E4B07FD966CC}" destId="{9318492A-91B5-6048-AC03-E35068624D3B}" srcOrd="1" destOrd="0" presId="urn:microsoft.com/office/officeart/2005/8/layout/orgChart1"/>
    <dgm:cxn modelId="{1F96EAF5-8F58-BF42-9B69-B70C81F7472F}" type="presParOf" srcId="{F48EED91-158B-7743-BA29-F98ABD11BD08}" destId="{7B96A14F-B51D-0548-AE10-72ECC594342F}" srcOrd="1" destOrd="0" presId="urn:microsoft.com/office/officeart/2005/8/layout/orgChart1"/>
    <dgm:cxn modelId="{1D4F1A10-DF6D-D94D-8D8A-8C6D069C1595}" type="presParOf" srcId="{F48EED91-158B-7743-BA29-F98ABD11BD08}" destId="{587C9DBF-C270-B84F-A6C6-552894B009CE}" srcOrd="2" destOrd="0" presId="urn:microsoft.com/office/officeart/2005/8/layout/orgChart1"/>
    <dgm:cxn modelId="{82E4495B-EA09-F54B-890C-91CB541C2EAC}" type="presParOf" srcId="{055F1A97-A18D-A54B-A343-DB9F4CE145FC}" destId="{5FF664B3-8B76-C24B-A8F6-00113FD87B0A}" srcOrd="2" destOrd="0" presId="urn:microsoft.com/office/officeart/2005/8/layout/orgChart1"/>
    <dgm:cxn modelId="{254A2FD8-DDE2-794D-B653-F38F163CB312}" type="presParOf" srcId="{055F1A97-A18D-A54B-A343-DB9F4CE145FC}" destId="{2E3E3E57-21FF-1546-AD2D-CD6D008E6805}" srcOrd="3" destOrd="0" presId="urn:microsoft.com/office/officeart/2005/8/layout/orgChart1"/>
    <dgm:cxn modelId="{E39205E7-4915-E643-B47F-58E4C8BEB37C}" type="presParOf" srcId="{2E3E3E57-21FF-1546-AD2D-CD6D008E6805}" destId="{A04B75C0-EDE1-184A-BD94-D981A891D7C5}" srcOrd="0" destOrd="0" presId="urn:microsoft.com/office/officeart/2005/8/layout/orgChart1"/>
    <dgm:cxn modelId="{21F672BE-30CE-FE41-BD5E-3B7386A2CC82}" type="presParOf" srcId="{A04B75C0-EDE1-184A-BD94-D981A891D7C5}" destId="{E929A1FB-CDA8-654D-8CE0-FABAD996AEC1}" srcOrd="0" destOrd="0" presId="urn:microsoft.com/office/officeart/2005/8/layout/orgChart1"/>
    <dgm:cxn modelId="{9D1CB1D4-B38A-FA4F-A43C-A748C88A762F}" type="presParOf" srcId="{A04B75C0-EDE1-184A-BD94-D981A891D7C5}" destId="{EDFF85FF-7EFE-A14A-AFA0-415FCF438A95}" srcOrd="1" destOrd="0" presId="urn:microsoft.com/office/officeart/2005/8/layout/orgChart1"/>
    <dgm:cxn modelId="{1B4E00EC-81FC-514A-9DDE-1071D92E0DF6}" type="presParOf" srcId="{2E3E3E57-21FF-1546-AD2D-CD6D008E6805}" destId="{461FE126-A441-DF47-B210-88BA71867935}" srcOrd="1" destOrd="0" presId="urn:microsoft.com/office/officeart/2005/8/layout/orgChart1"/>
    <dgm:cxn modelId="{21FCFE40-107F-FC43-A37F-623023E69167}" type="presParOf" srcId="{2E3E3E57-21FF-1546-AD2D-CD6D008E6805}" destId="{24C03886-4A13-A34B-AA06-E68DD4EE86F7}" srcOrd="2" destOrd="0" presId="urn:microsoft.com/office/officeart/2005/8/layout/orgChart1"/>
    <dgm:cxn modelId="{1ED39BCC-10AB-4049-8E80-3645DC8E0612}" type="presParOf" srcId="{055F1A97-A18D-A54B-A343-DB9F4CE145FC}" destId="{8FE93080-78E2-7C47-9D43-E80473370523}" srcOrd="4" destOrd="0" presId="urn:microsoft.com/office/officeart/2005/8/layout/orgChart1"/>
    <dgm:cxn modelId="{C4586939-3607-D54F-BB39-6578EC811378}" type="presParOf" srcId="{055F1A97-A18D-A54B-A343-DB9F4CE145FC}" destId="{6C7DC8B3-8805-D546-A133-CD186E67BDF6}" srcOrd="5" destOrd="0" presId="urn:microsoft.com/office/officeart/2005/8/layout/orgChart1"/>
    <dgm:cxn modelId="{C532C61A-030A-2C40-8EDA-1E93FF98B924}" type="presParOf" srcId="{6C7DC8B3-8805-D546-A133-CD186E67BDF6}" destId="{D319BA93-322D-3B45-A2E0-5F144F9CCFAD}" srcOrd="0" destOrd="0" presId="urn:microsoft.com/office/officeart/2005/8/layout/orgChart1"/>
    <dgm:cxn modelId="{5A7BA26E-2A2E-D04A-9E92-3E77D997CA6A}" type="presParOf" srcId="{D319BA93-322D-3B45-A2E0-5F144F9CCFAD}" destId="{DF3EF6EE-B37D-5D4C-AE4E-D66913E4BE24}" srcOrd="0" destOrd="0" presId="urn:microsoft.com/office/officeart/2005/8/layout/orgChart1"/>
    <dgm:cxn modelId="{4E2B65D1-FC42-5148-B9AA-1BE9C92155CE}" type="presParOf" srcId="{D319BA93-322D-3B45-A2E0-5F144F9CCFAD}" destId="{99E5F169-E85E-8A45-AF88-CAD0ED6C50B9}" srcOrd="1" destOrd="0" presId="urn:microsoft.com/office/officeart/2005/8/layout/orgChart1"/>
    <dgm:cxn modelId="{7CC226CC-4ABF-D244-AC1F-C0BE9C80383C}" type="presParOf" srcId="{6C7DC8B3-8805-D546-A133-CD186E67BDF6}" destId="{2BD406FC-D064-4A48-99C6-9C8F967DC4CA}" srcOrd="1" destOrd="0" presId="urn:microsoft.com/office/officeart/2005/8/layout/orgChart1"/>
    <dgm:cxn modelId="{FD6B3F8F-D2D6-9243-83C3-F346B94FD6B7}" type="presParOf" srcId="{6C7DC8B3-8805-D546-A133-CD186E67BDF6}" destId="{1F8EA9D6-9DA3-A140-9649-FD4746EA10EE}" srcOrd="2" destOrd="0" presId="urn:microsoft.com/office/officeart/2005/8/layout/orgChart1"/>
    <dgm:cxn modelId="{7407F74C-418F-AD40-9CA4-901B3C8A7D50}" type="presParOf" srcId="{055F1A97-A18D-A54B-A343-DB9F4CE145FC}" destId="{9BDA7577-ED3E-FF45-A01F-801461DA7DA3}" srcOrd="6" destOrd="0" presId="urn:microsoft.com/office/officeart/2005/8/layout/orgChart1"/>
    <dgm:cxn modelId="{E63306DF-5E35-7B40-8BBF-4BF57C0C826C}" type="presParOf" srcId="{055F1A97-A18D-A54B-A343-DB9F4CE145FC}" destId="{470795DB-8DDB-ED46-BE67-5FCAC9DE1C0C}" srcOrd="7" destOrd="0" presId="urn:microsoft.com/office/officeart/2005/8/layout/orgChart1"/>
    <dgm:cxn modelId="{AC01179B-66B7-1F4C-9A6C-E169DDA37DD9}" type="presParOf" srcId="{470795DB-8DDB-ED46-BE67-5FCAC9DE1C0C}" destId="{2845DA11-F88F-8742-981A-AFBA3A7EFB60}" srcOrd="0" destOrd="0" presId="urn:microsoft.com/office/officeart/2005/8/layout/orgChart1"/>
    <dgm:cxn modelId="{E71EAC29-5866-E646-8AC2-DBF8A3D49BEF}" type="presParOf" srcId="{2845DA11-F88F-8742-981A-AFBA3A7EFB60}" destId="{CEBB073B-840E-DA4F-89AD-DB99A7B4653E}" srcOrd="0" destOrd="0" presId="urn:microsoft.com/office/officeart/2005/8/layout/orgChart1"/>
    <dgm:cxn modelId="{51FEC72D-F3E0-D942-B48A-B8617E3AC73A}" type="presParOf" srcId="{2845DA11-F88F-8742-981A-AFBA3A7EFB60}" destId="{9397E4A0-A757-474E-AD9D-B4D19D9446DF}" srcOrd="1" destOrd="0" presId="urn:microsoft.com/office/officeart/2005/8/layout/orgChart1"/>
    <dgm:cxn modelId="{D1A6C560-CC79-0A4C-8DE3-19C8BE2E3DF3}" type="presParOf" srcId="{470795DB-8DDB-ED46-BE67-5FCAC9DE1C0C}" destId="{2D6AC090-9004-0E43-B815-CF8D3BEB20E7}" srcOrd="1" destOrd="0" presId="urn:microsoft.com/office/officeart/2005/8/layout/orgChart1"/>
    <dgm:cxn modelId="{C7C8011C-FB15-6541-BE1A-A2BE6A0527E0}" type="presParOf" srcId="{470795DB-8DDB-ED46-BE67-5FCAC9DE1C0C}" destId="{9B82C0D6-78C8-4C41-AF04-1B93118CD57B}" srcOrd="2" destOrd="0" presId="urn:microsoft.com/office/officeart/2005/8/layout/orgChart1"/>
    <dgm:cxn modelId="{7CC5DFCF-D3FF-D843-A358-0B8A7580DD6A}" type="presParOf" srcId="{467E1120-D0DB-4145-9BBD-8A6A40F2354A}" destId="{B0B2E94B-13BA-D048-8292-43CA695B79C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259FA62-2BFD-1142-A2C2-2A3665E9054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46F364CE-4F60-844B-87F8-B4392759E3B6}">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Cultural / ideological</a:t>
          </a:r>
        </a:p>
      </dgm:t>
    </dgm:pt>
    <dgm:pt modelId="{32083F5A-D1A9-8142-867D-29369F2FBB83}" type="parTrans" cxnId="{BF43C813-1F7E-E640-80C1-68993D24C111}">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CC78EE1-63F4-3948-9BB4-4C35EA4E0FEA}" type="sibTrans" cxnId="{BF43C813-1F7E-E640-80C1-68993D24C111}">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DF5AD9F-8C49-8243-B289-E0E6DF4122D6}">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Provide mentorship</a:t>
          </a:r>
        </a:p>
      </dgm:t>
    </dgm:pt>
    <dgm:pt modelId="{D0DB833F-2649-8F40-9F6E-F79E289C9A3B}" type="parTrans" cxnId="{0B54961A-3524-A644-B175-36BF2A039BDA}">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F1BA8564-FE84-EA46-9D9D-CCB1668E69DB}" type="sibTrans" cxnId="{0B54961A-3524-A644-B175-36BF2A039BDA}">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60DFCF5-CA51-BA49-94B5-15705EF88DDC}">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Exposure to new ideas</a:t>
          </a:r>
        </a:p>
      </dgm:t>
    </dgm:pt>
    <dgm:pt modelId="{25C1B918-E0E2-CA49-812B-4A7AD46A1FF8}" type="parTrans" cxnId="{7A1340C9-B822-BE40-8746-85A1420D3705}">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D3F61CAC-7FF2-D642-9396-CD0AFEA3E7C8}" type="sibTrans" cxnId="{7A1340C9-B822-BE40-8746-85A1420D3705}">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FF70183-7CE4-4840-ACC8-D45AF87DF848}">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Education / learning</a:t>
          </a:r>
        </a:p>
      </dgm:t>
    </dgm:pt>
    <dgm:pt modelId="{7E7D20BF-0ADD-FE4A-B6BC-302898B24418}" type="parTrans" cxnId="{6F93F4EA-C081-E44D-838B-47DB47698F1E}">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C9318B05-83C1-8E42-9775-5ABF055F0BC7}" type="sibTrans" cxnId="{6F93F4EA-C081-E44D-838B-47DB47698F1E}">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D7BA8EE-E579-8147-B5F1-F51174880FF8}">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Build relationship</a:t>
          </a:r>
        </a:p>
      </dgm:t>
    </dgm:pt>
    <dgm:pt modelId="{1B54AB7D-EEBF-3D48-826F-29D17CD1D04B}" type="parTrans" cxnId="{797D0411-F58B-174A-9740-54FF6D813CC6}">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4B3C6076-31DC-5F4F-A8D4-20E66981BE56}" type="sibTrans" cxnId="{797D0411-F58B-174A-9740-54FF6D813CC6}">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F853BEC-F71C-8644-BD1B-25946B7B18F1}" type="pres">
      <dgm:prSet presAssocID="{2259FA62-2BFD-1142-A2C2-2A3665E90549}" presName="hierChild1" presStyleCnt="0">
        <dgm:presLayoutVars>
          <dgm:orgChart val="1"/>
          <dgm:chPref val="1"/>
          <dgm:dir/>
          <dgm:animOne val="branch"/>
          <dgm:animLvl val="lvl"/>
          <dgm:resizeHandles/>
        </dgm:presLayoutVars>
      </dgm:prSet>
      <dgm:spPr/>
      <dgm:t>
        <a:bodyPr/>
        <a:lstStyle/>
        <a:p>
          <a:endParaRPr lang="en-GB"/>
        </a:p>
      </dgm:t>
    </dgm:pt>
    <dgm:pt modelId="{467E1120-D0DB-4145-9BBD-8A6A40F2354A}" type="pres">
      <dgm:prSet presAssocID="{46F364CE-4F60-844B-87F8-B4392759E3B6}" presName="hierRoot1" presStyleCnt="0">
        <dgm:presLayoutVars>
          <dgm:hierBranch val="init"/>
        </dgm:presLayoutVars>
      </dgm:prSet>
      <dgm:spPr/>
    </dgm:pt>
    <dgm:pt modelId="{C547F65C-495A-544C-81EF-F655D11817EC}" type="pres">
      <dgm:prSet presAssocID="{46F364CE-4F60-844B-87F8-B4392759E3B6}" presName="rootComposite1" presStyleCnt="0"/>
      <dgm:spPr/>
    </dgm:pt>
    <dgm:pt modelId="{CD8EF89C-AF2A-DC46-82F6-05C61436B1A4}" type="pres">
      <dgm:prSet presAssocID="{46F364CE-4F60-844B-87F8-B4392759E3B6}" presName="rootText1" presStyleLbl="node0" presStyleIdx="0" presStyleCnt="1">
        <dgm:presLayoutVars>
          <dgm:chPref val="3"/>
        </dgm:presLayoutVars>
      </dgm:prSet>
      <dgm:spPr/>
      <dgm:t>
        <a:bodyPr/>
        <a:lstStyle/>
        <a:p>
          <a:endParaRPr lang="en-GB"/>
        </a:p>
      </dgm:t>
    </dgm:pt>
    <dgm:pt modelId="{8654B977-F92C-964C-98DB-9801BC1C46B6}" type="pres">
      <dgm:prSet presAssocID="{46F364CE-4F60-844B-87F8-B4392759E3B6}" presName="rootConnector1" presStyleLbl="node1" presStyleIdx="0" presStyleCnt="0"/>
      <dgm:spPr/>
      <dgm:t>
        <a:bodyPr/>
        <a:lstStyle/>
        <a:p>
          <a:endParaRPr lang="en-GB"/>
        </a:p>
      </dgm:t>
    </dgm:pt>
    <dgm:pt modelId="{055F1A97-A18D-A54B-A343-DB9F4CE145FC}" type="pres">
      <dgm:prSet presAssocID="{46F364CE-4F60-844B-87F8-B4392759E3B6}" presName="hierChild2" presStyleCnt="0"/>
      <dgm:spPr/>
    </dgm:pt>
    <dgm:pt modelId="{962430A1-589A-5D4D-B5FA-DC62FF627F4D}" type="pres">
      <dgm:prSet presAssocID="{D0DB833F-2649-8F40-9F6E-F79E289C9A3B}" presName="Name37" presStyleLbl="parChTrans1D2" presStyleIdx="0" presStyleCnt="4"/>
      <dgm:spPr/>
      <dgm:t>
        <a:bodyPr/>
        <a:lstStyle/>
        <a:p>
          <a:endParaRPr lang="en-GB"/>
        </a:p>
      </dgm:t>
    </dgm:pt>
    <dgm:pt modelId="{8B3DDC8D-3F72-3F47-AEB0-8CE909153B61}" type="pres">
      <dgm:prSet presAssocID="{5DF5AD9F-8C49-8243-B289-E0E6DF4122D6}" presName="hierRoot2" presStyleCnt="0">
        <dgm:presLayoutVars>
          <dgm:hierBranch val="init"/>
        </dgm:presLayoutVars>
      </dgm:prSet>
      <dgm:spPr/>
    </dgm:pt>
    <dgm:pt modelId="{00491641-01FE-1A4B-BA75-D73553978E81}" type="pres">
      <dgm:prSet presAssocID="{5DF5AD9F-8C49-8243-B289-E0E6DF4122D6}" presName="rootComposite" presStyleCnt="0"/>
      <dgm:spPr/>
    </dgm:pt>
    <dgm:pt modelId="{A8AB8A65-E09A-7648-9ED6-1D0D3A0A5898}" type="pres">
      <dgm:prSet presAssocID="{5DF5AD9F-8C49-8243-B289-E0E6DF4122D6}" presName="rootText" presStyleLbl="node2" presStyleIdx="0" presStyleCnt="4">
        <dgm:presLayoutVars>
          <dgm:chPref val="3"/>
        </dgm:presLayoutVars>
      </dgm:prSet>
      <dgm:spPr/>
      <dgm:t>
        <a:bodyPr/>
        <a:lstStyle/>
        <a:p>
          <a:endParaRPr lang="en-GB"/>
        </a:p>
      </dgm:t>
    </dgm:pt>
    <dgm:pt modelId="{6C08DC7B-7F75-C54C-900B-5C4BA4379CBD}" type="pres">
      <dgm:prSet presAssocID="{5DF5AD9F-8C49-8243-B289-E0E6DF4122D6}" presName="rootConnector" presStyleLbl="node2" presStyleIdx="0" presStyleCnt="4"/>
      <dgm:spPr/>
      <dgm:t>
        <a:bodyPr/>
        <a:lstStyle/>
        <a:p>
          <a:endParaRPr lang="en-GB"/>
        </a:p>
      </dgm:t>
    </dgm:pt>
    <dgm:pt modelId="{9AAC187E-F2D9-2346-A6F0-D4481D094B1A}" type="pres">
      <dgm:prSet presAssocID="{5DF5AD9F-8C49-8243-B289-E0E6DF4122D6}" presName="hierChild4" presStyleCnt="0"/>
      <dgm:spPr/>
    </dgm:pt>
    <dgm:pt modelId="{EF92505E-6DD0-144D-AE1B-04D15F185383}" type="pres">
      <dgm:prSet presAssocID="{5DF5AD9F-8C49-8243-B289-E0E6DF4122D6}" presName="hierChild5" presStyleCnt="0"/>
      <dgm:spPr/>
    </dgm:pt>
    <dgm:pt modelId="{A35F4546-56AC-D149-B20E-3A57EEF6DD1A}" type="pres">
      <dgm:prSet presAssocID="{25C1B918-E0E2-CA49-812B-4A7AD46A1FF8}" presName="Name37" presStyleLbl="parChTrans1D2" presStyleIdx="1" presStyleCnt="4"/>
      <dgm:spPr/>
      <dgm:t>
        <a:bodyPr/>
        <a:lstStyle/>
        <a:p>
          <a:endParaRPr lang="en-GB"/>
        </a:p>
      </dgm:t>
    </dgm:pt>
    <dgm:pt modelId="{F48EED91-158B-7743-BA29-F98ABD11BD08}" type="pres">
      <dgm:prSet presAssocID="{360DFCF5-CA51-BA49-94B5-15705EF88DDC}" presName="hierRoot2" presStyleCnt="0">
        <dgm:presLayoutVars>
          <dgm:hierBranch val="init"/>
        </dgm:presLayoutVars>
      </dgm:prSet>
      <dgm:spPr/>
    </dgm:pt>
    <dgm:pt modelId="{9FE79FDE-6EEB-104F-B23A-E4B07FD966CC}" type="pres">
      <dgm:prSet presAssocID="{360DFCF5-CA51-BA49-94B5-15705EF88DDC}" presName="rootComposite" presStyleCnt="0"/>
      <dgm:spPr/>
    </dgm:pt>
    <dgm:pt modelId="{03639B84-8A05-2646-B516-08D8E0222F4B}" type="pres">
      <dgm:prSet presAssocID="{360DFCF5-CA51-BA49-94B5-15705EF88DDC}" presName="rootText" presStyleLbl="node2" presStyleIdx="1" presStyleCnt="4">
        <dgm:presLayoutVars>
          <dgm:chPref val="3"/>
        </dgm:presLayoutVars>
      </dgm:prSet>
      <dgm:spPr/>
      <dgm:t>
        <a:bodyPr/>
        <a:lstStyle/>
        <a:p>
          <a:endParaRPr lang="en-GB"/>
        </a:p>
      </dgm:t>
    </dgm:pt>
    <dgm:pt modelId="{9318492A-91B5-6048-AC03-E35068624D3B}" type="pres">
      <dgm:prSet presAssocID="{360DFCF5-CA51-BA49-94B5-15705EF88DDC}" presName="rootConnector" presStyleLbl="node2" presStyleIdx="1" presStyleCnt="4"/>
      <dgm:spPr/>
      <dgm:t>
        <a:bodyPr/>
        <a:lstStyle/>
        <a:p>
          <a:endParaRPr lang="en-GB"/>
        </a:p>
      </dgm:t>
    </dgm:pt>
    <dgm:pt modelId="{7B96A14F-B51D-0548-AE10-72ECC594342F}" type="pres">
      <dgm:prSet presAssocID="{360DFCF5-CA51-BA49-94B5-15705EF88DDC}" presName="hierChild4" presStyleCnt="0"/>
      <dgm:spPr/>
    </dgm:pt>
    <dgm:pt modelId="{587C9DBF-C270-B84F-A6C6-552894B009CE}" type="pres">
      <dgm:prSet presAssocID="{360DFCF5-CA51-BA49-94B5-15705EF88DDC}" presName="hierChild5" presStyleCnt="0"/>
      <dgm:spPr/>
    </dgm:pt>
    <dgm:pt modelId="{5FF664B3-8B76-C24B-A8F6-00113FD87B0A}" type="pres">
      <dgm:prSet presAssocID="{7E7D20BF-0ADD-FE4A-B6BC-302898B24418}" presName="Name37" presStyleLbl="parChTrans1D2" presStyleIdx="2" presStyleCnt="4"/>
      <dgm:spPr/>
      <dgm:t>
        <a:bodyPr/>
        <a:lstStyle/>
        <a:p>
          <a:endParaRPr lang="en-GB"/>
        </a:p>
      </dgm:t>
    </dgm:pt>
    <dgm:pt modelId="{2E3E3E57-21FF-1546-AD2D-CD6D008E6805}" type="pres">
      <dgm:prSet presAssocID="{2FF70183-7CE4-4840-ACC8-D45AF87DF848}" presName="hierRoot2" presStyleCnt="0">
        <dgm:presLayoutVars>
          <dgm:hierBranch val="init"/>
        </dgm:presLayoutVars>
      </dgm:prSet>
      <dgm:spPr/>
    </dgm:pt>
    <dgm:pt modelId="{A04B75C0-EDE1-184A-BD94-D981A891D7C5}" type="pres">
      <dgm:prSet presAssocID="{2FF70183-7CE4-4840-ACC8-D45AF87DF848}" presName="rootComposite" presStyleCnt="0"/>
      <dgm:spPr/>
    </dgm:pt>
    <dgm:pt modelId="{E929A1FB-CDA8-654D-8CE0-FABAD996AEC1}" type="pres">
      <dgm:prSet presAssocID="{2FF70183-7CE4-4840-ACC8-D45AF87DF848}" presName="rootText" presStyleLbl="node2" presStyleIdx="2" presStyleCnt="4">
        <dgm:presLayoutVars>
          <dgm:chPref val="3"/>
        </dgm:presLayoutVars>
      </dgm:prSet>
      <dgm:spPr/>
      <dgm:t>
        <a:bodyPr/>
        <a:lstStyle/>
        <a:p>
          <a:endParaRPr lang="en-GB"/>
        </a:p>
      </dgm:t>
    </dgm:pt>
    <dgm:pt modelId="{EDFF85FF-7EFE-A14A-AFA0-415FCF438A95}" type="pres">
      <dgm:prSet presAssocID="{2FF70183-7CE4-4840-ACC8-D45AF87DF848}" presName="rootConnector" presStyleLbl="node2" presStyleIdx="2" presStyleCnt="4"/>
      <dgm:spPr/>
      <dgm:t>
        <a:bodyPr/>
        <a:lstStyle/>
        <a:p>
          <a:endParaRPr lang="en-GB"/>
        </a:p>
      </dgm:t>
    </dgm:pt>
    <dgm:pt modelId="{461FE126-A441-DF47-B210-88BA71867935}" type="pres">
      <dgm:prSet presAssocID="{2FF70183-7CE4-4840-ACC8-D45AF87DF848}" presName="hierChild4" presStyleCnt="0"/>
      <dgm:spPr/>
    </dgm:pt>
    <dgm:pt modelId="{24C03886-4A13-A34B-AA06-E68DD4EE86F7}" type="pres">
      <dgm:prSet presAssocID="{2FF70183-7CE4-4840-ACC8-D45AF87DF848}" presName="hierChild5" presStyleCnt="0"/>
      <dgm:spPr/>
    </dgm:pt>
    <dgm:pt modelId="{8FE93080-78E2-7C47-9D43-E80473370523}" type="pres">
      <dgm:prSet presAssocID="{1B54AB7D-EEBF-3D48-826F-29D17CD1D04B}" presName="Name37" presStyleLbl="parChTrans1D2" presStyleIdx="3" presStyleCnt="4"/>
      <dgm:spPr/>
      <dgm:t>
        <a:bodyPr/>
        <a:lstStyle/>
        <a:p>
          <a:endParaRPr lang="en-GB"/>
        </a:p>
      </dgm:t>
    </dgm:pt>
    <dgm:pt modelId="{6C7DC8B3-8805-D546-A133-CD186E67BDF6}" type="pres">
      <dgm:prSet presAssocID="{2D7BA8EE-E579-8147-B5F1-F51174880FF8}" presName="hierRoot2" presStyleCnt="0">
        <dgm:presLayoutVars>
          <dgm:hierBranch val="init"/>
        </dgm:presLayoutVars>
      </dgm:prSet>
      <dgm:spPr/>
    </dgm:pt>
    <dgm:pt modelId="{D319BA93-322D-3B45-A2E0-5F144F9CCFAD}" type="pres">
      <dgm:prSet presAssocID="{2D7BA8EE-E579-8147-B5F1-F51174880FF8}" presName="rootComposite" presStyleCnt="0"/>
      <dgm:spPr/>
    </dgm:pt>
    <dgm:pt modelId="{DF3EF6EE-B37D-5D4C-AE4E-D66913E4BE24}" type="pres">
      <dgm:prSet presAssocID="{2D7BA8EE-E579-8147-B5F1-F51174880FF8}" presName="rootText" presStyleLbl="node2" presStyleIdx="3" presStyleCnt="4">
        <dgm:presLayoutVars>
          <dgm:chPref val="3"/>
        </dgm:presLayoutVars>
      </dgm:prSet>
      <dgm:spPr/>
      <dgm:t>
        <a:bodyPr/>
        <a:lstStyle/>
        <a:p>
          <a:endParaRPr lang="en-GB"/>
        </a:p>
      </dgm:t>
    </dgm:pt>
    <dgm:pt modelId="{99E5F169-E85E-8A45-AF88-CAD0ED6C50B9}" type="pres">
      <dgm:prSet presAssocID="{2D7BA8EE-E579-8147-B5F1-F51174880FF8}" presName="rootConnector" presStyleLbl="node2" presStyleIdx="3" presStyleCnt="4"/>
      <dgm:spPr/>
      <dgm:t>
        <a:bodyPr/>
        <a:lstStyle/>
        <a:p>
          <a:endParaRPr lang="en-GB"/>
        </a:p>
      </dgm:t>
    </dgm:pt>
    <dgm:pt modelId="{2BD406FC-D064-4A48-99C6-9C8F967DC4CA}" type="pres">
      <dgm:prSet presAssocID="{2D7BA8EE-E579-8147-B5F1-F51174880FF8}" presName="hierChild4" presStyleCnt="0"/>
      <dgm:spPr/>
    </dgm:pt>
    <dgm:pt modelId="{1F8EA9D6-9DA3-A140-9649-FD4746EA10EE}" type="pres">
      <dgm:prSet presAssocID="{2D7BA8EE-E579-8147-B5F1-F51174880FF8}" presName="hierChild5" presStyleCnt="0"/>
      <dgm:spPr/>
    </dgm:pt>
    <dgm:pt modelId="{B0B2E94B-13BA-D048-8292-43CA695B79C2}" type="pres">
      <dgm:prSet presAssocID="{46F364CE-4F60-844B-87F8-B4392759E3B6}" presName="hierChild3" presStyleCnt="0"/>
      <dgm:spPr/>
    </dgm:pt>
  </dgm:ptLst>
  <dgm:cxnLst>
    <dgm:cxn modelId="{0B39BD51-AC8E-6A46-B005-D7ACEBF9DE2F}" type="presOf" srcId="{360DFCF5-CA51-BA49-94B5-15705EF88DDC}" destId="{03639B84-8A05-2646-B516-08D8E0222F4B}" srcOrd="0" destOrd="0" presId="urn:microsoft.com/office/officeart/2005/8/layout/orgChart1"/>
    <dgm:cxn modelId="{3B9A246B-E1FC-5D4A-AECA-49C5B8FB5B75}" type="presOf" srcId="{360DFCF5-CA51-BA49-94B5-15705EF88DDC}" destId="{9318492A-91B5-6048-AC03-E35068624D3B}" srcOrd="1" destOrd="0" presId="urn:microsoft.com/office/officeart/2005/8/layout/orgChart1"/>
    <dgm:cxn modelId="{7A1340C9-B822-BE40-8746-85A1420D3705}" srcId="{46F364CE-4F60-844B-87F8-B4392759E3B6}" destId="{360DFCF5-CA51-BA49-94B5-15705EF88DDC}" srcOrd="1" destOrd="0" parTransId="{25C1B918-E0E2-CA49-812B-4A7AD46A1FF8}" sibTransId="{D3F61CAC-7FF2-D642-9396-CD0AFEA3E7C8}"/>
    <dgm:cxn modelId="{2CA9B94B-8F02-9143-A29C-68C29C3BCEBA}" type="presOf" srcId="{7E7D20BF-0ADD-FE4A-B6BC-302898B24418}" destId="{5FF664B3-8B76-C24B-A8F6-00113FD87B0A}" srcOrd="0" destOrd="0" presId="urn:microsoft.com/office/officeart/2005/8/layout/orgChart1"/>
    <dgm:cxn modelId="{BF43C813-1F7E-E640-80C1-68993D24C111}" srcId="{2259FA62-2BFD-1142-A2C2-2A3665E90549}" destId="{46F364CE-4F60-844B-87F8-B4392759E3B6}" srcOrd="0" destOrd="0" parTransId="{32083F5A-D1A9-8142-867D-29369F2FBB83}" sibTransId="{5CC78EE1-63F4-3948-9BB4-4C35EA4E0FEA}"/>
    <dgm:cxn modelId="{13E2A794-2DFE-9240-B859-747D751C2DAE}" type="presOf" srcId="{46F364CE-4F60-844B-87F8-B4392759E3B6}" destId="{8654B977-F92C-964C-98DB-9801BC1C46B6}" srcOrd="1" destOrd="0" presId="urn:microsoft.com/office/officeart/2005/8/layout/orgChart1"/>
    <dgm:cxn modelId="{7EB960F2-DEDC-C440-B177-E118D7605C6F}" type="presOf" srcId="{2D7BA8EE-E579-8147-B5F1-F51174880FF8}" destId="{DF3EF6EE-B37D-5D4C-AE4E-D66913E4BE24}" srcOrd="0" destOrd="0" presId="urn:microsoft.com/office/officeart/2005/8/layout/orgChart1"/>
    <dgm:cxn modelId="{C3A4A861-06D9-FB43-9835-1E77E5D33937}" type="presOf" srcId="{46F364CE-4F60-844B-87F8-B4392759E3B6}" destId="{CD8EF89C-AF2A-DC46-82F6-05C61436B1A4}" srcOrd="0" destOrd="0" presId="urn:microsoft.com/office/officeart/2005/8/layout/orgChart1"/>
    <dgm:cxn modelId="{CAEA292D-C5D3-DA49-BAFA-04FF6079B7FB}" type="presOf" srcId="{2FF70183-7CE4-4840-ACC8-D45AF87DF848}" destId="{E929A1FB-CDA8-654D-8CE0-FABAD996AEC1}" srcOrd="0" destOrd="0" presId="urn:microsoft.com/office/officeart/2005/8/layout/orgChart1"/>
    <dgm:cxn modelId="{800A393E-E47C-5844-9464-2A00E4FDF6A0}" type="presOf" srcId="{1B54AB7D-EEBF-3D48-826F-29D17CD1D04B}" destId="{8FE93080-78E2-7C47-9D43-E80473370523}" srcOrd="0" destOrd="0" presId="urn:microsoft.com/office/officeart/2005/8/layout/orgChart1"/>
    <dgm:cxn modelId="{D58E63AF-1A78-1C46-BDA2-E4A238BCB4F5}" type="presOf" srcId="{2FF70183-7CE4-4840-ACC8-D45AF87DF848}" destId="{EDFF85FF-7EFE-A14A-AFA0-415FCF438A95}" srcOrd="1" destOrd="0" presId="urn:microsoft.com/office/officeart/2005/8/layout/orgChart1"/>
    <dgm:cxn modelId="{F0CAFE48-6871-5B42-A83F-0D476FBEDE18}" type="presOf" srcId="{5DF5AD9F-8C49-8243-B289-E0E6DF4122D6}" destId="{A8AB8A65-E09A-7648-9ED6-1D0D3A0A5898}" srcOrd="0" destOrd="0" presId="urn:microsoft.com/office/officeart/2005/8/layout/orgChart1"/>
    <dgm:cxn modelId="{C75C51D1-AF5D-4A4A-8843-70C0EEDF7E39}" type="presOf" srcId="{25C1B918-E0E2-CA49-812B-4A7AD46A1FF8}" destId="{A35F4546-56AC-D149-B20E-3A57EEF6DD1A}" srcOrd="0" destOrd="0" presId="urn:microsoft.com/office/officeart/2005/8/layout/orgChart1"/>
    <dgm:cxn modelId="{90A1A318-77C7-6343-88D2-2B2254CEF015}" type="presOf" srcId="{2D7BA8EE-E579-8147-B5F1-F51174880FF8}" destId="{99E5F169-E85E-8A45-AF88-CAD0ED6C50B9}" srcOrd="1" destOrd="0" presId="urn:microsoft.com/office/officeart/2005/8/layout/orgChart1"/>
    <dgm:cxn modelId="{28465AA8-4648-AA48-AE76-8E0C6C0BCF13}" type="presOf" srcId="{5DF5AD9F-8C49-8243-B289-E0E6DF4122D6}" destId="{6C08DC7B-7F75-C54C-900B-5C4BA4379CBD}" srcOrd="1" destOrd="0" presId="urn:microsoft.com/office/officeart/2005/8/layout/orgChart1"/>
    <dgm:cxn modelId="{AFD554BF-DBFC-B849-8345-F8E0A0F8AAA9}" type="presOf" srcId="{D0DB833F-2649-8F40-9F6E-F79E289C9A3B}" destId="{962430A1-589A-5D4D-B5FA-DC62FF627F4D}" srcOrd="0" destOrd="0" presId="urn:microsoft.com/office/officeart/2005/8/layout/orgChart1"/>
    <dgm:cxn modelId="{0B54961A-3524-A644-B175-36BF2A039BDA}" srcId="{46F364CE-4F60-844B-87F8-B4392759E3B6}" destId="{5DF5AD9F-8C49-8243-B289-E0E6DF4122D6}" srcOrd="0" destOrd="0" parTransId="{D0DB833F-2649-8F40-9F6E-F79E289C9A3B}" sibTransId="{F1BA8564-FE84-EA46-9D9D-CCB1668E69DB}"/>
    <dgm:cxn modelId="{FB2472DF-E7EA-E549-BF97-7B9F17FE697A}" type="presOf" srcId="{2259FA62-2BFD-1142-A2C2-2A3665E90549}" destId="{3F853BEC-F71C-8644-BD1B-25946B7B18F1}" srcOrd="0" destOrd="0" presId="urn:microsoft.com/office/officeart/2005/8/layout/orgChart1"/>
    <dgm:cxn modelId="{797D0411-F58B-174A-9740-54FF6D813CC6}" srcId="{46F364CE-4F60-844B-87F8-B4392759E3B6}" destId="{2D7BA8EE-E579-8147-B5F1-F51174880FF8}" srcOrd="3" destOrd="0" parTransId="{1B54AB7D-EEBF-3D48-826F-29D17CD1D04B}" sibTransId="{4B3C6076-31DC-5F4F-A8D4-20E66981BE56}"/>
    <dgm:cxn modelId="{6F93F4EA-C081-E44D-838B-47DB47698F1E}" srcId="{46F364CE-4F60-844B-87F8-B4392759E3B6}" destId="{2FF70183-7CE4-4840-ACC8-D45AF87DF848}" srcOrd="2" destOrd="0" parTransId="{7E7D20BF-0ADD-FE4A-B6BC-302898B24418}" sibTransId="{C9318B05-83C1-8E42-9775-5ABF055F0BC7}"/>
    <dgm:cxn modelId="{8D657C77-4A0B-1C42-B325-76011941F61C}" type="presParOf" srcId="{3F853BEC-F71C-8644-BD1B-25946B7B18F1}" destId="{467E1120-D0DB-4145-9BBD-8A6A40F2354A}" srcOrd="0" destOrd="0" presId="urn:microsoft.com/office/officeart/2005/8/layout/orgChart1"/>
    <dgm:cxn modelId="{A0DC396F-DA0B-C44C-AAD0-2A943968B7EE}" type="presParOf" srcId="{467E1120-D0DB-4145-9BBD-8A6A40F2354A}" destId="{C547F65C-495A-544C-81EF-F655D11817EC}" srcOrd="0" destOrd="0" presId="urn:microsoft.com/office/officeart/2005/8/layout/orgChart1"/>
    <dgm:cxn modelId="{2E3083F2-3105-2C41-BE5E-4C534D9F128D}" type="presParOf" srcId="{C547F65C-495A-544C-81EF-F655D11817EC}" destId="{CD8EF89C-AF2A-DC46-82F6-05C61436B1A4}" srcOrd="0" destOrd="0" presId="urn:microsoft.com/office/officeart/2005/8/layout/orgChart1"/>
    <dgm:cxn modelId="{01C7054D-87F0-0B45-9CE5-96854B01EBD9}" type="presParOf" srcId="{C547F65C-495A-544C-81EF-F655D11817EC}" destId="{8654B977-F92C-964C-98DB-9801BC1C46B6}" srcOrd="1" destOrd="0" presId="urn:microsoft.com/office/officeart/2005/8/layout/orgChart1"/>
    <dgm:cxn modelId="{4600FD51-5158-F94B-ACC0-1C5A83721B14}" type="presParOf" srcId="{467E1120-D0DB-4145-9BBD-8A6A40F2354A}" destId="{055F1A97-A18D-A54B-A343-DB9F4CE145FC}" srcOrd="1" destOrd="0" presId="urn:microsoft.com/office/officeart/2005/8/layout/orgChart1"/>
    <dgm:cxn modelId="{1C9C91B1-E6C6-CC43-A1F2-9EA9C5CEB61A}" type="presParOf" srcId="{055F1A97-A18D-A54B-A343-DB9F4CE145FC}" destId="{962430A1-589A-5D4D-B5FA-DC62FF627F4D}" srcOrd="0" destOrd="0" presId="urn:microsoft.com/office/officeart/2005/8/layout/orgChart1"/>
    <dgm:cxn modelId="{0997EAB9-AEA3-254B-ABF5-CDE217CA97E9}" type="presParOf" srcId="{055F1A97-A18D-A54B-A343-DB9F4CE145FC}" destId="{8B3DDC8D-3F72-3F47-AEB0-8CE909153B61}" srcOrd="1" destOrd="0" presId="urn:microsoft.com/office/officeart/2005/8/layout/orgChart1"/>
    <dgm:cxn modelId="{D0D3C546-8C18-BC45-8D9B-C29ACF16AC3A}" type="presParOf" srcId="{8B3DDC8D-3F72-3F47-AEB0-8CE909153B61}" destId="{00491641-01FE-1A4B-BA75-D73553978E81}" srcOrd="0" destOrd="0" presId="urn:microsoft.com/office/officeart/2005/8/layout/orgChart1"/>
    <dgm:cxn modelId="{0AFBA868-809E-054D-A1D6-B6F51EBEA872}" type="presParOf" srcId="{00491641-01FE-1A4B-BA75-D73553978E81}" destId="{A8AB8A65-E09A-7648-9ED6-1D0D3A0A5898}" srcOrd="0" destOrd="0" presId="urn:microsoft.com/office/officeart/2005/8/layout/orgChart1"/>
    <dgm:cxn modelId="{CC2811FA-43FB-AC43-91B7-487548A00099}" type="presParOf" srcId="{00491641-01FE-1A4B-BA75-D73553978E81}" destId="{6C08DC7B-7F75-C54C-900B-5C4BA4379CBD}" srcOrd="1" destOrd="0" presId="urn:microsoft.com/office/officeart/2005/8/layout/orgChart1"/>
    <dgm:cxn modelId="{E320A46A-618E-2B48-ACB8-4984F06DF843}" type="presParOf" srcId="{8B3DDC8D-3F72-3F47-AEB0-8CE909153B61}" destId="{9AAC187E-F2D9-2346-A6F0-D4481D094B1A}" srcOrd="1" destOrd="0" presId="urn:microsoft.com/office/officeart/2005/8/layout/orgChart1"/>
    <dgm:cxn modelId="{73C35B11-E06A-0345-BE2C-9513211AFE08}" type="presParOf" srcId="{8B3DDC8D-3F72-3F47-AEB0-8CE909153B61}" destId="{EF92505E-6DD0-144D-AE1B-04D15F185383}" srcOrd="2" destOrd="0" presId="urn:microsoft.com/office/officeart/2005/8/layout/orgChart1"/>
    <dgm:cxn modelId="{1276923C-CE60-8043-80F9-9F8F31C60205}" type="presParOf" srcId="{055F1A97-A18D-A54B-A343-DB9F4CE145FC}" destId="{A35F4546-56AC-D149-B20E-3A57EEF6DD1A}" srcOrd="2" destOrd="0" presId="urn:microsoft.com/office/officeart/2005/8/layout/orgChart1"/>
    <dgm:cxn modelId="{84A7D1EF-C9D2-D842-AB4F-BFCD9A46907F}" type="presParOf" srcId="{055F1A97-A18D-A54B-A343-DB9F4CE145FC}" destId="{F48EED91-158B-7743-BA29-F98ABD11BD08}" srcOrd="3" destOrd="0" presId="urn:microsoft.com/office/officeart/2005/8/layout/orgChart1"/>
    <dgm:cxn modelId="{66BBA6B3-AD94-8048-BF6B-41D54DB41617}" type="presParOf" srcId="{F48EED91-158B-7743-BA29-F98ABD11BD08}" destId="{9FE79FDE-6EEB-104F-B23A-E4B07FD966CC}" srcOrd="0" destOrd="0" presId="urn:microsoft.com/office/officeart/2005/8/layout/orgChart1"/>
    <dgm:cxn modelId="{2F481DA5-A1C0-4F4C-B8B5-30AD4C29148D}" type="presParOf" srcId="{9FE79FDE-6EEB-104F-B23A-E4B07FD966CC}" destId="{03639B84-8A05-2646-B516-08D8E0222F4B}" srcOrd="0" destOrd="0" presId="urn:microsoft.com/office/officeart/2005/8/layout/orgChart1"/>
    <dgm:cxn modelId="{384974B0-C89B-E048-BFE3-ACF0F0CECE79}" type="presParOf" srcId="{9FE79FDE-6EEB-104F-B23A-E4B07FD966CC}" destId="{9318492A-91B5-6048-AC03-E35068624D3B}" srcOrd="1" destOrd="0" presId="urn:microsoft.com/office/officeart/2005/8/layout/orgChart1"/>
    <dgm:cxn modelId="{1F96EAF5-8F58-BF42-9B69-B70C81F7472F}" type="presParOf" srcId="{F48EED91-158B-7743-BA29-F98ABD11BD08}" destId="{7B96A14F-B51D-0548-AE10-72ECC594342F}" srcOrd="1" destOrd="0" presId="urn:microsoft.com/office/officeart/2005/8/layout/orgChart1"/>
    <dgm:cxn modelId="{1D4F1A10-DF6D-D94D-8D8A-8C6D069C1595}" type="presParOf" srcId="{F48EED91-158B-7743-BA29-F98ABD11BD08}" destId="{587C9DBF-C270-B84F-A6C6-552894B009CE}" srcOrd="2" destOrd="0" presId="urn:microsoft.com/office/officeart/2005/8/layout/orgChart1"/>
    <dgm:cxn modelId="{82E4495B-EA09-F54B-890C-91CB541C2EAC}" type="presParOf" srcId="{055F1A97-A18D-A54B-A343-DB9F4CE145FC}" destId="{5FF664B3-8B76-C24B-A8F6-00113FD87B0A}" srcOrd="4" destOrd="0" presId="urn:microsoft.com/office/officeart/2005/8/layout/orgChart1"/>
    <dgm:cxn modelId="{254A2FD8-DDE2-794D-B653-F38F163CB312}" type="presParOf" srcId="{055F1A97-A18D-A54B-A343-DB9F4CE145FC}" destId="{2E3E3E57-21FF-1546-AD2D-CD6D008E6805}" srcOrd="5" destOrd="0" presId="urn:microsoft.com/office/officeart/2005/8/layout/orgChart1"/>
    <dgm:cxn modelId="{E39205E7-4915-E643-B47F-58E4C8BEB37C}" type="presParOf" srcId="{2E3E3E57-21FF-1546-AD2D-CD6D008E6805}" destId="{A04B75C0-EDE1-184A-BD94-D981A891D7C5}" srcOrd="0" destOrd="0" presId="urn:microsoft.com/office/officeart/2005/8/layout/orgChart1"/>
    <dgm:cxn modelId="{21F672BE-30CE-FE41-BD5E-3B7386A2CC82}" type="presParOf" srcId="{A04B75C0-EDE1-184A-BD94-D981A891D7C5}" destId="{E929A1FB-CDA8-654D-8CE0-FABAD996AEC1}" srcOrd="0" destOrd="0" presId="urn:microsoft.com/office/officeart/2005/8/layout/orgChart1"/>
    <dgm:cxn modelId="{9D1CB1D4-B38A-FA4F-A43C-A748C88A762F}" type="presParOf" srcId="{A04B75C0-EDE1-184A-BD94-D981A891D7C5}" destId="{EDFF85FF-7EFE-A14A-AFA0-415FCF438A95}" srcOrd="1" destOrd="0" presId="urn:microsoft.com/office/officeart/2005/8/layout/orgChart1"/>
    <dgm:cxn modelId="{1B4E00EC-81FC-514A-9DDE-1071D92E0DF6}" type="presParOf" srcId="{2E3E3E57-21FF-1546-AD2D-CD6D008E6805}" destId="{461FE126-A441-DF47-B210-88BA71867935}" srcOrd="1" destOrd="0" presId="urn:microsoft.com/office/officeart/2005/8/layout/orgChart1"/>
    <dgm:cxn modelId="{21FCFE40-107F-FC43-A37F-623023E69167}" type="presParOf" srcId="{2E3E3E57-21FF-1546-AD2D-CD6D008E6805}" destId="{24C03886-4A13-A34B-AA06-E68DD4EE86F7}" srcOrd="2" destOrd="0" presId="urn:microsoft.com/office/officeart/2005/8/layout/orgChart1"/>
    <dgm:cxn modelId="{1ED39BCC-10AB-4049-8E80-3645DC8E0612}" type="presParOf" srcId="{055F1A97-A18D-A54B-A343-DB9F4CE145FC}" destId="{8FE93080-78E2-7C47-9D43-E80473370523}" srcOrd="6" destOrd="0" presId="urn:microsoft.com/office/officeart/2005/8/layout/orgChart1"/>
    <dgm:cxn modelId="{C4586939-3607-D54F-BB39-6578EC811378}" type="presParOf" srcId="{055F1A97-A18D-A54B-A343-DB9F4CE145FC}" destId="{6C7DC8B3-8805-D546-A133-CD186E67BDF6}" srcOrd="7" destOrd="0" presId="urn:microsoft.com/office/officeart/2005/8/layout/orgChart1"/>
    <dgm:cxn modelId="{C532C61A-030A-2C40-8EDA-1E93FF98B924}" type="presParOf" srcId="{6C7DC8B3-8805-D546-A133-CD186E67BDF6}" destId="{D319BA93-322D-3B45-A2E0-5F144F9CCFAD}" srcOrd="0" destOrd="0" presId="urn:microsoft.com/office/officeart/2005/8/layout/orgChart1"/>
    <dgm:cxn modelId="{5A7BA26E-2A2E-D04A-9E92-3E77D997CA6A}" type="presParOf" srcId="{D319BA93-322D-3B45-A2E0-5F144F9CCFAD}" destId="{DF3EF6EE-B37D-5D4C-AE4E-D66913E4BE24}" srcOrd="0" destOrd="0" presId="urn:microsoft.com/office/officeart/2005/8/layout/orgChart1"/>
    <dgm:cxn modelId="{4E2B65D1-FC42-5148-B9AA-1BE9C92155CE}" type="presParOf" srcId="{D319BA93-322D-3B45-A2E0-5F144F9CCFAD}" destId="{99E5F169-E85E-8A45-AF88-CAD0ED6C50B9}" srcOrd="1" destOrd="0" presId="urn:microsoft.com/office/officeart/2005/8/layout/orgChart1"/>
    <dgm:cxn modelId="{7CC226CC-4ABF-D244-AC1F-C0BE9C80383C}" type="presParOf" srcId="{6C7DC8B3-8805-D546-A133-CD186E67BDF6}" destId="{2BD406FC-D064-4A48-99C6-9C8F967DC4CA}" srcOrd="1" destOrd="0" presId="urn:microsoft.com/office/officeart/2005/8/layout/orgChart1"/>
    <dgm:cxn modelId="{FD6B3F8F-D2D6-9243-83C3-F346B94FD6B7}" type="presParOf" srcId="{6C7DC8B3-8805-D546-A133-CD186E67BDF6}" destId="{1F8EA9D6-9DA3-A140-9649-FD4746EA10EE}" srcOrd="2" destOrd="0" presId="urn:microsoft.com/office/officeart/2005/8/layout/orgChart1"/>
    <dgm:cxn modelId="{7CC5DFCF-D3FF-D843-A358-0B8A7580DD6A}" type="presParOf" srcId="{467E1120-D0DB-4145-9BBD-8A6A40F2354A}" destId="{B0B2E94B-13BA-D048-8292-43CA695B79C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74C341-EBC8-DA49-9A8B-96DD11F18AFC}">
      <dsp:nvSpPr>
        <dsp:cNvPr id="0" name=""/>
        <dsp:cNvSpPr/>
      </dsp:nvSpPr>
      <dsp:spPr>
        <a:xfrm>
          <a:off x="427763" y="233494"/>
          <a:ext cx="3411051" cy="3411051"/>
        </a:xfrm>
        <a:prstGeom prst="pie">
          <a:avLst>
            <a:gd name="adj1" fmla="val 16200000"/>
            <a:gd name="adj2" fmla="val 19285716"/>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Family</a:t>
          </a:r>
        </a:p>
      </dsp:txBody>
      <dsp:txXfrm>
        <a:off x="2166994" y="558356"/>
        <a:ext cx="933978" cy="588812"/>
      </dsp:txXfrm>
    </dsp:sp>
    <dsp:sp modelId="{D9167370-917F-0741-AE6E-690E9D1DAB11}">
      <dsp:nvSpPr>
        <dsp:cNvPr id="0" name=""/>
        <dsp:cNvSpPr/>
      </dsp:nvSpPr>
      <dsp:spPr>
        <a:xfrm>
          <a:off x="339645" y="416229"/>
          <a:ext cx="3411051" cy="3411051"/>
        </a:xfrm>
        <a:prstGeom prst="pie">
          <a:avLst>
            <a:gd name="adj1" fmla="val 19285716"/>
            <a:gd name="adj2" fmla="val 771428"/>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Social Care</a:t>
          </a:r>
        </a:p>
      </dsp:txBody>
      <dsp:txXfrm>
        <a:off x="2674591" y="1634462"/>
        <a:ext cx="990829" cy="629420"/>
      </dsp:txXfrm>
    </dsp:sp>
    <dsp:sp modelId="{DA02178B-74A3-BD4A-9A99-A8C46C297332}">
      <dsp:nvSpPr>
        <dsp:cNvPr id="0" name=""/>
        <dsp:cNvSpPr/>
      </dsp:nvSpPr>
      <dsp:spPr>
        <a:xfrm>
          <a:off x="339645" y="416229"/>
          <a:ext cx="3411051" cy="3411051"/>
        </a:xfrm>
        <a:prstGeom prst="pie">
          <a:avLst>
            <a:gd name="adj1" fmla="val 771428"/>
            <a:gd name="adj2" fmla="val 3857143"/>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Police</a:t>
          </a:r>
        </a:p>
      </dsp:txBody>
      <dsp:txXfrm>
        <a:off x="2532464" y="2446617"/>
        <a:ext cx="893370" cy="649724"/>
      </dsp:txXfrm>
    </dsp:sp>
    <dsp:sp modelId="{327B80F9-8C39-AF45-AE4B-4F1A04EFBBE0}">
      <dsp:nvSpPr>
        <dsp:cNvPr id="0" name=""/>
        <dsp:cNvSpPr/>
      </dsp:nvSpPr>
      <dsp:spPr>
        <a:xfrm>
          <a:off x="339645" y="416229"/>
          <a:ext cx="3411051" cy="3411051"/>
        </a:xfrm>
        <a:prstGeom prst="pie">
          <a:avLst>
            <a:gd name="adj1" fmla="val 3857226"/>
            <a:gd name="adj2" fmla="val 6942858"/>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School</a:t>
          </a:r>
        </a:p>
      </dsp:txBody>
      <dsp:txXfrm>
        <a:off x="1588333" y="3096341"/>
        <a:ext cx="913674" cy="649724"/>
      </dsp:txXfrm>
    </dsp:sp>
    <dsp:sp modelId="{869D1296-FF17-B648-A66F-3C8010C5830C}">
      <dsp:nvSpPr>
        <dsp:cNvPr id="0" name=""/>
        <dsp:cNvSpPr/>
      </dsp:nvSpPr>
      <dsp:spPr>
        <a:xfrm>
          <a:off x="339645" y="416229"/>
          <a:ext cx="3411051" cy="3411051"/>
        </a:xfrm>
        <a:prstGeom prst="pie">
          <a:avLst>
            <a:gd name="adj1" fmla="val 6942858"/>
            <a:gd name="adj2" fmla="val 10028574"/>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Health</a:t>
          </a:r>
        </a:p>
      </dsp:txBody>
      <dsp:txXfrm>
        <a:off x="664507" y="2446617"/>
        <a:ext cx="893370" cy="649724"/>
      </dsp:txXfrm>
    </dsp:sp>
    <dsp:sp modelId="{25638662-E204-0941-B194-7522FF587FFE}">
      <dsp:nvSpPr>
        <dsp:cNvPr id="0" name=""/>
        <dsp:cNvSpPr/>
      </dsp:nvSpPr>
      <dsp:spPr>
        <a:xfrm>
          <a:off x="339645" y="416229"/>
          <a:ext cx="3411051" cy="3411051"/>
        </a:xfrm>
        <a:prstGeom prst="pie">
          <a:avLst>
            <a:gd name="adj1" fmla="val 10028574"/>
            <a:gd name="adj2" fmla="val 13114284"/>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Friends</a:t>
          </a:r>
        </a:p>
      </dsp:txBody>
      <dsp:txXfrm>
        <a:off x="424921" y="1634462"/>
        <a:ext cx="990829" cy="629420"/>
      </dsp:txXfrm>
    </dsp:sp>
    <dsp:sp modelId="{759E5367-E3EE-5844-A155-0D470F28060A}">
      <dsp:nvSpPr>
        <dsp:cNvPr id="0" name=""/>
        <dsp:cNvSpPr/>
      </dsp:nvSpPr>
      <dsp:spPr>
        <a:xfrm>
          <a:off x="339645" y="416229"/>
          <a:ext cx="3411051" cy="3411051"/>
        </a:xfrm>
        <a:prstGeom prst="pie">
          <a:avLst>
            <a:gd name="adj1" fmla="val 13114284"/>
            <a:gd name="adj2" fmla="val 16200000"/>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Subject</a:t>
          </a:r>
        </a:p>
      </dsp:txBody>
      <dsp:txXfrm>
        <a:off x="1078706" y="741091"/>
        <a:ext cx="933978" cy="5888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664B3-8B76-C24B-A8F6-00113FD87B0A}">
      <dsp:nvSpPr>
        <dsp:cNvPr id="0" name=""/>
        <dsp:cNvSpPr/>
      </dsp:nvSpPr>
      <dsp:spPr>
        <a:xfrm>
          <a:off x="5230756" y="870528"/>
          <a:ext cx="2101497" cy="364722"/>
        </a:xfrm>
        <a:custGeom>
          <a:avLst/>
          <a:gdLst/>
          <a:ahLst/>
          <a:cxnLst/>
          <a:rect l="0" t="0" r="0" b="0"/>
          <a:pathLst>
            <a:path>
              <a:moveTo>
                <a:pt x="0" y="0"/>
              </a:moveTo>
              <a:lnTo>
                <a:pt x="0" y="182361"/>
              </a:lnTo>
              <a:lnTo>
                <a:pt x="2101497" y="182361"/>
              </a:lnTo>
              <a:lnTo>
                <a:pt x="2101497" y="36472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5F4546-56AC-D149-B20E-3A57EEF6DD1A}">
      <dsp:nvSpPr>
        <dsp:cNvPr id="0" name=""/>
        <dsp:cNvSpPr/>
      </dsp:nvSpPr>
      <dsp:spPr>
        <a:xfrm>
          <a:off x="5185036" y="870528"/>
          <a:ext cx="91440" cy="364722"/>
        </a:xfrm>
        <a:custGeom>
          <a:avLst/>
          <a:gdLst/>
          <a:ahLst/>
          <a:cxnLst/>
          <a:rect l="0" t="0" r="0" b="0"/>
          <a:pathLst>
            <a:path>
              <a:moveTo>
                <a:pt x="45720" y="0"/>
              </a:moveTo>
              <a:lnTo>
                <a:pt x="45720" y="36472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F87F46-AA40-D64F-AD6E-7869020AC2CC}">
      <dsp:nvSpPr>
        <dsp:cNvPr id="0" name=""/>
        <dsp:cNvSpPr/>
      </dsp:nvSpPr>
      <dsp:spPr>
        <a:xfrm>
          <a:off x="2434549" y="2103638"/>
          <a:ext cx="260516" cy="2032026"/>
        </a:xfrm>
        <a:custGeom>
          <a:avLst/>
          <a:gdLst/>
          <a:ahLst/>
          <a:cxnLst/>
          <a:rect l="0" t="0" r="0" b="0"/>
          <a:pathLst>
            <a:path>
              <a:moveTo>
                <a:pt x="0" y="0"/>
              </a:moveTo>
              <a:lnTo>
                <a:pt x="0" y="2032026"/>
              </a:lnTo>
              <a:lnTo>
                <a:pt x="260516" y="2032026"/>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3C5ECE-3297-2442-9954-7C140D9854B4}">
      <dsp:nvSpPr>
        <dsp:cNvPr id="0" name=""/>
        <dsp:cNvSpPr/>
      </dsp:nvSpPr>
      <dsp:spPr>
        <a:xfrm>
          <a:off x="2434549" y="2103638"/>
          <a:ext cx="260516" cy="798916"/>
        </a:xfrm>
        <a:custGeom>
          <a:avLst/>
          <a:gdLst/>
          <a:ahLst/>
          <a:cxnLst/>
          <a:rect l="0" t="0" r="0" b="0"/>
          <a:pathLst>
            <a:path>
              <a:moveTo>
                <a:pt x="0" y="0"/>
              </a:moveTo>
              <a:lnTo>
                <a:pt x="0" y="798916"/>
              </a:lnTo>
              <a:lnTo>
                <a:pt x="260516" y="798916"/>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2430A1-589A-5D4D-B5FA-DC62FF627F4D}">
      <dsp:nvSpPr>
        <dsp:cNvPr id="0" name=""/>
        <dsp:cNvSpPr/>
      </dsp:nvSpPr>
      <dsp:spPr>
        <a:xfrm>
          <a:off x="3129259" y="870528"/>
          <a:ext cx="2101497" cy="364722"/>
        </a:xfrm>
        <a:custGeom>
          <a:avLst/>
          <a:gdLst/>
          <a:ahLst/>
          <a:cxnLst/>
          <a:rect l="0" t="0" r="0" b="0"/>
          <a:pathLst>
            <a:path>
              <a:moveTo>
                <a:pt x="2101497" y="0"/>
              </a:moveTo>
              <a:lnTo>
                <a:pt x="2101497" y="182361"/>
              </a:lnTo>
              <a:lnTo>
                <a:pt x="0" y="182361"/>
              </a:lnTo>
              <a:lnTo>
                <a:pt x="0" y="36472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8EF89C-AF2A-DC46-82F6-05C61436B1A4}">
      <dsp:nvSpPr>
        <dsp:cNvPr id="0" name=""/>
        <dsp:cNvSpPr/>
      </dsp:nvSpPr>
      <dsp:spPr>
        <a:xfrm>
          <a:off x="4362369" y="2141"/>
          <a:ext cx="1736774" cy="868387"/>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Relational</a:t>
          </a:r>
        </a:p>
      </dsp:txBody>
      <dsp:txXfrm>
        <a:off x="4362369" y="2141"/>
        <a:ext cx="1736774" cy="868387"/>
      </dsp:txXfrm>
    </dsp:sp>
    <dsp:sp modelId="{A8AB8A65-E09A-7648-9ED6-1D0D3A0A5898}">
      <dsp:nvSpPr>
        <dsp:cNvPr id="0" name=""/>
        <dsp:cNvSpPr/>
      </dsp:nvSpPr>
      <dsp:spPr>
        <a:xfrm>
          <a:off x="2260871" y="1235251"/>
          <a:ext cx="1736774" cy="868387"/>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Family therapy</a:t>
          </a:r>
        </a:p>
      </dsp:txBody>
      <dsp:txXfrm>
        <a:off x="2260871" y="1235251"/>
        <a:ext cx="1736774" cy="868387"/>
      </dsp:txXfrm>
    </dsp:sp>
    <dsp:sp modelId="{CD3F0AC7-5711-6947-B1D4-DC4DFFDEB93E}">
      <dsp:nvSpPr>
        <dsp:cNvPr id="0" name=""/>
        <dsp:cNvSpPr/>
      </dsp:nvSpPr>
      <dsp:spPr>
        <a:xfrm>
          <a:off x="2695065" y="2468361"/>
          <a:ext cx="1736774" cy="868387"/>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Address family conflict</a:t>
          </a:r>
        </a:p>
      </dsp:txBody>
      <dsp:txXfrm>
        <a:off x="2695065" y="2468361"/>
        <a:ext cx="1736774" cy="868387"/>
      </dsp:txXfrm>
    </dsp:sp>
    <dsp:sp modelId="{E92D6317-66C3-474E-AB3D-9E068824A8FD}">
      <dsp:nvSpPr>
        <dsp:cNvPr id="0" name=""/>
        <dsp:cNvSpPr/>
      </dsp:nvSpPr>
      <dsp:spPr>
        <a:xfrm>
          <a:off x="2695065" y="3701471"/>
          <a:ext cx="1736774" cy="868387"/>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Parent-child communication</a:t>
          </a:r>
        </a:p>
      </dsp:txBody>
      <dsp:txXfrm>
        <a:off x="2695065" y="3701471"/>
        <a:ext cx="1736774" cy="868387"/>
      </dsp:txXfrm>
    </dsp:sp>
    <dsp:sp modelId="{03639B84-8A05-2646-B516-08D8E0222F4B}">
      <dsp:nvSpPr>
        <dsp:cNvPr id="0" name=""/>
        <dsp:cNvSpPr/>
      </dsp:nvSpPr>
      <dsp:spPr>
        <a:xfrm>
          <a:off x="4362369" y="1235251"/>
          <a:ext cx="1736774" cy="868387"/>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Bullying prevention at schools</a:t>
          </a:r>
        </a:p>
      </dsp:txBody>
      <dsp:txXfrm>
        <a:off x="4362369" y="1235251"/>
        <a:ext cx="1736774" cy="868387"/>
      </dsp:txXfrm>
    </dsp:sp>
    <dsp:sp modelId="{E929A1FB-CDA8-654D-8CE0-FABAD996AEC1}">
      <dsp:nvSpPr>
        <dsp:cNvPr id="0" name=""/>
        <dsp:cNvSpPr/>
      </dsp:nvSpPr>
      <dsp:spPr>
        <a:xfrm>
          <a:off x="6463866" y="1235251"/>
          <a:ext cx="1736774" cy="868387"/>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Community stigma reduction</a:t>
          </a:r>
        </a:p>
      </dsp:txBody>
      <dsp:txXfrm>
        <a:off x="6463866" y="1235251"/>
        <a:ext cx="1736774" cy="8683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5E322-792D-E449-B5B4-1FAADE5C076F}">
      <dsp:nvSpPr>
        <dsp:cNvPr id="0" name=""/>
        <dsp:cNvSpPr/>
      </dsp:nvSpPr>
      <dsp:spPr>
        <a:xfrm>
          <a:off x="7471195" y="2103638"/>
          <a:ext cx="260516" cy="2179031"/>
        </a:xfrm>
        <a:custGeom>
          <a:avLst/>
          <a:gdLst/>
          <a:ahLst/>
          <a:cxnLst/>
          <a:rect l="0" t="0" r="0" b="0"/>
          <a:pathLst>
            <a:path>
              <a:moveTo>
                <a:pt x="0" y="0"/>
              </a:moveTo>
              <a:lnTo>
                <a:pt x="0" y="2179031"/>
              </a:lnTo>
              <a:lnTo>
                <a:pt x="260516" y="2179031"/>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4CA73E-3FDB-A348-A26A-0B22F297CE4B}">
      <dsp:nvSpPr>
        <dsp:cNvPr id="0" name=""/>
        <dsp:cNvSpPr/>
      </dsp:nvSpPr>
      <dsp:spPr>
        <a:xfrm>
          <a:off x="7471195" y="2103638"/>
          <a:ext cx="260516" cy="957214"/>
        </a:xfrm>
        <a:custGeom>
          <a:avLst/>
          <a:gdLst/>
          <a:ahLst/>
          <a:cxnLst/>
          <a:rect l="0" t="0" r="0" b="0"/>
          <a:pathLst>
            <a:path>
              <a:moveTo>
                <a:pt x="0" y="0"/>
              </a:moveTo>
              <a:lnTo>
                <a:pt x="0" y="957214"/>
              </a:lnTo>
              <a:lnTo>
                <a:pt x="260516" y="957214"/>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5EEC6F-FACD-EA44-AD6A-9B71E630B9FE}">
      <dsp:nvSpPr>
        <dsp:cNvPr id="0" name=""/>
        <dsp:cNvSpPr/>
      </dsp:nvSpPr>
      <dsp:spPr>
        <a:xfrm>
          <a:off x="5013659" y="870528"/>
          <a:ext cx="3152245" cy="364722"/>
        </a:xfrm>
        <a:custGeom>
          <a:avLst/>
          <a:gdLst/>
          <a:ahLst/>
          <a:cxnLst/>
          <a:rect l="0" t="0" r="0" b="0"/>
          <a:pathLst>
            <a:path>
              <a:moveTo>
                <a:pt x="0" y="0"/>
              </a:moveTo>
              <a:lnTo>
                <a:pt x="0" y="182361"/>
              </a:lnTo>
              <a:lnTo>
                <a:pt x="3152245" y="182361"/>
              </a:lnTo>
              <a:lnTo>
                <a:pt x="3152245" y="36472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F664B3-8B76-C24B-A8F6-00113FD87B0A}">
      <dsp:nvSpPr>
        <dsp:cNvPr id="0" name=""/>
        <dsp:cNvSpPr/>
      </dsp:nvSpPr>
      <dsp:spPr>
        <a:xfrm>
          <a:off x="5013659" y="870528"/>
          <a:ext cx="1050748" cy="364722"/>
        </a:xfrm>
        <a:custGeom>
          <a:avLst/>
          <a:gdLst/>
          <a:ahLst/>
          <a:cxnLst/>
          <a:rect l="0" t="0" r="0" b="0"/>
          <a:pathLst>
            <a:path>
              <a:moveTo>
                <a:pt x="0" y="0"/>
              </a:moveTo>
              <a:lnTo>
                <a:pt x="0" y="182361"/>
              </a:lnTo>
              <a:lnTo>
                <a:pt x="1050748" y="182361"/>
              </a:lnTo>
              <a:lnTo>
                <a:pt x="1050748" y="36472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00A6EA-45DB-6E43-B18B-935BF71932E1}">
      <dsp:nvSpPr>
        <dsp:cNvPr id="0" name=""/>
        <dsp:cNvSpPr/>
      </dsp:nvSpPr>
      <dsp:spPr>
        <a:xfrm>
          <a:off x="3268201" y="2103638"/>
          <a:ext cx="260516" cy="2032026"/>
        </a:xfrm>
        <a:custGeom>
          <a:avLst/>
          <a:gdLst/>
          <a:ahLst/>
          <a:cxnLst/>
          <a:rect l="0" t="0" r="0" b="0"/>
          <a:pathLst>
            <a:path>
              <a:moveTo>
                <a:pt x="0" y="0"/>
              </a:moveTo>
              <a:lnTo>
                <a:pt x="0" y="2032026"/>
              </a:lnTo>
              <a:lnTo>
                <a:pt x="260516" y="2032026"/>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F1546E-85C5-984D-90D4-9A184ED73F78}">
      <dsp:nvSpPr>
        <dsp:cNvPr id="0" name=""/>
        <dsp:cNvSpPr/>
      </dsp:nvSpPr>
      <dsp:spPr>
        <a:xfrm>
          <a:off x="3268201" y="2103638"/>
          <a:ext cx="260516" cy="798916"/>
        </a:xfrm>
        <a:custGeom>
          <a:avLst/>
          <a:gdLst/>
          <a:ahLst/>
          <a:cxnLst/>
          <a:rect l="0" t="0" r="0" b="0"/>
          <a:pathLst>
            <a:path>
              <a:moveTo>
                <a:pt x="0" y="0"/>
              </a:moveTo>
              <a:lnTo>
                <a:pt x="0" y="798916"/>
              </a:lnTo>
              <a:lnTo>
                <a:pt x="260516" y="798916"/>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5F4546-56AC-D149-B20E-3A57EEF6DD1A}">
      <dsp:nvSpPr>
        <dsp:cNvPr id="0" name=""/>
        <dsp:cNvSpPr/>
      </dsp:nvSpPr>
      <dsp:spPr>
        <a:xfrm>
          <a:off x="3962911" y="870528"/>
          <a:ext cx="1050748" cy="364722"/>
        </a:xfrm>
        <a:custGeom>
          <a:avLst/>
          <a:gdLst/>
          <a:ahLst/>
          <a:cxnLst/>
          <a:rect l="0" t="0" r="0" b="0"/>
          <a:pathLst>
            <a:path>
              <a:moveTo>
                <a:pt x="1050748" y="0"/>
              </a:moveTo>
              <a:lnTo>
                <a:pt x="1050748" y="182361"/>
              </a:lnTo>
              <a:lnTo>
                <a:pt x="0" y="182361"/>
              </a:lnTo>
              <a:lnTo>
                <a:pt x="0" y="36472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F87F46-AA40-D64F-AD6E-7869020AC2CC}">
      <dsp:nvSpPr>
        <dsp:cNvPr id="0" name=""/>
        <dsp:cNvSpPr/>
      </dsp:nvSpPr>
      <dsp:spPr>
        <a:xfrm>
          <a:off x="1166703" y="2103638"/>
          <a:ext cx="260516" cy="2032026"/>
        </a:xfrm>
        <a:custGeom>
          <a:avLst/>
          <a:gdLst/>
          <a:ahLst/>
          <a:cxnLst/>
          <a:rect l="0" t="0" r="0" b="0"/>
          <a:pathLst>
            <a:path>
              <a:moveTo>
                <a:pt x="0" y="0"/>
              </a:moveTo>
              <a:lnTo>
                <a:pt x="0" y="2032026"/>
              </a:lnTo>
              <a:lnTo>
                <a:pt x="260516" y="2032026"/>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3C5ECE-3297-2442-9954-7C140D9854B4}">
      <dsp:nvSpPr>
        <dsp:cNvPr id="0" name=""/>
        <dsp:cNvSpPr/>
      </dsp:nvSpPr>
      <dsp:spPr>
        <a:xfrm>
          <a:off x="1166703" y="2103638"/>
          <a:ext cx="260516" cy="798916"/>
        </a:xfrm>
        <a:custGeom>
          <a:avLst/>
          <a:gdLst/>
          <a:ahLst/>
          <a:cxnLst/>
          <a:rect l="0" t="0" r="0" b="0"/>
          <a:pathLst>
            <a:path>
              <a:moveTo>
                <a:pt x="0" y="0"/>
              </a:moveTo>
              <a:lnTo>
                <a:pt x="0" y="798916"/>
              </a:lnTo>
              <a:lnTo>
                <a:pt x="260516" y="798916"/>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2430A1-589A-5D4D-B5FA-DC62FF627F4D}">
      <dsp:nvSpPr>
        <dsp:cNvPr id="0" name=""/>
        <dsp:cNvSpPr/>
      </dsp:nvSpPr>
      <dsp:spPr>
        <a:xfrm>
          <a:off x="1861413" y="870528"/>
          <a:ext cx="3152245" cy="364722"/>
        </a:xfrm>
        <a:custGeom>
          <a:avLst/>
          <a:gdLst/>
          <a:ahLst/>
          <a:cxnLst/>
          <a:rect l="0" t="0" r="0" b="0"/>
          <a:pathLst>
            <a:path>
              <a:moveTo>
                <a:pt x="3152245" y="0"/>
              </a:moveTo>
              <a:lnTo>
                <a:pt x="3152245" y="182361"/>
              </a:lnTo>
              <a:lnTo>
                <a:pt x="0" y="182361"/>
              </a:lnTo>
              <a:lnTo>
                <a:pt x="0" y="36472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8EF89C-AF2A-DC46-82F6-05C61436B1A4}">
      <dsp:nvSpPr>
        <dsp:cNvPr id="0" name=""/>
        <dsp:cNvSpPr/>
      </dsp:nvSpPr>
      <dsp:spPr>
        <a:xfrm>
          <a:off x="4145272" y="2141"/>
          <a:ext cx="1736774" cy="868387"/>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Psychological</a:t>
          </a:r>
        </a:p>
      </dsp:txBody>
      <dsp:txXfrm>
        <a:off x="4145272" y="2141"/>
        <a:ext cx="1736774" cy="868387"/>
      </dsp:txXfrm>
    </dsp:sp>
    <dsp:sp modelId="{A8AB8A65-E09A-7648-9ED6-1D0D3A0A5898}">
      <dsp:nvSpPr>
        <dsp:cNvPr id="0" name=""/>
        <dsp:cNvSpPr/>
      </dsp:nvSpPr>
      <dsp:spPr>
        <a:xfrm>
          <a:off x="993026" y="1235251"/>
          <a:ext cx="1736774" cy="868387"/>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Mental health care</a:t>
          </a:r>
        </a:p>
      </dsp:txBody>
      <dsp:txXfrm>
        <a:off x="993026" y="1235251"/>
        <a:ext cx="1736774" cy="868387"/>
      </dsp:txXfrm>
    </dsp:sp>
    <dsp:sp modelId="{CD3F0AC7-5711-6947-B1D4-DC4DFFDEB93E}">
      <dsp:nvSpPr>
        <dsp:cNvPr id="0" name=""/>
        <dsp:cNvSpPr/>
      </dsp:nvSpPr>
      <dsp:spPr>
        <a:xfrm>
          <a:off x="1427220" y="2468361"/>
          <a:ext cx="1736774" cy="868387"/>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Evidence-based approaches</a:t>
          </a:r>
        </a:p>
      </dsp:txBody>
      <dsp:txXfrm>
        <a:off x="1427220" y="2468361"/>
        <a:ext cx="1736774" cy="868387"/>
      </dsp:txXfrm>
    </dsp:sp>
    <dsp:sp modelId="{E92D6317-66C3-474E-AB3D-9E068824A8FD}">
      <dsp:nvSpPr>
        <dsp:cNvPr id="0" name=""/>
        <dsp:cNvSpPr/>
      </dsp:nvSpPr>
      <dsp:spPr>
        <a:xfrm>
          <a:off x="1427220" y="3701471"/>
          <a:ext cx="1736774" cy="868387"/>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Trauma informed care</a:t>
          </a:r>
        </a:p>
      </dsp:txBody>
      <dsp:txXfrm>
        <a:off x="1427220" y="3701471"/>
        <a:ext cx="1736774" cy="868387"/>
      </dsp:txXfrm>
    </dsp:sp>
    <dsp:sp modelId="{03639B84-8A05-2646-B516-08D8E0222F4B}">
      <dsp:nvSpPr>
        <dsp:cNvPr id="0" name=""/>
        <dsp:cNvSpPr/>
      </dsp:nvSpPr>
      <dsp:spPr>
        <a:xfrm>
          <a:off x="3094523" y="1235251"/>
          <a:ext cx="1736774" cy="868387"/>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Support for well-being</a:t>
          </a:r>
        </a:p>
      </dsp:txBody>
      <dsp:txXfrm>
        <a:off x="3094523" y="1235251"/>
        <a:ext cx="1736774" cy="868387"/>
      </dsp:txXfrm>
    </dsp:sp>
    <dsp:sp modelId="{EE054C3D-DE75-1443-90F8-6D4DDF020F46}">
      <dsp:nvSpPr>
        <dsp:cNvPr id="0" name=""/>
        <dsp:cNvSpPr/>
      </dsp:nvSpPr>
      <dsp:spPr>
        <a:xfrm>
          <a:off x="3528717" y="2468361"/>
          <a:ext cx="1736774" cy="868387"/>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Positive identity development</a:t>
          </a:r>
        </a:p>
      </dsp:txBody>
      <dsp:txXfrm>
        <a:off x="3528717" y="2468361"/>
        <a:ext cx="1736774" cy="868387"/>
      </dsp:txXfrm>
    </dsp:sp>
    <dsp:sp modelId="{4615F232-0611-F945-A704-0FB51445CFC6}">
      <dsp:nvSpPr>
        <dsp:cNvPr id="0" name=""/>
        <dsp:cNvSpPr/>
      </dsp:nvSpPr>
      <dsp:spPr>
        <a:xfrm>
          <a:off x="3528717" y="3701471"/>
          <a:ext cx="1736774" cy="868387"/>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Supporting sense of purpose</a:t>
          </a:r>
        </a:p>
      </dsp:txBody>
      <dsp:txXfrm>
        <a:off x="3528717" y="3701471"/>
        <a:ext cx="1736774" cy="868387"/>
      </dsp:txXfrm>
    </dsp:sp>
    <dsp:sp modelId="{E929A1FB-CDA8-654D-8CE0-FABAD996AEC1}">
      <dsp:nvSpPr>
        <dsp:cNvPr id="0" name=""/>
        <dsp:cNvSpPr/>
      </dsp:nvSpPr>
      <dsp:spPr>
        <a:xfrm>
          <a:off x="5196021" y="1235251"/>
          <a:ext cx="1736774" cy="868387"/>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Encouraging cognitive flexibility</a:t>
          </a:r>
        </a:p>
      </dsp:txBody>
      <dsp:txXfrm>
        <a:off x="5196021" y="1235251"/>
        <a:ext cx="1736774" cy="868387"/>
      </dsp:txXfrm>
    </dsp:sp>
    <dsp:sp modelId="{9170CE47-313C-9043-9E9E-EF64FB545559}">
      <dsp:nvSpPr>
        <dsp:cNvPr id="0" name=""/>
        <dsp:cNvSpPr/>
      </dsp:nvSpPr>
      <dsp:spPr>
        <a:xfrm>
          <a:off x="7297518" y="1235251"/>
          <a:ext cx="1736774" cy="868387"/>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Developmental support</a:t>
          </a:r>
        </a:p>
      </dsp:txBody>
      <dsp:txXfrm>
        <a:off x="7297518" y="1235251"/>
        <a:ext cx="1736774" cy="868387"/>
      </dsp:txXfrm>
    </dsp:sp>
    <dsp:sp modelId="{17028C94-F9C8-9343-8D5B-F0C548BBD924}">
      <dsp:nvSpPr>
        <dsp:cNvPr id="0" name=""/>
        <dsp:cNvSpPr/>
      </dsp:nvSpPr>
      <dsp:spPr>
        <a:xfrm>
          <a:off x="7731711" y="2468361"/>
          <a:ext cx="1736774" cy="1184983"/>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Developmental disorders e.g., autism spectrum</a:t>
          </a:r>
        </a:p>
      </dsp:txBody>
      <dsp:txXfrm>
        <a:off x="7731711" y="2468361"/>
        <a:ext cx="1736774" cy="1184983"/>
      </dsp:txXfrm>
    </dsp:sp>
    <dsp:sp modelId="{5FB3717A-85AF-CC4C-9E43-3BF396CF3A23}">
      <dsp:nvSpPr>
        <dsp:cNvPr id="0" name=""/>
        <dsp:cNvSpPr/>
      </dsp:nvSpPr>
      <dsp:spPr>
        <a:xfrm>
          <a:off x="7731711" y="4018067"/>
          <a:ext cx="1736774" cy="529203"/>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622300">
            <a:lnSpc>
              <a:spcPct val="90000"/>
            </a:lnSpc>
            <a:spcBef>
              <a:spcPct val="0"/>
            </a:spcBef>
            <a:spcAft>
              <a:spcPct val="35000"/>
            </a:spcAft>
          </a:pPr>
          <a:r>
            <a:rPr lang="en-GB"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t>Attachment</a:t>
          </a:r>
        </a:p>
      </dsp:txBody>
      <dsp:txXfrm>
        <a:off x="7731711" y="4018067"/>
        <a:ext cx="1736774" cy="5292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487E2-A529-C24B-BF7C-AA03AF1CF844}">
      <dsp:nvSpPr>
        <dsp:cNvPr id="0" name=""/>
        <dsp:cNvSpPr/>
      </dsp:nvSpPr>
      <dsp:spPr>
        <a:xfrm>
          <a:off x="5230756" y="914822"/>
          <a:ext cx="2213525" cy="384165"/>
        </a:xfrm>
        <a:custGeom>
          <a:avLst/>
          <a:gdLst/>
          <a:ahLst/>
          <a:cxnLst/>
          <a:rect l="0" t="0" r="0" b="0"/>
          <a:pathLst>
            <a:path>
              <a:moveTo>
                <a:pt x="0" y="0"/>
              </a:moveTo>
              <a:lnTo>
                <a:pt x="0" y="192082"/>
              </a:lnTo>
              <a:lnTo>
                <a:pt x="2213525" y="192082"/>
              </a:lnTo>
              <a:lnTo>
                <a:pt x="2213525" y="384165"/>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429101-8225-9C4D-BDD4-DE63A893EE03}">
      <dsp:nvSpPr>
        <dsp:cNvPr id="0" name=""/>
        <dsp:cNvSpPr/>
      </dsp:nvSpPr>
      <dsp:spPr>
        <a:xfrm>
          <a:off x="5185036" y="914822"/>
          <a:ext cx="91440" cy="384165"/>
        </a:xfrm>
        <a:custGeom>
          <a:avLst/>
          <a:gdLst/>
          <a:ahLst/>
          <a:cxnLst/>
          <a:rect l="0" t="0" r="0" b="0"/>
          <a:pathLst>
            <a:path>
              <a:moveTo>
                <a:pt x="45720" y="0"/>
              </a:moveTo>
              <a:lnTo>
                <a:pt x="45720" y="384165"/>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2430A1-589A-5D4D-B5FA-DC62FF627F4D}">
      <dsp:nvSpPr>
        <dsp:cNvPr id="0" name=""/>
        <dsp:cNvSpPr/>
      </dsp:nvSpPr>
      <dsp:spPr>
        <a:xfrm>
          <a:off x="3017230" y="914822"/>
          <a:ext cx="2213525" cy="384165"/>
        </a:xfrm>
        <a:custGeom>
          <a:avLst/>
          <a:gdLst/>
          <a:ahLst/>
          <a:cxnLst/>
          <a:rect l="0" t="0" r="0" b="0"/>
          <a:pathLst>
            <a:path>
              <a:moveTo>
                <a:pt x="2213525" y="0"/>
              </a:moveTo>
              <a:lnTo>
                <a:pt x="2213525" y="192082"/>
              </a:lnTo>
              <a:lnTo>
                <a:pt x="0" y="192082"/>
              </a:lnTo>
              <a:lnTo>
                <a:pt x="0" y="384165"/>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8EF89C-AF2A-DC46-82F6-05C61436B1A4}">
      <dsp:nvSpPr>
        <dsp:cNvPr id="0" name=""/>
        <dsp:cNvSpPr/>
      </dsp:nvSpPr>
      <dsp:spPr>
        <a:xfrm>
          <a:off x="4316076" y="142"/>
          <a:ext cx="1829360" cy="914680"/>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844550">
            <a:lnSpc>
              <a:spcPct val="90000"/>
            </a:lnSpc>
            <a:spcBef>
              <a:spcPct val="0"/>
            </a:spcBef>
            <a:spcAft>
              <a:spcPct val="35000"/>
            </a:spcAft>
          </a:pPr>
          <a:r>
            <a:rPr lang="en-GB" sz="1900" b="1" i="0" kern="1200" dirty="0">
              <a:latin typeface="Open Sans Semibold" panose="020B0606030504020204" pitchFamily="34" charset="0"/>
              <a:ea typeface="Open Sans Semibold" panose="020B0606030504020204" pitchFamily="34" charset="0"/>
              <a:cs typeface="Open Sans Semibold" panose="020B0606030504020204" pitchFamily="34" charset="0"/>
            </a:rPr>
            <a:t>Practical</a:t>
          </a:r>
        </a:p>
      </dsp:txBody>
      <dsp:txXfrm>
        <a:off x="4316076" y="142"/>
        <a:ext cx="1829360" cy="914680"/>
      </dsp:txXfrm>
    </dsp:sp>
    <dsp:sp modelId="{A8AB8A65-E09A-7648-9ED6-1D0D3A0A5898}">
      <dsp:nvSpPr>
        <dsp:cNvPr id="0" name=""/>
        <dsp:cNvSpPr/>
      </dsp:nvSpPr>
      <dsp:spPr>
        <a:xfrm>
          <a:off x="2102550" y="1298987"/>
          <a:ext cx="1829360" cy="914680"/>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844550">
            <a:lnSpc>
              <a:spcPct val="90000"/>
            </a:lnSpc>
            <a:spcBef>
              <a:spcPct val="0"/>
            </a:spcBef>
            <a:spcAft>
              <a:spcPct val="35000"/>
            </a:spcAft>
          </a:pPr>
          <a:r>
            <a:rPr lang="en-GB" sz="1900" b="1" i="0" kern="1200" dirty="0">
              <a:latin typeface="Open Sans Semibold" panose="020B0606030504020204" pitchFamily="34" charset="0"/>
              <a:ea typeface="Open Sans Semibold" panose="020B0606030504020204" pitchFamily="34" charset="0"/>
              <a:cs typeface="Open Sans Semibold" panose="020B0606030504020204" pitchFamily="34" charset="0"/>
            </a:rPr>
            <a:t>Housing</a:t>
          </a:r>
        </a:p>
      </dsp:txBody>
      <dsp:txXfrm>
        <a:off x="2102550" y="1298987"/>
        <a:ext cx="1829360" cy="914680"/>
      </dsp:txXfrm>
    </dsp:sp>
    <dsp:sp modelId="{3DA4AAC6-7103-E042-A3B3-8C04AD73BCED}">
      <dsp:nvSpPr>
        <dsp:cNvPr id="0" name=""/>
        <dsp:cNvSpPr/>
      </dsp:nvSpPr>
      <dsp:spPr>
        <a:xfrm>
          <a:off x="4316076" y="1298987"/>
          <a:ext cx="1829360" cy="914680"/>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844550">
            <a:lnSpc>
              <a:spcPct val="90000"/>
            </a:lnSpc>
            <a:spcBef>
              <a:spcPct val="0"/>
            </a:spcBef>
            <a:spcAft>
              <a:spcPct val="35000"/>
            </a:spcAft>
          </a:pPr>
          <a:r>
            <a:rPr lang="en-GB" sz="1900" b="1" i="0" kern="1200" dirty="0">
              <a:latin typeface="Open Sans Semibold" panose="020B0606030504020204" pitchFamily="34" charset="0"/>
              <a:ea typeface="Open Sans Semibold" panose="020B0606030504020204" pitchFamily="34" charset="0"/>
              <a:cs typeface="Open Sans Semibold" panose="020B0606030504020204" pitchFamily="34" charset="0"/>
            </a:rPr>
            <a:t>Employment</a:t>
          </a:r>
        </a:p>
      </dsp:txBody>
      <dsp:txXfrm>
        <a:off x="4316076" y="1298987"/>
        <a:ext cx="1829360" cy="914680"/>
      </dsp:txXfrm>
    </dsp:sp>
    <dsp:sp modelId="{6A67221D-DB6D-1A46-A439-F01054238BCE}">
      <dsp:nvSpPr>
        <dsp:cNvPr id="0" name=""/>
        <dsp:cNvSpPr/>
      </dsp:nvSpPr>
      <dsp:spPr>
        <a:xfrm>
          <a:off x="6529602" y="1298987"/>
          <a:ext cx="1829360" cy="914680"/>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844550">
            <a:lnSpc>
              <a:spcPct val="90000"/>
            </a:lnSpc>
            <a:spcBef>
              <a:spcPct val="0"/>
            </a:spcBef>
            <a:spcAft>
              <a:spcPct val="35000"/>
            </a:spcAft>
          </a:pPr>
          <a:r>
            <a:rPr lang="en-GB" sz="1900" b="1" i="0" kern="1200" dirty="0">
              <a:latin typeface="Open Sans Semibold" panose="020B0606030504020204" pitchFamily="34" charset="0"/>
              <a:ea typeface="Open Sans Semibold" panose="020B0606030504020204" pitchFamily="34" charset="0"/>
              <a:cs typeface="Open Sans Semibold" panose="020B0606030504020204" pitchFamily="34" charset="0"/>
            </a:rPr>
            <a:t>Education</a:t>
          </a:r>
        </a:p>
      </dsp:txBody>
      <dsp:txXfrm>
        <a:off x="6529602" y="1298987"/>
        <a:ext cx="1829360" cy="914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80161-C861-9641-B127-9D512AB7CC95}">
      <dsp:nvSpPr>
        <dsp:cNvPr id="0" name=""/>
        <dsp:cNvSpPr/>
      </dsp:nvSpPr>
      <dsp:spPr>
        <a:xfrm>
          <a:off x="2495534" y="538347"/>
          <a:ext cx="416133" cy="91440"/>
        </a:xfrm>
        <a:custGeom>
          <a:avLst/>
          <a:gdLst/>
          <a:ahLst/>
          <a:cxnLst/>
          <a:rect l="0" t="0" r="0" b="0"/>
          <a:pathLst>
            <a:path>
              <a:moveTo>
                <a:pt x="0" y="45720"/>
              </a:moveTo>
              <a:lnTo>
                <a:pt x="416133" y="45720"/>
              </a:lnTo>
            </a:path>
          </a:pathLst>
        </a:custGeom>
        <a:noFill/>
        <a:ln w="25400" cap="rnd" cmpd="sng" algn="ctr">
          <a:solidFill>
            <a:schemeClr val="accent1"/>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b="1" i="0" kern="1200">
            <a:latin typeface="Open Sans" panose="020B0606030504020204" pitchFamily="34" charset="0"/>
            <a:ea typeface="Open Sans" panose="020B0606030504020204" pitchFamily="34" charset="0"/>
            <a:cs typeface="Open Sans" panose="020B0606030504020204" pitchFamily="34" charset="0"/>
          </a:endParaRPr>
        </a:p>
      </dsp:txBody>
      <dsp:txXfrm>
        <a:off x="2692433" y="581833"/>
        <a:ext cx="22336" cy="4467"/>
      </dsp:txXfrm>
    </dsp:sp>
    <dsp:sp modelId="{FEE50243-ABDE-CC4C-942C-D9CC93174EF8}">
      <dsp:nvSpPr>
        <dsp:cNvPr id="0" name=""/>
        <dsp:cNvSpPr/>
      </dsp:nvSpPr>
      <dsp:spPr>
        <a:xfrm>
          <a:off x="555014" y="1370"/>
          <a:ext cx="1942320" cy="1165392"/>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Concern / Advice</a:t>
          </a:r>
        </a:p>
      </dsp:txBody>
      <dsp:txXfrm>
        <a:off x="555014" y="1370"/>
        <a:ext cx="1942320" cy="1165392"/>
      </dsp:txXfrm>
    </dsp:sp>
    <dsp:sp modelId="{00C54FC4-914B-594E-8EDA-5BA9F758C3E1}">
      <dsp:nvSpPr>
        <dsp:cNvPr id="0" name=""/>
        <dsp:cNvSpPr/>
      </dsp:nvSpPr>
      <dsp:spPr>
        <a:xfrm>
          <a:off x="4884588" y="538347"/>
          <a:ext cx="416133" cy="91440"/>
        </a:xfrm>
        <a:custGeom>
          <a:avLst/>
          <a:gdLst/>
          <a:ahLst/>
          <a:cxnLst/>
          <a:rect l="0" t="0" r="0" b="0"/>
          <a:pathLst>
            <a:path>
              <a:moveTo>
                <a:pt x="0" y="45720"/>
              </a:moveTo>
              <a:lnTo>
                <a:pt x="416133" y="45720"/>
              </a:lnTo>
            </a:path>
          </a:pathLst>
        </a:custGeom>
        <a:noFill/>
        <a:ln w="25400" cap="rnd" cmpd="sng" algn="ctr">
          <a:solidFill>
            <a:schemeClr val="accent1"/>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b="1" i="0" kern="1200">
            <a:latin typeface="Open Sans" panose="020B0606030504020204" pitchFamily="34" charset="0"/>
            <a:ea typeface="Open Sans" panose="020B0606030504020204" pitchFamily="34" charset="0"/>
            <a:cs typeface="Open Sans" panose="020B0606030504020204" pitchFamily="34" charset="0"/>
          </a:endParaRPr>
        </a:p>
      </dsp:txBody>
      <dsp:txXfrm>
        <a:off x="5081487" y="581833"/>
        <a:ext cx="22336" cy="4467"/>
      </dsp:txXfrm>
    </dsp:sp>
    <dsp:sp modelId="{2629BEF3-CC34-4E44-9C60-DFB81E962DF0}">
      <dsp:nvSpPr>
        <dsp:cNvPr id="0" name=""/>
        <dsp:cNvSpPr/>
      </dsp:nvSpPr>
      <dsp:spPr>
        <a:xfrm>
          <a:off x="2944068" y="1370"/>
          <a:ext cx="1942320" cy="1165392"/>
        </a:xfrm>
        <a:prstGeom prst="rect">
          <a:avLst/>
        </a:prstGeom>
        <a:gradFill rotWithShape="0">
          <a:gsLst>
            <a:gs pos="0">
              <a:schemeClr val="accent1"/>
            </a:gs>
            <a:gs pos="88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Referring</a:t>
          </a:r>
        </a:p>
      </dsp:txBody>
      <dsp:txXfrm>
        <a:off x="2944068" y="1370"/>
        <a:ext cx="1942320" cy="1165392"/>
      </dsp:txXfrm>
    </dsp:sp>
    <dsp:sp modelId="{C605950A-9433-EF43-A7FB-22063941380B}">
      <dsp:nvSpPr>
        <dsp:cNvPr id="0" name=""/>
        <dsp:cNvSpPr/>
      </dsp:nvSpPr>
      <dsp:spPr>
        <a:xfrm>
          <a:off x="1526174" y="1164963"/>
          <a:ext cx="4778108" cy="416133"/>
        </a:xfrm>
        <a:custGeom>
          <a:avLst/>
          <a:gdLst/>
          <a:ahLst/>
          <a:cxnLst/>
          <a:rect l="0" t="0" r="0" b="0"/>
          <a:pathLst>
            <a:path>
              <a:moveTo>
                <a:pt x="4778108" y="0"/>
              </a:moveTo>
              <a:lnTo>
                <a:pt x="4778108" y="225166"/>
              </a:lnTo>
              <a:lnTo>
                <a:pt x="0" y="225166"/>
              </a:lnTo>
              <a:lnTo>
                <a:pt x="0" y="416133"/>
              </a:lnTo>
            </a:path>
          </a:pathLst>
        </a:custGeom>
        <a:noFill/>
        <a:ln w="25400" cap="rnd" cmpd="sng" algn="ctr">
          <a:solidFill>
            <a:schemeClr val="accent1"/>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b="1" i="0" kern="1200">
            <a:latin typeface="Open Sans" panose="020B0606030504020204" pitchFamily="34" charset="0"/>
            <a:ea typeface="Open Sans" panose="020B0606030504020204" pitchFamily="34" charset="0"/>
            <a:cs typeface="Open Sans" panose="020B0606030504020204" pitchFamily="34" charset="0"/>
          </a:endParaRPr>
        </a:p>
      </dsp:txBody>
      <dsp:txXfrm>
        <a:off x="3795254" y="1370796"/>
        <a:ext cx="239947" cy="4467"/>
      </dsp:txXfrm>
    </dsp:sp>
    <dsp:sp modelId="{EC09F01F-13A4-1843-865F-BD09DB65DF32}">
      <dsp:nvSpPr>
        <dsp:cNvPr id="0" name=""/>
        <dsp:cNvSpPr/>
      </dsp:nvSpPr>
      <dsp:spPr>
        <a:xfrm>
          <a:off x="5333122" y="1370"/>
          <a:ext cx="1942320" cy="1165392"/>
        </a:xfrm>
        <a:prstGeom prst="rect">
          <a:avLst/>
        </a:prstGeom>
        <a:gradFill rotWithShape="0">
          <a:gsLst>
            <a:gs pos="0">
              <a:schemeClr val="accent1"/>
            </a:gs>
            <a:gs pos="88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Initial </a:t>
          </a:r>
          <a:r>
            <a:rPr lang="en-GB" sz="1800" b="1" i="0" kern="1200" dirty="0" smtClean="0">
              <a:latin typeface="Open Sans" panose="020B0606030504020204" pitchFamily="34" charset="0"/>
              <a:ea typeface="Open Sans" panose="020B0606030504020204" pitchFamily="34" charset="0"/>
              <a:cs typeface="Open Sans" panose="020B0606030504020204" pitchFamily="34" charset="0"/>
            </a:rPr>
            <a:t>Assessment </a:t>
          </a:r>
          <a:r>
            <a:rPr lang="en-GB" sz="1800" b="1" i="0" kern="1200" dirty="0">
              <a:latin typeface="Open Sans" panose="020B0606030504020204" pitchFamily="34" charset="0"/>
              <a:ea typeface="Open Sans" panose="020B0606030504020204" pitchFamily="34" charset="0"/>
              <a:cs typeface="Open Sans" panose="020B0606030504020204" pitchFamily="34" charset="0"/>
            </a:rPr>
            <a:t>/ Screening</a:t>
          </a:r>
        </a:p>
      </dsp:txBody>
      <dsp:txXfrm>
        <a:off x="5333122" y="1370"/>
        <a:ext cx="1942320" cy="1165392"/>
      </dsp:txXfrm>
    </dsp:sp>
    <dsp:sp modelId="{E11B2F0C-7CC0-6C4E-A8F0-A7E3F6E549A6}">
      <dsp:nvSpPr>
        <dsp:cNvPr id="0" name=""/>
        <dsp:cNvSpPr/>
      </dsp:nvSpPr>
      <dsp:spPr>
        <a:xfrm>
          <a:off x="2495534" y="2150473"/>
          <a:ext cx="416133" cy="91440"/>
        </a:xfrm>
        <a:custGeom>
          <a:avLst/>
          <a:gdLst/>
          <a:ahLst/>
          <a:cxnLst/>
          <a:rect l="0" t="0" r="0" b="0"/>
          <a:pathLst>
            <a:path>
              <a:moveTo>
                <a:pt x="0" y="45720"/>
              </a:moveTo>
              <a:lnTo>
                <a:pt x="416133" y="45720"/>
              </a:lnTo>
            </a:path>
          </a:pathLst>
        </a:custGeom>
        <a:noFill/>
        <a:ln w="25400" cap="rnd" cmpd="sng" algn="ctr">
          <a:solidFill>
            <a:schemeClr val="accent1"/>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b="1" i="0" kern="1200">
            <a:latin typeface="Open Sans" panose="020B0606030504020204" pitchFamily="34" charset="0"/>
            <a:ea typeface="Open Sans" panose="020B0606030504020204" pitchFamily="34" charset="0"/>
            <a:cs typeface="Open Sans" panose="020B0606030504020204" pitchFamily="34" charset="0"/>
          </a:endParaRPr>
        </a:p>
      </dsp:txBody>
      <dsp:txXfrm>
        <a:off x="2692433" y="2193959"/>
        <a:ext cx="22336" cy="4467"/>
      </dsp:txXfrm>
    </dsp:sp>
    <dsp:sp modelId="{54A42E49-E2E8-7A4F-842F-F8F898612280}">
      <dsp:nvSpPr>
        <dsp:cNvPr id="0" name=""/>
        <dsp:cNvSpPr/>
      </dsp:nvSpPr>
      <dsp:spPr>
        <a:xfrm>
          <a:off x="555014" y="1613496"/>
          <a:ext cx="1942320" cy="1165392"/>
        </a:xfrm>
        <a:prstGeom prst="rect">
          <a:avLst/>
        </a:prstGeom>
        <a:gradFill rotWithShape="0">
          <a:gsLst>
            <a:gs pos="0">
              <a:schemeClr val="accent1"/>
            </a:gs>
            <a:gs pos="88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Confirmed P/CVE?</a:t>
          </a:r>
        </a:p>
      </dsp:txBody>
      <dsp:txXfrm>
        <a:off x="555014" y="1613496"/>
        <a:ext cx="1942320" cy="1165392"/>
      </dsp:txXfrm>
    </dsp:sp>
    <dsp:sp modelId="{F21E890B-F54D-6E4C-A364-F450B9F14386}">
      <dsp:nvSpPr>
        <dsp:cNvPr id="0" name=""/>
        <dsp:cNvSpPr/>
      </dsp:nvSpPr>
      <dsp:spPr>
        <a:xfrm>
          <a:off x="4884588" y="2150473"/>
          <a:ext cx="416133" cy="91440"/>
        </a:xfrm>
        <a:custGeom>
          <a:avLst/>
          <a:gdLst/>
          <a:ahLst/>
          <a:cxnLst/>
          <a:rect l="0" t="0" r="0" b="0"/>
          <a:pathLst>
            <a:path>
              <a:moveTo>
                <a:pt x="0" y="45720"/>
              </a:moveTo>
              <a:lnTo>
                <a:pt x="416133" y="45720"/>
              </a:lnTo>
            </a:path>
          </a:pathLst>
        </a:custGeom>
        <a:noFill/>
        <a:ln w="25400" cap="rnd" cmpd="sng" algn="ctr">
          <a:solidFill>
            <a:schemeClr val="accent1"/>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b="1" i="0" kern="1200">
            <a:latin typeface="Open Sans" panose="020B0606030504020204" pitchFamily="34" charset="0"/>
            <a:ea typeface="Open Sans" panose="020B0606030504020204" pitchFamily="34" charset="0"/>
            <a:cs typeface="Open Sans" panose="020B0606030504020204" pitchFamily="34" charset="0"/>
          </a:endParaRPr>
        </a:p>
      </dsp:txBody>
      <dsp:txXfrm>
        <a:off x="5081487" y="2193959"/>
        <a:ext cx="22336" cy="4467"/>
      </dsp:txXfrm>
    </dsp:sp>
    <dsp:sp modelId="{C3F8FB21-B83F-B146-A452-0DEA8E747422}">
      <dsp:nvSpPr>
        <dsp:cNvPr id="0" name=""/>
        <dsp:cNvSpPr/>
      </dsp:nvSpPr>
      <dsp:spPr>
        <a:xfrm>
          <a:off x="2944068" y="1613496"/>
          <a:ext cx="1942320" cy="1165392"/>
        </a:xfrm>
        <a:prstGeom prst="rect">
          <a:avLst/>
        </a:prstGeom>
        <a:gradFill rotWithShape="0">
          <a:gsLst>
            <a:gs pos="84000">
              <a:srgbClr val="0070C0"/>
            </a:gs>
            <a:gs pos="15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Multi-Actor Management Group</a:t>
          </a:r>
        </a:p>
      </dsp:txBody>
      <dsp:txXfrm>
        <a:off x="2944068" y="1613496"/>
        <a:ext cx="1942320" cy="1165392"/>
      </dsp:txXfrm>
    </dsp:sp>
    <dsp:sp modelId="{7AB171AB-F2DC-894C-B549-8F50C2F5319A}">
      <dsp:nvSpPr>
        <dsp:cNvPr id="0" name=""/>
        <dsp:cNvSpPr/>
      </dsp:nvSpPr>
      <dsp:spPr>
        <a:xfrm>
          <a:off x="1526174" y="2777089"/>
          <a:ext cx="4778108" cy="416133"/>
        </a:xfrm>
        <a:custGeom>
          <a:avLst/>
          <a:gdLst/>
          <a:ahLst/>
          <a:cxnLst/>
          <a:rect l="0" t="0" r="0" b="0"/>
          <a:pathLst>
            <a:path>
              <a:moveTo>
                <a:pt x="4778108" y="0"/>
              </a:moveTo>
              <a:lnTo>
                <a:pt x="4778108" y="225166"/>
              </a:lnTo>
              <a:lnTo>
                <a:pt x="0" y="225166"/>
              </a:lnTo>
              <a:lnTo>
                <a:pt x="0" y="416133"/>
              </a:lnTo>
            </a:path>
          </a:pathLst>
        </a:custGeom>
        <a:noFill/>
        <a:ln w="25400" cap="rnd" cmpd="sng" algn="ctr">
          <a:solidFill>
            <a:schemeClr val="accent1"/>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b="1" i="0" kern="1200">
            <a:latin typeface="Open Sans" panose="020B0606030504020204" pitchFamily="34" charset="0"/>
            <a:ea typeface="Open Sans" panose="020B0606030504020204" pitchFamily="34" charset="0"/>
            <a:cs typeface="Open Sans" panose="020B0606030504020204" pitchFamily="34" charset="0"/>
          </a:endParaRPr>
        </a:p>
      </dsp:txBody>
      <dsp:txXfrm>
        <a:off x="3795254" y="2982922"/>
        <a:ext cx="239947" cy="4467"/>
      </dsp:txXfrm>
    </dsp:sp>
    <dsp:sp modelId="{97184317-B159-0C4D-A744-F298ADADBAA5}">
      <dsp:nvSpPr>
        <dsp:cNvPr id="0" name=""/>
        <dsp:cNvSpPr/>
      </dsp:nvSpPr>
      <dsp:spPr>
        <a:xfrm>
          <a:off x="5333122" y="1613496"/>
          <a:ext cx="1942320" cy="1165392"/>
        </a:xfrm>
        <a:prstGeom prst="rect">
          <a:avLst/>
        </a:prstGeom>
        <a:gradFill rotWithShape="0">
          <a:gsLst>
            <a:gs pos="0">
              <a:srgbClr val="0070C0">
                <a:lumMod val="80000"/>
              </a:srgbClr>
            </a:gs>
            <a:gs pos="88000">
              <a:srgbClr val="0070C0"/>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Information Sharing and Assessment</a:t>
          </a:r>
        </a:p>
      </dsp:txBody>
      <dsp:txXfrm>
        <a:off x="5333122" y="1613496"/>
        <a:ext cx="1942320" cy="1165392"/>
      </dsp:txXfrm>
    </dsp:sp>
    <dsp:sp modelId="{300BEA08-7717-DB47-B3B0-193245CB498E}">
      <dsp:nvSpPr>
        <dsp:cNvPr id="0" name=""/>
        <dsp:cNvSpPr/>
      </dsp:nvSpPr>
      <dsp:spPr>
        <a:xfrm>
          <a:off x="2495534" y="3762598"/>
          <a:ext cx="416133" cy="91440"/>
        </a:xfrm>
        <a:custGeom>
          <a:avLst/>
          <a:gdLst/>
          <a:ahLst/>
          <a:cxnLst/>
          <a:rect l="0" t="0" r="0" b="0"/>
          <a:pathLst>
            <a:path>
              <a:moveTo>
                <a:pt x="0" y="45720"/>
              </a:moveTo>
              <a:lnTo>
                <a:pt x="416133" y="45720"/>
              </a:lnTo>
            </a:path>
          </a:pathLst>
        </a:custGeom>
        <a:noFill/>
        <a:ln w="25400" cap="rnd" cmpd="sng" algn="ctr">
          <a:solidFill>
            <a:schemeClr val="accent1"/>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b="1" i="0" kern="1200">
            <a:latin typeface="Open Sans" panose="020B0606030504020204" pitchFamily="34" charset="0"/>
            <a:ea typeface="Open Sans" panose="020B0606030504020204" pitchFamily="34" charset="0"/>
            <a:cs typeface="Open Sans" panose="020B0606030504020204" pitchFamily="34" charset="0"/>
          </a:endParaRPr>
        </a:p>
      </dsp:txBody>
      <dsp:txXfrm>
        <a:off x="2692433" y="3806085"/>
        <a:ext cx="22336" cy="4467"/>
      </dsp:txXfrm>
    </dsp:sp>
    <dsp:sp modelId="{790360C4-DE0B-614C-97BB-0D97FCD0493D}">
      <dsp:nvSpPr>
        <dsp:cNvPr id="0" name=""/>
        <dsp:cNvSpPr/>
      </dsp:nvSpPr>
      <dsp:spPr>
        <a:xfrm>
          <a:off x="555014" y="3225622"/>
          <a:ext cx="1942320" cy="1165392"/>
        </a:xfrm>
        <a:prstGeom prst="rect">
          <a:avLst/>
        </a:prstGeom>
        <a:gradFill rotWithShape="0">
          <a:gsLst>
            <a:gs pos="0">
              <a:srgbClr val="0070C0">
                <a:lumMod val="80000"/>
              </a:srgbClr>
            </a:gs>
            <a:gs pos="88000">
              <a:srgbClr val="0070C0"/>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Intervention Decision</a:t>
          </a:r>
        </a:p>
      </dsp:txBody>
      <dsp:txXfrm>
        <a:off x="555014" y="3225622"/>
        <a:ext cx="1942320" cy="1165392"/>
      </dsp:txXfrm>
    </dsp:sp>
    <dsp:sp modelId="{63EF0DDD-A2A9-D64B-9920-3CD64F6CF7F0}">
      <dsp:nvSpPr>
        <dsp:cNvPr id="0" name=""/>
        <dsp:cNvSpPr/>
      </dsp:nvSpPr>
      <dsp:spPr>
        <a:xfrm>
          <a:off x="4884588" y="3762598"/>
          <a:ext cx="416133" cy="91440"/>
        </a:xfrm>
        <a:custGeom>
          <a:avLst/>
          <a:gdLst/>
          <a:ahLst/>
          <a:cxnLst/>
          <a:rect l="0" t="0" r="0" b="0"/>
          <a:pathLst>
            <a:path>
              <a:moveTo>
                <a:pt x="0" y="45720"/>
              </a:moveTo>
              <a:lnTo>
                <a:pt x="416133" y="45720"/>
              </a:lnTo>
            </a:path>
          </a:pathLst>
        </a:custGeom>
        <a:noFill/>
        <a:ln w="25400" cap="rnd" cmpd="sng" algn="ctr">
          <a:solidFill>
            <a:schemeClr val="accent1"/>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b="1" i="0" kern="1200">
            <a:latin typeface="Open Sans" panose="020B0606030504020204" pitchFamily="34" charset="0"/>
            <a:ea typeface="Open Sans" panose="020B0606030504020204" pitchFamily="34" charset="0"/>
            <a:cs typeface="Open Sans" panose="020B0606030504020204" pitchFamily="34" charset="0"/>
          </a:endParaRPr>
        </a:p>
      </dsp:txBody>
      <dsp:txXfrm>
        <a:off x="5081487" y="3806085"/>
        <a:ext cx="22336" cy="4467"/>
      </dsp:txXfrm>
    </dsp:sp>
    <dsp:sp modelId="{8E75C8EF-3021-EE43-8696-553A98095B2F}">
      <dsp:nvSpPr>
        <dsp:cNvPr id="0" name=""/>
        <dsp:cNvSpPr/>
      </dsp:nvSpPr>
      <dsp:spPr>
        <a:xfrm>
          <a:off x="2944068" y="3225622"/>
          <a:ext cx="1942320" cy="1165392"/>
        </a:xfrm>
        <a:prstGeom prst="rect">
          <a:avLst/>
        </a:prstGeom>
        <a:gradFill rotWithShape="0">
          <a:gsLst>
            <a:gs pos="0">
              <a:srgbClr val="0070C0">
                <a:lumMod val="80000"/>
              </a:srgbClr>
            </a:gs>
            <a:gs pos="88000">
              <a:srgbClr val="0070C0"/>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Monitoring</a:t>
          </a:r>
        </a:p>
      </dsp:txBody>
      <dsp:txXfrm>
        <a:off x="2944068" y="3225622"/>
        <a:ext cx="1942320" cy="1165392"/>
      </dsp:txXfrm>
    </dsp:sp>
    <dsp:sp modelId="{61D47EBB-AFC2-5941-9A54-9BAE00E72513}">
      <dsp:nvSpPr>
        <dsp:cNvPr id="0" name=""/>
        <dsp:cNvSpPr/>
      </dsp:nvSpPr>
      <dsp:spPr>
        <a:xfrm>
          <a:off x="5333122" y="3225622"/>
          <a:ext cx="1942320" cy="1165392"/>
        </a:xfrm>
        <a:prstGeom prst="rect">
          <a:avLst/>
        </a:prstGeom>
        <a:gradFill rotWithShape="0">
          <a:gsLst>
            <a:gs pos="15000">
              <a:srgbClr val="0070C0"/>
            </a:gs>
            <a:gs pos="88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Disposal</a:t>
          </a:r>
        </a:p>
      </dsp:txBody>
      <dsp:txXfrm>
        <a:off x="5333122" y="3225622"/>
        <a:ext cx="1942320" cy="11653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FCE56-D502-E445-AA55-ACA7CA4EA8D2}">
      <dsp:nvSpPr>
        <dsp:cNvPr id="0" name=""/>
        <dsp:cNvSpPr/>
      </dsp:nvSpPr>
      <dsp:spPr>
        <a:xfrm>
          <a:off x="888991" y="0"/>
          <a:ext cx="6350017" cy="4677833"/>
        </a:xfrm>
        <a:prstGeom prst="ellipse">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GB" sz="1600" b="1" i="0" kern="1200" dirty="0">
              <a:latin typeface="Open Sans" panose="020B0606030504020204" pitchFamily="34" charset="0"/>
              <a:ea typeface="Open Sans" panose="020B0606030504020204" pitchFamily="34" charset="0"/>
              <a:cs typeface="Open Sans" panose="020B0606030504020204" pitchFamily="34" charset="0"/>
            </a:rPr>
            <a:t>Culture, nation</a:t>
          </a:r>
        </a:p>
      </dsp:txBody>
      <dsp:txXfrm>
        <a:off x="3176267" y="233891"/>
        <a:ext cx="1775465" cy="701674"/>
      </dsp:txXfrm>
    </dsp:sp>
    <dsp:sp modelId="{5ED6069E-FBD4-7545-AEC3-08040D801205}">
      <dsp:nvSpPr>
        <dsp:cNvPr id="0" name=""/>
        <dsp:cNvSpPr/>
      </dsp:nvSpPr>
      <dsp:spPr>
        <a:xfrm>
          <a:off x="1384294" y="935566"/>
          <a:ext cx="5359411" cy="3742266"/>
        </a:xfrm>
        <a:prstGeom prst="ellipse">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GB" sz="1600" b="1" i="0" kern="1200" dirty="0">
              <a:latin typeface="Open Sans" panose="020B0606030504020204" pitchFamily="34" charset="0"/>
              <a:ea typeface="Open Sans" panose="020B0606030504020204" pitchFamily="34" charset="0"/>
              <a:cs typeface="Open Sans" panose="020B0606030504020204" pitchFamily="34" charset="0"/>
            </a:rPr>
            <a:t>Community, neighbourhood</a:t>
          </a:r>
        </a:p>
      </dsp:txBody>
      <dsp:txXfrm>
        <a:off x="3127442" y="1160102"/>
        <a:ext cx="1873114" cy="673607"/>
      </dsp:txXfrm>
    </dsp:sp>
    <dsp:sp modelId="{5F283FC8-BF12-194A-B9E4-98B9D16A41A4}">
      <dsp:nvSpPr>
        <dsp:cNvPr id="0" name=""/>
        <dsp:cNvSpPr/>
      </dsp:nvSpPr>
      <dsp:spPr>
        <a:xfrm>
          <a:off x="1980853" y="1871133"/>
          <a:ext cx="4166293" cy="2806699"/>
        </a:xfrm>
        <a:prstGeom prst="ellipse">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Family, peers, school or job</a:t>
          </a:r>
        </a:p>
      </dsp:txBody>
      <dsp:txXfrm>
        <a:off x="3093253" y="2081635"/>
        <a:ext cx="1941492" cy="631507"/>
      </dsp:txXfrm>
    </dsp:sp>
    <dsp:sp modelId="{98E298E3-2369-194D-ACFC-42E278138CCF}">
      <dsp:nvSpPr>
        <dsp:cNvPr id="0" name=""/>
        <dsp:cNvSpPr/>
      </dsp:nvSpPr>
      <dsp:spPr>
        <a:xfrm>
          <a:off x="2527303" y="2806699"/>
          <a:ext cx="3073392" cy="1871133"/>
        </a:xfrm>
        <a:prstGeom prst="ellipse">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GB" sz="2000" b="1" i="0" kern="1200" dirty="0">
              <a:latin typeface="Open Sans" panose="020B0606030504020204" pitchFamily="34" charset="0"/>
              <a:ea typeface="Open Sans" panose="020B0606030504020204" pitchFamily="34" charset="0"/>
              <a:cs typeface="Open Sans" panose="020B0606030504020204" pitchFamily="34" charset="0"/>
            </a:rPr>
            <a:t>Individual</a:t>
          </a:r>
        </a:p>
      </dsp:txBody>
      <dsp:txXfrm>
        <a:off x="2977391" y="3274483"/>
        <a:ext cx="2173216" cy="9355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80161-C861-9641-B127-9D512AB7CC95}">
      <dsp:nvSpPr>
        <dsp:cNvPr id="0" name=""/>
        <dsp:cNvSpPr/>
      </dsp:nvSpPr>
      <dsp:spPr>
        <a:xfrm>
          <a:off x="2495534" y="538347"/>
          <a:ext cx="416133" cy="91440"/>
        </a:xfrm>
        <a:custGeom>
          <a:avLst/>
          <a:gdLst/>
          <a:ahLst/>
          <a:cxnLst/>
          <a:rect l="0" t="0" r="0" b="0"/>
          <a:pathLst>
            <a:path>
              <a:moveTo>
                <a:pt x="0" y="45720"/>
              </a:moveTo>
              <a:lnTo>
                <a:pt x="416133" y="45720"/>
              </a:lnTo>
            </a:path>
          </a:pathLst>
        </a:custGeom>
        <a:noFill/>
        <a:ln w="25400" cap="rnd" cmpd="sng" algn="ctr">
          <a:solidFill>
            <a:schemeClr val="accent1"/>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b="1" i="0" kern="1200">
            <a:latin typeface="Open Sans" panose="020B0606030504020204" pitchFamily="34" charset="0"/>
            <a:ea typeface="Open Sans" panose="020B0606030504020204" pitchFamily="34" charset="0"/>
            <a:cs typeface="Open Sans" panose="020B0606030504020204" pitchFamily="34" charset="0"/>
          </a:endParaRPr>
        </a:p>
      </dsp:txBody>
      <dsp:txXfrm>
        <a:off x="2692433" y="581833"/>
        <a:ext cx="22336" cy="4467"/>
      </dsp:txXfrm>
    </dsp:sp>
    <dsp:sp modelId="{FEE50243-ABDE-CC4C-942C-D9CC93174EF8}">
      <dsp:nvSpPr>
        <dsp:cNvPr id="0" name=""/>
        <dsp:cNvSpPr/>
      </dsp:nvSpPr>
      <dsp:spPr>
        <a:xfrm>
          <a:off x="555014" y="1370"/>
          <a:ext cx="1942320" cy="1165392"/>
        </a:xfrm>
        <a:prstGeom prst="rect">
          <a:avLst/>
        </a:prstGeom>
        <a:gradFill rotWithShape="0">
          <a:gsLst>
            <a:gs pos="0">
              <a:schemeClr val="accent1"/>
            </a:gs>
            <a:gs pos="88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Concern / Advice</a:t>
          </a:r>
        </a:p>
      </dsp:txBody>
      <dsp:txXfrm>
        <a:off x="555014" y="1370"/>
        <a:ext cx="1942320" cy="1165392"/>
      </dsp:txXfrm>
    </dsp:sp>
    <dsp:sp modelId="{00C54FC4-914B-594E-8EDA-5BA9F758C3E1}">
      <dsp:nvSpPr>
        <dsp:cNvPr id="0" name=""/>
        <dsp:cNvSpPr/>
      </dsp:nvSpPr>
      <dsp:spPr>
        <a:xfrm>
          <a:off x="4884588" y="538347"/>
          <a:ext cx="416133" cy="91440"/>
        </a:xfrm>
        <a:custGeom>
          <a:avLst/>
          <a:gdLst/>
          <a:ahLst/>
          <a:cxnLst/>
          <a:rect l="0" t="0" r="0" b="0"/>
          <a:pathLst>
            <a:path>
              <a:moveTo>
                <a:pt x="0" y="45720"/>
              </a:moveTo>
              <a:lnTo>
                <a:pt x="416133" y="45720"/>
              </a:lnTo>
            </a:path>
          </a:pathLst>
        </a:custGeom>
        <a:noFill/>
        <a:ln w="25400" cap="rnd" cmpd="sng" algn="ctr">
          <a:solidFill>
            <a:schemeClr val="accent1"/>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b="1" i="0" kern="1200">
            <a:latin typeface="Open Sans" panose="020B0606030504020204" pitchFamily="34" charset="0"/>
            <a:ea typeface="Open Sans" panose="020B0606030504020204" pitchFamily="34" charset="0"/>
            <a:cs typeface="Open Sans" panose="020B0606030504020204" pitchFamily="34" charset="0"/>
          </a:endParaRPr>
        </a:p>
      </dsp:txBody>
      <dsp:txXfrm>
        <a:off x="5081487" y="581833"/>
        <a:ext cx="22336" cy="4467"/>
      </dsp:txXfrm>
    </dsp:sp>
    <dsp:sp modelId="{2629BEF3-CC34-4E44-9C60-DFB81E962DF0}">
      <dsp:nvSpPr>
        <dsp:cNvPr id="0" name=""/>
        <dsp:cNvSpPr/>
      </dsp:nvSpPr>
      <dsp:spPr>
        <a:xfrm>
          <a:off x="2944068" y="1370"/>
          <a:ext cx="1942320" cy="1165392"/>
        </a:xfrm>
        <a:prstGeom prst="rect">
          <a:avLst/>
        </a:prstGeom>
        <a:gradFill rotWithShape="0">
          <a:gsLst>
            <a:gs pos="0">
              <a:schemeClr val="accent1"/>
            </a:gs>
            <a:gs pos="88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Referring</a:t>
          </a:r>
        </a:p>
      </dsp:txBody>
      <dsp:txXfrm>
        <a:off x="2944068" y="1370"/>
        <a:ext cx="1942320" cy="1165392"/>
      </dsp:txXfrm>
    </dsp:sp>
    <dsp:sp modelId="{C605950A-9433-EF43-A7FB-22063941380B}">
      <dsp:nvSpPr>
        <dsp:cNvPr id="0" name=""/>
        <dsp:cNvSpPr/>
      </dsp:nvSpPr>
      <dsp:spPr>
        <a:xfrm>
          <a:off x="1526174" y="1164963"/>
          <a:ext cx="4778108" cy="416133"/>
        </a:xfrm>
        <a:custGeom>
          <a:avLst/>
          <a:gdLst/>
          <a:ahLst/>
          <a:cxnLst/>
          <a:rect l="0" t="0" r="0" b="0"/>
          <a:pathLst>
            <a:path>
              <a:moveTo>
                <a:pt x="4778108" y="0"/>
              </a:moveTo>
              <a:lnTo>
                <a:pt x="4778108" y="225166"/>
              </a:lnTo>
              <a:lnTo>
                <a:pt x="0" y="225166"/>
              </a:lnTo>
              <a:lnTo>
                <a:pt x="0" y="416133"/>
              </a:lnTo>
            </a:path>
          </a:pathLst>
        </a:custGeom>
        <a:noFill/>
        <a:ln w="25400" cap="rnd" cmpd="sng" algn="ctr">
          <a:solidFill>
            <a:schemeClr val="accent1"/>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b="1" i="0" kern="1200">
            <a:latin typeface="Open Sans" panose="020B0606030504020204" pitchFamily="34" charset="0"/>
            <a:ea typeface="Open Sans" panose="020B0606030504020204" pitchFamily="34" charset="0"/>
            <a:cs typeface="Open Sans" panose="020B0606030504020204" pitchFamily="34" charset="0"/>
          </a:endParaRPr>
        </a:p>
      </dsp:txBody>
      <dsp:txXfrm>
        <a:off x="3795254" y="1370796"/>
        <a:ext cx="239947" cy="4467"/>
      </dsp:txXfrm>
    </dsp:sp>
    <dsp:sp modelId="{EC09F01F-13A4-1843-865F-BD09DB65DF32}">
      <dsp:nvSpPr>
        <dsp:cNvPr id="0" name=""/>
        <dsp:cNvSpPr/>
      </dsp:nvSpPr>
      <dsp:spPr>
        <a:xfrm>
          <a:off x="5333122" y="1370"/>
          <a:ext cx="1942320" cy="1165392"/>
        </a:xfrm>
        <a:prstGeom prst="rect">
          <a:avLst/>
        </a:prstGeom>
        <a:gradFill rotWithShape="0">
          <a:gsLst>
            <a:gs pos="0">
              <a:schemeClr val="accent1"/>
            </a:gs>
            <a:gs pos="88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Initial Assessment / Screening</a:t>
          </a:r>
        </a:p>
      </dsp:txBody>
      <dsp:txXfrm>
        <a:off x="5333122" y="1370"/>
        <a:ext cx="1942320" cy="1165392"/>
      </dsp:txXfrm>
    </dsp:sp>
    <dsp:sp modelId="{E11B2F0C-7CC0-6C4E-A8F0-A7E3F6E549A6}">
      <dsp:nvSpPr>
        <dsp:cNvPr id="0" name=""/>
        <dsp:cNvSpPr/>
      </dsp:nvSpPr>
      <dsp:spPr>
        <a:xfrm>
          <a:off x="2495534" y="2150473"/>
          <a:ext cx="416133" cy="91440"/>
        </a:xfrm>
        <a:custGeom>
          <a:avLst/>
          <a:gdLst/>
          <a:ahLst/>
          <a:cxnLst/>
          <a:rect l="0" t="0" r="0" b="0"/>
          <a:pathLst>
            <a:path>
              <a:moveTo>
                <a:pt x="0" y="45720"/>
              </a:moveTo>
              <a:lnTo>
                <a:pt x="416133" y="45720"/>
              </a:lnTo>
            </a:path>
          </a:pathLst>
        </a:custGeom>
        <a:noFill/>
        <a:ln w="25400" cap="rnd" cmpd="sng" algn="ctr">
          <a:solidFill>
            <a:schemeClr val="accent1"/>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b="1" i="0" kern="1200">
            <a:latin typeface="Open Sans" panose="020B0606030504020204" pitchFamily="34" charset="0"/>
            <a:ea typeface="Open Sans" panose="020B0606030504020204" pitchFamily="34" charset="0"/>
            <a:cs typeface="Open Sans" panose="020B0606030504020204" pitchFamily="34" charset="0"/>
          </a:endParaRPr>
        </a:p>
      </dsp:txBody>
      <dsp:txXfrm>
        <a:off x="2692433" y="2193959"/>
        <a:ext cx="22336" cy="4467"/>
      </dsp:txXfrm>
    </dsp:sp>
    <dsp:sp modelId="{54A42E49-E2E8-7A4F-842F-F8F898612280}">
      <dsp:nvSpPr>
        <dsp:cNvPr id="0" name=""/>
        <dsp:cNvSpPr/>
      </dsp:nvSpPr>
      <dsp:spPr>
        <a:xfrm>
          <a:off x="555014" y="1613496"/>
          <a:ext cx="1942320" cy="1165392"/>
        </a:xfrm>
        <a:prstGeom prst="rect">
          <a:avLst/>
        </a:prstGeom>
        <a:gradFill rotWithShape="0">
          <a:gsLst>
            <a:gs pos="0">
              <a:schemeClr val="accent1"/>
            </a:gs>
            <a:gs pos="88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Confirmed P/CVE?</a:t>
          </a:r>
        </a:p>
      </dsp:txBody>
      <dsp:txXfrm>
        <a:off x="555014" y="1613496"/>
        <a:ext cx="1942320" cy="1165392"/>
      </dsp:txXfrm>
    </dsp:sp>
    <dsp:sp modelId="{F21E890B-F54D-6E4C-A364-F450B9F14386}">
      <dsp:nvSpPr>
        <dsp:cNvPr id="0" name=""/>
        <dsp:cNvSpPr/>
      </dsp:nvSpPr>
      <dsp:spPr>
        <a:xfrm>
          <a:off x="4884588" y="2150473"/>
          <a:ext cx="416133" cy="91440"/>
        </a:xfrm>
        <a:custGeom>
          <a:avLst/>
          <a:gdLst/>
          <a:ahLst/>
          <a:cxnLst/>
          <a:rect l="0" t="0" r="0" b="0"/>
          <a:pathLst>
            <a:path>
              <a:moveTo>
                <a:pt x="0" y="45720"/>
              </a:moveTo>
              <a:lnTo>
                <a:pt x="416133" y="45720"/>
              </a:lnTo>
            </a:path>
          </a:pathLst>
        </a:custGeom>
        <a:noFill/>
        <a:ln w="25400" cap="rnd" cmpd="sng" algn="ctr">
          <a:solidFill>
            <a:schemeClr val="accent1"/>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b="1" i="0" kern="1200">
            <a:latin typeface="Open Sans" panose="020B0606030504020204" pitchFamily="34" charset="0"/>
            <a:ea typeface="Open Sans" panose="020B0606030504020204" pitchFamily="34" charset="0"/>
            <a:cs typeface="Open Sans" panose="020B0606030504020204" pitchFamily="34" charset="0"/>
          </a:endParaRPr>
        </a:p>
      </dsp:txBody>
      <dsp:txXfrm>
        <a:off x="5081487" y="2193959"/>
        <a:ext cx="22336" cy="4467"/>
      </dsp:txXfrm>
    </dsp:sp>
    <dsp:sp modelId="{C3F8FB21-B83F-B146-A452-0DEA8E747422}">
      <dsp:nvSpPr>
        <dsp:cNvPr id="0" name=""/>
        <dsp:cNvSpPr/>
      </dsp:nvSpPr>
      <dsp:spPr>
        <a:xfrm>
          <a:off x="2944068" y="1613496"/>
          <a:ext cx="1942320" cy="1165392"/>
        </a:xfrm>
        <a:prstGeom prst="rect">
          <a:avLst/>
        </a:prstGeom>
        <a:gradFill rotWithShape="0">
          <a:gsLst>
            <a:gs pos="84000">
              <a:srgbClr val="0070C0"/>
            </a:gs>
            <a:gs pos="15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Multi-Actor Management Group</a:t>
          </a:r>
        </a:p>
      </dsp:txBody>
      <dsp:txXfrm>
        <a:off x="2944068" y="1613496"/>
        <a:ext cx="1942320" cy="1165392"/>
      </dsp:txXfrm>
    </dsp:sp>
    <dsp:sp modelId="{7AB171AB-F2DC-894C-B549-8F50C2F5319A}">
      <dsp:nvSpPr>
        <dsp:cNvPr id="0" name=""/>
        <dsp:cNvSpPr/>
      </dsp:nvSpPr>
      <dsp:spPr>
        <a:xfrm>
          <a:off x="1526174" y="2777089"/>
          <a:ext cx="4778108" cy="416133"/>
        </a:xfrm>
        <a:custGeom>
          <a:avLst/>
          <a:gdLst/>
          <a:ahLst/>
          <a:cxnLst/>
          <a:rect l="0" t="0" r="0" b="0"/>
          <a:pathLst>
            <a:path>
              <a:moveTo>
                <a:pt x="4778108" y="0"/>
              </a:moveTo>
              <a:lnTo>
                <a:pt x="4778108" y="225166"/>
              </a:lnTo>
              <a:lnTo>
                <a:pt x="0" y="225166"/>
              </a:lnTo>
              <a:lnTo>
                <a:pt x="0" y="416133"/>
              </a:lnTo>
            </a:path>
          </a:pathLst>
        </a:custGeom>
        <a:noFill/>
        <a:ln w="25400" cap="rnd" cmpd="sng" algn="ctr">
          <a:solidFill>
            <a:schemeClr val="accent1"/>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b="1" i="0" kern="1200">
            <a:latin typeface="Open Sans" panose="020B0606030504020204" pitchFamily="34" charset="0"/>
            <a:ea typeface="Open Sans" panose="020B0606030504020204" pitchFamily="34" charset="0"/>
            <a:cs typeface="Open Sans" panose="020B0606030504020204" pitchFamily="34" charset="0"/>
          </a:endParaRPr>
        </a:p>
      </dsp:txBody>
      <dsp:txXfrm>
        <a:off x="3795254" y="2982922"/>
        <a:ext cx="239947" cy="4467"/>
      </dsp:txXfrm>
    </dsp:sp>
    <dsp:sp modelId="{97184317-B159-0C4D-A744-F298ADADBAA5}">
      <dsp:nvSpPr>
        <dsp:cNvPr id="0" name=""/>
        <dsp:cNvSpPr/>
      </dsp:nvSpPr>
      <dsp:spPr>
        <a:xfrm>
          <a:off x="5333122" y="1613496"/>
          <a:ext cx="1942320" cy="1165392"/>
        </a:xfrm>
        <a:prstGeom prst="rect">
          <a:avLst/>
        </a:prstGeom>
        <a:gradFill rotWithShape="0">
          <a:gsLst>
            <a:gs pos="0">
              <a:srgbClr val="0070C0">
                <a:lumMod val="80000"/>
              </a:srgbClr>
            </a:gs>
            <a:gs pos="88000">
              <a:srgbClr val="0070C0"/>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Information Sharing and Assessment</a:t>
          </a:r>
        </a:p>
      </dsp:txBody>
      <dsp:txXfrm>
        <a:off x="5333122" y="1613496"/>
        <a:ext cx="1942320" cy="1165392"/>
      </dsp:txXfrm>
    </dsp:sp>
    <dsp:sp modelId="{300BEA08-7717-DB47-B3B0-193245CB498E}">
      <dsp:nvSpPr>
        <dsp:cNvPr id="0" name=""/>
        <dsp:cNvSpPr/>
      </dsp:nvSpPr>
      <dsp:spPr>
        <a:xfrm>
          <a:off x="2495534" y="3762598"/>
          <a:ext cx="416133" cy="91440"/>
        </a:xfrm>
        <a:custGeom>
          <a:avLst/>
          <a:gdLst/>
          <a:ahLst/>
          <a:cxnLst/>
          <a:rect l="0" t="0" r="0" b="0"/>
          <a:pathLst>
            <a:path>
              <a:moveTo>
                <a:pt x="0" y="45720"/>
              </a:moveTo>
              <a:lnTo>
                <a:pt x="416133" y="45720"/>
              </a:lnTo>
            </a:path>
          </a:pathLst>
        </a:custGeom>
        <a:noFill/>
        <a:ln w="25400" cap="rnd" cmpd="sng" algn="ctr">
          <a:solidFill>
            <a:schemeClr val="accent1"/>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b="1" i="0" kern="1200">
            <a:latin typeface="Open Sans" panose="020B0606030504020204" pitchFamily="34" charset="0"/>
            <a:ea typeface="Open Sans" panose="020B0606030504020204" pitchFamily="34" charset="0"/>
            <a:cs typeface="Open Sans" panose="020B0606030504020204" pitchFamily="34" charset="0"/>
          </a:endParaRPr>
        </a:p>
      </dsp:txBody>
      <dsp:txXfrm>
        <a:off x="2692433" y="3806085"/>
        <a:ext cx="22336" cy="4467"/>
      </dsp:txXfrm>
    </dsp:sp>
    <dsp:sp modelId="{790360C4-DE0B-614C-97BB-0D97FCD0493D}">
      <dsp:nvSpPr>
        <dsp:cNvPr id="0" name=""/>
        <dsp:cNvSpPr/>
      </dsp:nvSpPr>
      <dsp:spPr>
        <a:xfrm>
          <a:off x="555014" y="3225622"/>
          <a:ext cx="1942320" cy="1165392"/>
        </a:xfrm>
        <a:prstGeom prst="rect">
          <a:avLst/>
        </a:prstGeom>
        <a:gradFill rotWithShape="0">
          <a:gsLst>
            <a:gs pos="0">
              <a:srgbClr val="0070C0">
                <a:lumMod val="80000"/>
              </a:srgbClr>
            </a:gs>
            <a:gs pos="88000">
              <a:srgbClr val="0070C0"/>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Intervention Decision</a:t>
          </a:r>
        </a:p>
      </dsp:txBody>
      <dsp:txXfrm>
        <a:off x="555014" y="3225622"/>
        <a:ext cx="1942320" cy="1165392"/>
      </dsp:txXfrm>
    </dsp:sp>
    <dsp:sp modelId="{63EF0DDD-A2A9-D64B-9920-3CD64F6CF7F0}">
      <dsp:nvSpPr>
        <dsp:cNvPr id="0" name=""/>
        <dsp:cNvSpPr/>
      </dsp:nvSpPr>
      <dsp:spPr>
        <a:xfrm>
          <a:off x="4884588" y="3762598"/>
          <a:ext cx="416133" cy="91440"/>
        </a:xfrm>
        <a:custGeom>
          <a:avLst/>
          <a:gdLst/>
          <a:ahLst/>
          <a:cxnLst/>
          <a:rect l="0" t="0" r="0" b="0"/>
          <a:pathLst>
            <a:path>
              <a:moveTo>
                <a:pt x="0" y="45720"/>
              </a:moveTo>
              <a:lnTo>
                <a:pt x="416133" y="45720"/>
              </a:lnTo>
            </a:path>
          </a:pathLst>
        </a:custGeom>
        <a:noFill/>
        <a:ln w="25400" cap="rnd" cmpd="sng" algn="ctr">
          <a:solidFill>
            <a:schemeClr val="accent1"/>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GB" sz="1800" b="1" i="0" kern="1200">
            <a:latin typeface="Open Sans" panose="020B0606030504020204" pitchFamily="34" charset="0"/>
            <a:ea typeface="Open Sans" panose="020B0606030504020204" pitchFamily="34" charset="0"/>
            <a:cs typeface="Open Sans" panose="020B0606030504020204" pitchFamily="34" charset="0"/>
          </a:endParaRPr>
        </a:p>
      </dsp:txBody>
      <dsp:txXfrm>
        <a:off x="5081487" y="3806085"/>
        <a:ext cx="22336" cy="4467"/>
      </dsp:txXfrm>
    </dsp:sp>
    <dsp:sp modelId="{8E75C8EF-3021-EE43-8696-553A98095B2F}">
      <dsp:nvSpPr>
        <dsp:cNvPr id="0" name=""/>
        <dsp:cNvSpPr/>
      </dsp:nvSpPr>
      <dsp:spPr>
        <a:xfrm>
          <a:off x="2944068" y="3225622"/>
          <a:ext cx="1942320" cy="1165392"/>
        </a:xfrm>
        <a:prstGeom prst="rect">
          <a:avLst/>
        </a:prstGeom>
        <a:gradFill rotWithShape="0">
          <a:gsLst>
            <a:gs pos="0">
              <a:srgbClr val="0070C0">
                <a:lumMod val="80000"/>
              </a:srgbClr>
            </a:gs>
            <a:gs pos="88000">
              <a:srgbClr val="0070C0"/>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Monitoring</a:t>
          </a:r>
        </a:p>
      </dsp:txBody>
      <dsp:txXfrm>
        <a:off x="2944068" y="3225622"/>
        <a:ext cx="1942320" cy="1165392"/>
      </dsp:txXfrm>
    </dsp:sp>
    <dsp:sp modelId="{61D47EBB-AFC2-5941-9A54-9BAE00E72513}">
      <dsp:nvSpPr>
        <dsp:cNvPr id="0" name=""/>
        <dsp:cNvSpPr/>
      </dsp:nvSpPr>
      <dsp:spPr>
        <a:xfrm>
          <a:off x="5333122" y="3225622"/>
          <a:ext cx="1942320" cy="1165392"/>
        </a:xfrm>
        <a:prstGeom prst="rect">
          <a:avLst/>
        </a:prstGeom>
        <a:gradFill rotWithShape="0">
          <a:gsLst>
            <a:gs pos="15000">
              <a:srgbClr val="0070C0"/>
            </a:gs>
            <a:gs pos="88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Disposal</a:t>
          </a:r>
        </a:p>
      </dsp:txBody>
      <dsp:txXfrm>
        <a:off x="5333122" y="3225622"/>
        <a:ext cx="1942320" cy="11653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F0505-152F-E84A-BE2A-FF31C590CB95}">
      <dsp:nvSpPr>
        <dsp:cNvPr id="0" name=""/>
        <dsp:cNvSpPr/>
      </dsp:nvSpPr>
      <dsp:spPr>
        <a:xfrm>
          <a:off x="960601" y="0"/>
          <a:ext cx="8223824" cy="5139889"/>
        </a:xfrm>
        <a:prstGeom prst="swooshArrow">
          <a:avLst>
            <a:gd name="adj1" fmla="val 25000"/>
            <a:gd name="adj2" fmla="val 25000"/>
          </a:avLst>
        </a:prstGeom>
        <a:solidFill>
          <a:schemeClr val="tx2">
            <a:lumMod val="25000"/>
            <a:lumOff val="75000"/>
          </a:schemeClr>
        </a:solidFill>
        <a:ln>
          <a:noFill/>
        </a:ln>
        <a:effectLst/>
      </dsp:spPr>
      <dsp:style>
        <a:lnRef idx="0">
          <a:scrgbClr r="0" g="0" b="0"/>
        </a:lnRef>
        <a:fillRef idx="1">
          <a:scrgbClr r="0" g="0" b="0"/>
        </a:fillRef>
        <a:effectRef idx="0">
          <a:scrgbClr r="0" g="0" b="0"/>
        </a:effectRef>
        <a:fontRef idx="minor"/>
      </dsp:style>
    </dsp:sp>
    <dsp:sp modelId="{80ED0980-3B76-3147-B4DD-5A207A2103BE}">
      <dsp:nvSpPr>
        <dsp:cNvPr id="0" name=""/>
        <dsp:cNvSpPr/>
      </dsp:nvSpPr>
      <dsp:spPr>
        <a:xfrm>
          <a:off x="2005027" y="3547552"/>
          <a:ext cx="213819" cy="213819"/>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8F7AA1-4DC6-734B-850F-2D2B5C37866E}">
      <dsp:nvSpPr>
        <dsp:cNvPr id="0" name=""/>
        <dsp:cNvSpPr/>
      </dsp:nvSpPr>
      <dsp:spPr>
        <a:xfrm>
          <a:off x="2111936" y="3654461"/>
          <a:ext cx="1916150" cy="1485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98" tIns="0" rIns="0" bIns="0" numCol="1" spcCol="1270" anchor="t" anchorCtr="0">
          <a:noAutofit/>
        </a:bodyPr>
        <a:lstStyle/>
        <a:p>
          <a:pPr lvl="0" algn="l" defTabSz="889000">
            <a:lnSpc>
              <a:spcPct val="90000"/>
            </a:lnSpc>
            <a:spcBef>
              <a:spcPct val="0"/>
            </a:spcBef>
            <a:spcAft>
              <a:spcPct val="35000"/>
            </a:spcAft>
          </a:pPr>
          <a:r>
            <a:rPr lang="en-GB" sz="2000" b="1" kern="1200" dirty="0">
              <a:latin typeface="Open Sans" panose="020B0606030504020204" pitchFamily="34" charset="0"/>
              <a:ea typeface="Open Sans" panose="020B0606030504020204" pitchFamily="34" charset="0"/>
              <a:cs typeface="Open Sans" panose="020B0606030504020204" pitchFamily="34" charset="0"/>
            </a:rPr>
            <a:t>Assessment</a:t>
          </a:r>
        </a:p>
      </dsp:txBody>
      <dsp:txXfrm>
        <a:off x="2111936" y="3654461"/>
        <a:ext cx="1916150" cy="1485428"/>
      </dsp:txXfrm>
    </dsp:sp>
    <dsp:sp modelId="{501090DB-2520-334A-9628-661A3BF289E8}">
      <dsp:nvSpPr>
        <dsp:cNvPr id="0" name=""/>
        <dsp:cNvSpPr/>
      </dsp:nvSpPr>
      <dsp:spPr>
        <a:xfrm>
          <a:off x="3892394" y="2150529"/>
          <a:ext cx="386519" cy="386519"/>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509DD1-925E-AA42-8A19-3776CD8A175F}">
      <dsp:nvSpPr>
        <dsp:cNvPr id="0" name=""/>
        <dsp:cNvSpPr/>
      </dsp:nvSpPr>
      <dsp:spPr>
        <a:xfrm>
          <a:off x="4085654" y="2343789"/>
          <a:ext cx="1973717" cy="2796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809" tIns="0" rIns="0" bIns="0" numCol="1" spcCol="1270" anchor="t" anchorCtr="0">
          <a:noAutofit/>
        </a:bodyPr>
        <a:lstStyle/>
        <a:p>
          <a:pPr lvl="0" algn="l" defTabSz="889000">
            <a:lnSpc>
              <a:spcPct val="90000"/>
            </a:lnSpc>
            <a:spcBef>
              <a:spcPct val="0"/>
            </a:spcBef>
            <a:spcAft>
              <a:spcPct val="35000"/>
            </a:spcAft>
          </a:pPr>
          <a:r>
            <a:rPr lang="en-GB" sz="2000" b="1" kern="1200" dirty="0">
              <a:latin typeface="Open Sans" panose="020B0606030504020204" pitchFamily="34" charset="0"/>
              <a:ea typeface="Open Sans" panose="020B0606030504020204" pitchFamily="34" charset="0"/>
              <a:cs typeface="Open Sans" panose="020B0606030504020204" pitchFamily="34" charset="0"/>
            </a:rPr>
            <a:t>Intervention</a:t>
          </a:r>
          <a:endParaRPr lang="en-GB" sz="2200" b="1" kern="1200" dirty="0">
            <a:latin typeface="Open Sans" panose="020B0606030504020204" pitchFamily="34" charset="0"/>
            <a:ea typeface="Open Sans" panose="020B0606030504020204" pitchFamily="34" charset="0"/>
            <a:cs typeface="Open Sans" panose="020B0606030504020204" pitchFamily="34" charset="0"/>
          </a:endParaRPr>
        </a:p>
      </dsp:txBody>
      <dsp:txXfrm>
        <a:off x="4085654" y="2343789"/>
        <a:ext cx="1973717" cy="2796100"/>
      </dsp:txXfrm>
    </dsp:sp>
    <dsp:sp modelId="{FCDF9531-4873-FB45-9F18-6C48722691CF}">
      <dsp:nvSpPr>
        <dsp:cNvPr id="0" name=""/>
        <dsp:cNvSpPr/>
      </dsp:nvSpPr>
      <dsp:spPr>
        <a:xfrm>
          <a:off x="6162170" y="1300392"/>
          <a:ext cx="534548" cy="534548"/>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D4E48B-47F9-C041-9EB9-E1177E7FD295}">
      <dsp:nvSpPr>
        <dsp:cNvPr id="0" name=""/>
        <dsp:cNvSpPr/>
      </dsp:nvSpPr>
      <dsp:spPr>
        <a:xfrm>
          <a:off x="6429444" y="1567666"/>
          <a:ext cx="1973717" cy="3572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246" tIns="0" rIns="0" bIns="0" numCol="1" spcCol="1270" anchor="t" anchorCtr="0">
          <a:noAutofit/>
        </a:bodyPr>
        <a:lstStyle/>
        <a:p>
          <a:pPr lvl="0" algn="l" defTabSz="889000">
            <a:lnSpc>
              <a:spcPct val="90000"/>
            </a:lnSpc>
            <a:spcBef>
              <a:spcPct val="0"/>
            </a:spcBef>
            <a:spcAft>
              <a:spcPct val="35000"/>
            </a:spcAft>
          </a:pPr>
          <a:r>
            <a:rPr lang="en-GB" sz="2000" b="1" kern="1200" dirty="0">
              <a:latin typeface="Open Sans" panose="020B0606030504020204" pitchFamily="34" charset="0"/>
              <a:ea typeface="Open Sans" panose="020B0606030504020204" pitchFamily="34" charset="0"/>
              <a:cs typeface="Open Sans" panose="020B0606030504020204" pitchFamily="34" charset="0"/>
            </a:rPr>
            <a:t>Meaningful</a:t>
          </a:r>
          <a:r>
            <a:rPr lang="en-GB" sz="1800" b="1" kern="1200" dirty="0">
              <a:latin typeface="Open Sans" panose="020B0606030504020204" pitchFamily="34" charset="0"/>
              <a:ea typeface="Open Sans" panose="020B0606030504020204" pitchFamily="34" charset="0"/>
              <a:cs typeface="Open Sans" panose="020B0606030504020204" pitchFamily="34" charset="0"/>
            </a:rPr>
            <a:t> </a:t>
          </a:r>
          <a:r>
            <a:rPr lang="en-GB" sz="2000" b="1" kern="1200" dirty="0">
              <a:latin typeface="Open Sans" panose="020B0606030504020204" pitchFamily="34" charset="0"/>
              <a:ea typeface="Open Sans" panose="020B0606030504020204" pitchFamily="34" charset="0"/>
              <a:cs typeface="Open Sans" panose="020B0606030504020204" pitchFamily="34" charset="0"/>
            </a:rPr>
            <a:t>change</a:t>
          </a:r>
        </a:p>
      </dsp:txBody>
      <dsp:txXfrm>
        <a:off x="6429444" y="1567666"/>
        <a:ext cx="1973717" cy="35722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FCE56-D502-E445-AA55-ACA7CA4EA8D2}">
      <dsp:nvSpPr>
        <dsp:cNvPr id="0" name=""/>
        <dsp:cNvSpPr/>
      </dsp:nvSpPr>
      <dsp:spPr>
        <a:xfrm>
          <a:off x="888991" y="0"/>
          <a:ext cx="6350017" cy="4677833"/>
        </a:xfrm>
        <a:prstGeom prst="ellipse">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GB" sz="1600" b="1" i="0" kern="1200" dirty="0">
              <a:latin typeface="Open Sans" panose="020B0606030504020204" pitchFamily="34" charset="0"/>
              <a:ea typeface="Open Sans" panose="020B0606030504020204" pitchFamily="34" charset="0"/>
              <a:cs typeface="Open Sans" panose="020B0606030504020204" pitchFamily="34" charset="0"/>
            </a:rPr>
            <a:t>Culture, nation</a:t>
          </a:r>
        </a:p>
      </dsp:txBody>
      <dsp:txXfrm>
        <a:off x="3176267" y="233891"/>
        <a:ext cx="1775465" cy="701674"/>
      </dsp:txXfrm>
    </dsp:sp>
    <dsp:sp modelId="{5ED6069E-FBD4-7545-AEC3-08040D801205}">
      <dsp:nvSpPr>
        <dsp:cNvPr id="0" name=""/>
        <dsp:cNvSpPr/>
      </dsp:nvSpPr>
      <dsp:spPr>
        <a:xfrm>
          <a:off x="1384294" y="935566"/>
          <a:ext cx="5359411" cy="3742266"/>
        </a:xfrm>
        <a:prstGeom prst="ellipse">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GB" sz="1600" b="1" i="0" kern="1200" dirty="0">
              <a:latin typeface="Open Sans" panose="020B0606030504020204" pitchFamily="34" charset="0"/>
              <a:ea typeface="Open Sans" panose="020B0606030504020204" pitchFamily="34" charset="0"/>
              <a:cs typeface="Open Sans" panose="020B0606030504020204" pitchFamily="34" charset="0"/>
            </a:rPr>
            <a:t>Community, neighbourhood</a:t>
          </a:r>
        </a:p>
      </dsp:txBody>
      <dsp:txXfrm>
        <a:off x="3127442" y="1160102"/>
        <a:ext cx="1873114" cy="673607"/>
      </dsp:txXfrm>
    </dsp:sp>
    <dsp:sp modelId="{5F283FC8-BF12-194A-B9E4-98B9D16A41A4}">
      <dsp:nvSpPr>
        <dsp:cNvPr id="0" name=""/>
        <dsp:cNvSpPr/>
      </dsp:nvSpPr>
      <dsp:spPr>
        <a:xfrm>
          <a:off x="1980853" y="1871133"/>
          <a:ext cx="4166293" cy="2806699"/>
        </a:xfrm>
        <a:prstGeom prst="ellipse">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b="1" i="0" kern="1200" dirty="0">
              <a:latin typeface="Open Sans" panose="020B0606030504020204" pitchFamily="34" charset="0"/>
              <a:ea typeface="Open Sans" panose="020B0606030504020204" pitchFamily="34" charset="0"/>
              <a:cs typeface="Open Sans" panose="020B0606030504020204" pitchFamily="34" charset="0"/>
            </a:rPr>
            <a:t>Family, peers, school or job</a:t>
          </a:r>
        </a:p>
      </dsp:txBody>
      <dsp:txXfrm>
        <a:off x="3093253" y="2081635"/>
        <a:ext cx="1941492" cy="631507"/>
      </dsp:txXfrm>
    </dsp:sp>
    <dsp:sp modelId="{98E298E3-2369-194D-ACFC-42E278138CCF}">
      <dsp:nvSpPr>
        <dsp:cNvPr id="0" name=""/>
        <dsp:cNvSpPr/>
      </dsp:nvSpPr>
      <dsp:spPr>
        <a:xfrm>
          <a:off x="2527303" y="2806699"/>
          <a:ext cx="3073392" cy="1871133"/>
        </a:xfrm>
        <a:prstGeom prst="ellipse">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GB" sz="2000" b="1" i="0" kern="1200" dirty="0">
              <a:latin typeface="Open Sans" panose="020B0606030504020204" pitchFamily="34" charset="0"/>
              <a:ea typeface="Open Sans" panose="020B0606030504020204" pitchFamily="34" charset="0"/>
              <a:cs typeface="Open Sans" panose="020B0606030504020204" pitchFamily="34" charset="0"/>
            </a:rPr>
            <a:t>Individual</a:t>
          </a:r>
        </a:p>
      </dsp:txBody>
      <dsp:txXfrm>
        <a:off x="2977391" y="3274483"/>
        <a:ext cx="2173216" cy="9355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A7577-ED3E-FF45-A01F-801461DA7DA3}">
      <dsp:nvSpPr>
        <dsp:cNvPr id="0" name=""/>
        <dsp:cNvSpPr/>
      </dsp:nvSpPr>
      <dsp:spPr>
        <a:xfrm>
          <a:off x="5230756" y="918844"/>
          <a:ext cx="4334338" cy="376120"/>
        </a:xfrm>
        <a:custGeom>
          <a:avLst/>
          <a:gdLst/>
          <a:ahLst/>
          <a:cxnLst/>
          <a:rect l="0" t="0" r="0" b="0"/>
          <a:pathLst>
            <a:path>
              <a:moveTo>
                <a:pt x="0" y="0"/>
              </a:moveTo>
              <a:lnTo>
                <a:pt x="0" y="188060"/>
              </a:lnTo>
              <a:lnTo>
                <a:pt x="4334338" y="188060"/>
              </a:lnTo>
              <a:lnTo>
                <a:pt x="4334338" y="37612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93080-78E2-7C47-9D43-E80473370523}">
      <dsp:nvSpPr>
        <dsp:cNvPr id="0" name=""/>
        <dsp:cNvSpPr/>
      </dsp:nvSpPr>
      <dsp:spPr>
        <a:xfrm>
          <a:off x="5230756" y="918844"/>
          <a:ext cx="2167169" cy="376120"/>
        </a:xfrm>
        <a:custGeom>
          <a:avLst/>
          <a:gdLst/>
          <a:ahLst/>
          <a:cxnLst/>
          <a:rect l="0" t="0" r="0" b="0"/>
          <a:pathLst>
            <a:path>
              <a:moveTo>
                <a:pt x="0" y="0"/>
              </a:moveTo>
              <a:lnTo>
                <a:pt x="0" y="188060"/>
              </a:lnTo>
              <a:lnTo>
                <a:pt x="2167169" y="188060"/>
              </a:lnTo>
              <a:lnTo>
                <a:pt x="2167169" y="37612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F664B3-8B76-C24B-A8F6-00113FD87B0A}">
      <dsp:nvSpPr>
        <dsp:cNvPr id="0" name=""/>
        <dsp:cNvSpPr/>
      </dsp:nvSpPr>
      <dsp:spPr>
        <a:xfrm>
          <a:off x="5185036" y="918844"/>
          <a:ext cx="91440" cy="376120"/>
        </a:xfrm>
        <a:custGeom>
          <a:avLst/>
          <a:gdLst/>
          <a:ahLst/>
          <a:cxnLst/>
          <a:rect l="0" t="0" r="0" b="0"/>
          <a:pathLst>
            <a:path>
              <a:moveTo>
                <a:pt x="45720" y="0"/>
              </a:moveTo>
              <a:lnTo>
                <a:pt x="45720" y="37612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5F4546-56AC-D149-B20E-3A57EEF6DD1A}">
      <dsp:nvSpPr>
        <dsp:cNvPr id="0" name=""/>
        <dsp:cNvSpPr/>
      </dsp:nvSpPr>
      <dsp:spPr>
        <a:xfrm>
          <a:off x="3063587" y="918844"/>
          <a:ext cx="2167169" cy="376120"/>
        </a:xfrm>
        <a:custGeom>
          <a:avLst/>
          <a:gdLst/>
          <a:ahLst/>
          <a:cxnLst/>
          <a:rect l="0" t="0" r="0" b="0"/>
          <a:pathLst>
            <a:path>
              <a:moveTo>
                <a:pt x="2167169" y="0"/>
              </a:moveTo>
              <a:lnTo>
                <a:pt x="2167169" y="188060"/>
              </a:lnTo>
              <a:lnTo>
                <a:pt x="0" y="188060"/>
              </a:lnTo>
              <a:lnTo>
                <a:pt x="0" y="37612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2430A1-589A-5D4D-B5FA-DC62FF627F4D}">
      <dsp:nvSpPr>
        <dsp:cNvPr id="0" name=""/>
        <dsp:cNvSpPr/>
      </dsp:nvSpPr>
      <dsp:spPr>
        <a:xfrm>
          <a:off x="896418" y="918844"/>
          <a:ext cx="4334338" cy="376120"/>
        </a:xfrm>
        <a:custGeom>
          <a:avLst/>
          <a:gdLst/>
          <a:ahLst/>
          <a:cxnLst/>
          <a:rect l="0" t="0" r="0" b="0"/>
          <a:pathLst>
            <a:path>
              <a:moveTo>
                <a:pt x="4334338" y="0"/>
              </a:moveTo>
              <a:lnTo>
                <a:pt x="4334338" y="188060"/>
              </a:lnTo>
              <a:lnTo>
                <a:pt x="0" y="188060"/>
              </a:lnTo>
              <a:lnTo>
                <a:pt x="0" y="37612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8EF89C-AF2A-DC46-82F6-05C61436B1A4}">
      <dsp:nvSpPr>
        <dsp:cNvPr id="0" name=""/>
        <dsp:cNvSpPr/>
      </dsp:nvSpPr>
      <dsp:spPr>
        <a:xfrm>
          <a:off x="4335232" y="23320"/>
          <a:ext cx="1791048" cy="895524"/>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Strengths and needs</a:t>
          </a:r>
        </a:p>
      </dsp:txBody>
      <dsp:txXfrm>
        <a:off x="4335232" y="23320"/>
        <a:ext cx="1791048" cy="895524"/>
      </dsp:txXfrm>
    </dsp:sp>
    <dsp:sp modelId="{A8AB8A65-E09A-7648-9ED6-1D0D3A0A5898}">
      <dsp:nvSpPr>
        <dsp:cNvPr id="0" name=""/>
        <dsp:cNvSpPr/>
      </dsp:nvSpPr>
      <dsp:spPr>
        <a:xfrm>
          <a:off x="893" y="1294965"/>
          <a:ext cx="1791048" cy="895524"/>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Social</a:t>
          </a:r>
        </a:p>
      </dsp:txBody>
      <dsp:txXfrm>
        <a:off x="893" y="1294965"/>
        <a:ext cx="1791048" cy="895524"/>
      </dsp:txXfrm>
    </dsp:sp>
    <dsp:sp modelId="{03639B84-8A05-2646-B516-08D8E0222F4B}">
      <dsp:nvSpPr>
        <dsp:cNvPr id="0" name=""/>
        <dsp:cNvSpPr/>
      </dsp:nvSpPr>
      <dsp:spPr>
        <a:xfrm>
          <a:off x="2168063" y="1294965"/>
          <a:ext cx="1791048" cy="895524"/>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Cultural</a:t>
          </a:r>
        </a:p>
      </dsp:txBody>
      <dsp:txXfrm>
        <a:off x="2168063" y="1294965"/>
        <a:ext cx="1791048" cy="895524"/>
      </dsp:txXfrm>
    </dsp:sp>
    <dsp:sp modelId="{E929A1FB-CDA8-654D-8CE0-FABAD996AEC1}">
      <dsp:nvSpPr>
        <dsp:cNvPr id="0" name=""/>
        <dsp:cNvSpPr/>
      </dsp:nvSpPr>
      <dsp:spPr>
        <a:xfrm>
          <a:off x="4335232" y="1294965"/>
          <a:ext cx="1791048" cy="895524"/>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Relational</a:t>
          </a:r>
        </a:p>
      </dsp:txBody>
      <dsp:txXfrm>
        <a:off x="4335232" y="1294965"/>
        <a:ext cx="1791048" cy="895524"/>
      </dsp:txXfrm>
    </dsp:sp>
    <dsp:sp modelId="{DF3EF6EE-B37D-5D4C-AE4E-D66913E4BE24}">
      <dsp:nvSpPr>
        <dsp:cNvPr id="0" name=""/>
        <dsp:cNvSpPr/>
      </dsp:nvSpPr>
      <dsp:spPr>
        <a:xfrm>
          <a:off x="6502401" y="1294965"/>
          <a:ext cx="1791048" cy="895524"/>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Psychological</a:t>
          </a:r>
        </a:p>
      </dsp:txBody>
      <dsp:txXfrm>
        <a:off x="6502401" y="1294965"/>
        <a:ext cx="1791048" cy="895524"/>
      </dsp:txXfrm>
    </dsp:sp>
    <dsp:sp modelId="{CEBB073B-840E-DA4F-89AD-DB99A7B4653E}">
      <dsp:nvSpPr>
        <dsp:cNvPr id="0" name=""/>
        <dsp:cNvSpPr/>
      </dsp:nvSpPr>
      <dsp:spPr>
        <a:xfrm>
          <a:off x="8669570" y="1294965"/>
          <a:ext cx="1791048" cy="895524"/>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Practical</a:t>
          </a:r>
        </a:p>
      </dsp:txBody>
      <dsp:txXfrm>
        <a:off x="8669570" y="1294965"/>
        <a:ext cx="1791048" cy="8955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A7577-ED3E-FF45-A01F-801461DA7DA3}">
      <dsp:nvSpPr>
        <dsp:cNvPr id="0" name=""/>
        <dsp:cNvSpPr/>
      </dsp:nvSpPr>
      <dsp:spPr>
        <a:xfrm>
          <a:off x="5230756" y="914822"/>
          <a:ext cx="3701673" cy="384165"/>
        </a:xfrm>
        <a:custGeom>
          <a:avLst/>
          <a:gdLst/>
          <a:ahLst/>
          <a:cxnLst/>
          <a:rect l="0" t="0" r="0" b="0"/>
          <a:pathLst>
            <a:path>
              <a:moveTo>
                <a:pt x="0" y="0"/>
              </a:moveTo>
              <a:lnTo>
                <a:pt x="0" y="192082"/>
              </a:lnTo>
              <a:lnTo>
                <a:pt x="3701673" y="192082"/>
              </a:lnTo>
              <a:lnTo>
                <a:pt x="3701673" y="384165"/>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93080-78E2-7C47-9D43-E80473370523}">
      <dsp:nvSpPr>
        <dsp:cNvPr id="0" name=""/>
        <dsp:cNvSpPr/>
      </dsp:nvSpPr>
      <dsp:spPr>
        <a:xfrm>
          <a:off x="5230756" y="914822"/>
          <a:ext cx="1488147" cy="384165"/>
        </a:xfrm>
        <a:custGeom>
          <a:avLst/>
          <a:gdLst/>
          <a:ahLst/>
          <a:cxnLst/>
          <a:rect l="0" t="0" r="0" b="0"/>
          <a:pathLst>
            <a:path>
              <a:moveTo>
                <a:pt x="0" y="0"/>
              </a:moveTo>
              <a:lnTo>
                <a:pt x="0" y="192082"/>
              </a:lnTo>
              <a:lnTo>
                <a:pt x="1488147" y="192082"/>
              </a:lnTo>
              <a:lnTo>
                <a:pt x="1488147" y="384165"/>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F664B3-8B76-C24B-A8F6-00113FD87B0A}">
      <dsp:nvSpPr>
        <dsp:cNvPr id="0" name=""/>
        <dsp:cNvSpPr/>
      </dsp:nvSpPr>
      <dsp:spPr>
        <a:xfrm>
          <a:off x="4123993" y="914822"/>
          <a:ext cx="1106762" cy="384165"/>
        </a:xfrm>
        <a:custGeom>
          <a:avLst/>
          <a:gdLst/>
          <a:ahLst/>
          <a:cxnLst/>
          <a:rect l="0" t="0" r="0" b="0"/>
          <a:pathLst>
            <a:path>
              <a:moveTo>
                <a:pt x="1106762" y="0"/>
              </a:moveTo>
              <a:lnTo>
                <a:pt x="1106762" y="192082"/>
              </a:lnTo>
              <a:lnTo>
                <a:pt x="0" y="192082"/>
              </a:lnTo>
              <a:lnTo>
                <a:pt x="0" y="384165"/>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5F4546-56AC-D149-B20E-3A57EEF6DD1A}">
      <dsp:nvSpPr>
        <dsp:cNvPr id="0" name=""/>
        <dsp:cNvSpPr/>
      </dsp:nvSpPr>
      <dsp:spPr>
        <a:xfrm>
          <a:off x="1529083" y="914822"/>
          <a:ext cx="3701673" cy="384165"/>
        </a:xfrm>
        <a:custGeom>
          <a:avLst/>
          <a:gdLst/>
          <a:ahLst/>
          <a:cxnLst/>
          <a:rect l="0" t="0" r="0" b="0"/>
          <a:pathLst>
            <a:path>
              <a:moveTo>
                <a:pt x="3701673" y="0"/>
              </a:moveTo>
              <a:lnTo>
                <a:pt x="3701673" y="192082"/>
              </a:lnTo>
              <a:lnTo>
                <a:pt x="0" y="192082"/>
              </a:lnTo>
              <a:lnTo>
                <a:pt x="0" y="384165"/>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8EF89C-AF2A-DC46-82F6-05C61436B1A4}">
      <dsp:nvSpPr>
        <dsp:cNvPr id="0" name=""/>
        <dsp:cNvSpPr/>
      </dsp:nvSpPr>
      <dsp:spPr>
        <a:xfrm>
          <a:off x="4316076" y="142"/>
          <a:ext cx="1829360" cy="914680"/>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Social</a:t>
          </a:r>
        </a:p>
      </dsp:txBody>
      <dsp:txXfrm>
        <a:off x="4316076" y="142"/>
        <a:ext cx="1829360" cy="914680"/>
      </dsp:txXfrm>
    </dsp:sp>
    <dsp:sp modelId="{03639B84-8A05-2646-B516-08D8E0222F4B}">
      <dsp:nvSpPr>
        <dsp:cNvPr id="0" name=""/>
        <dsp:cNvSpPr/>
      </dsp:nvSpPr>
      <dsp:spPr>
        <a:xfrm>
          <a:off x="614403" y="1298987"/>
          <a:ext cx="1829360" cy="914680"/>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Arts</a:t>
          </a:r>
        </a:p>
      </dsp:txBody>
      <dsp:txXfrm>
        <a:off x="614403" y="1298987"/>
        <a:ext cx="1829360" cy="914680"/>
      </dsp:txXfrm>
    </dsp:sp>
    <dsp:sp modelId="{E929A1FB-CDA8-654D-8CE0-FABAD996AEC1}">
      <dsp:nvSpPr>
        <dsp:cNvPr id="0" name=""/>
        <dsp:cNvSpPr/>
      </dsp:nvSpPr>
      <dsp:spPr>
        <a:xfrm>
          <a:off x="2827928" y="1298987"/>
          <a:ext cx="2592129" cy="914680"/>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Civic engagement and non-violent activism</a:t>
          </a:r>
        </a:p>
      </dsp:txBody>
      <dsp:txXfrm>
        <a:off x="2827928" y="1298987"/>
        <a:ext cx="2592129" cy="914680"/>
      </dsp:txXfrm>
    </dsp:sp>
    <dsp:sp modelId="{DF3EF6EE-B37D-5D4C-AE4E-D66913E4BE24}">
      <dsp:nvSpPr>
        <dsp:cNvPr id="0" name=""/>
        <dsp:cNvSpPr/>
      </dsp:nvSpPr>
      <dsp:spPr>
        <a:xfrm>
          <a:off x="5804224" y="1298987"/>
          <a:ext cx="1829360" cy="914680"/>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Sports</a:t>
          </a:r>
        </a:p>
      </dsp:txBody>
      <dsp:txXfrm>
        <a:off x="5804224" y="1298987"/>
        <a:ext cx="1829360" cy="914680"/>
      </dsp:txXfrm>
    </dsp:sp>
    <dsp:sp modelId="{CEBB073B-840E-DA4F-89AD-DB99A7B4653E}">
      <dsp:nvSpPr>
        <dsp:cNvPr id="0" name=""/>
        <dsp:cNvSpPr/>
      </dsp:nvSpPr>
      <dsp:spPr>
        <a:xfrm>
          <a:off x="8017749" y="1298987"/>
          <a:ext cx="1829360" cy="914680"/>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711200">
            <a:lnSpc>
              <a:spcPct val="90000"/>
            </a:lnSpc>
            <a:spcBef>
              <a:spcPct val="0"/>
            </a:spcBef>
            <a:spcAft>
              <a:spcPct val="35000"/>
            </a:spcAft>
          </a:pPr>
          <a:r>
            <a:rPr lang="en-GB" sz="1600" b="1" i="0" kern="1200" dirty="0">
              <a:latin typeface="Open Sans Semibold" panose="020B0606030504020204" pitchFamily="34" charset="0"/>
              <a:ea typeface="Open Sans Semibold" panose="020B0606030504020204" pitchFamily="34" charset="0"/>
              <a:cs typeface="Open Sans Semibold" panose="020B0606030504020204" pitchFamily="34" charset="0"/>
            </a:rPr>
            <a:t>Hobbies</a:t>
          </a:r>
        </a:p>
      </dsp:txBody>
      <dsp:txXfrm>
        <a:off x="8017749" y="1298987"/>
        <a:ext cx="1829360" cy="9146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93080-78E2-7C47-9D43-E80473370523}">
      <dsp:nvSpPr>
        <dsp:cNvPr id="0" name=""/>
        <dsp:cNvSpPr/>
      </dsp:nvSpPr>
      <dsp:spPr>
        <a:xfrm>
          <a:off x="5230756" y="914822"/>
          <a:ext cx="3320288" cy="384165"/>
        </a:xfrm>
        <a:custGeom>
          <a:avLst/>
          <a:gdLst/>
          <a:ahLst/>
          <a:cxnLst/>
          <a:rect l="0" t="0" r="0" b="0"/>
          <a:pathLst>
            <a:path>
              <a:moveTo>
                <a:pt x="0" y="0"/>
              </a:moveTo>
              <a:lnTo>
                <a:pt x="0" y="192082"/>
              </a:lnTo>
              <a:lnTo>
                <a:pt x="3320288" y="192082"/>
              </a:lnTo>
              <a:lnTo>
                <a:pt x="3320288" y="384165"/>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F664B3-8B76-C24B-A8F6-00113FD87B0A}">
      <dsp:nvSpPr>
        <dsp:cNvPr id="0" name=""/>
        <dsp:cNvSpPr/>
      </dsp:nvSpPr>
      <dsp:spPr>
        <a:xfrm>
          <a:off x="5230756" y="914822"/>
          <a:ext cx="1106762" cy="384165"/>
        </a:xfrm>
        <a:custGeom>
          <a:avLst/>
          <a:gdLst/>
          <a:ahLst/>
          <a:cxnLst/>
          <a:rect l="0" t="0" r="0" b="0"/>
          <a:pathLst>
            <a:path>
              <a:moveTo>
                <a:pt x="0" y="0"/>
              </a:moveTo>
              <a:lnTo>
                <a:pt x="0" y="192082"/>
              </a:lnTo>
              <a:lnTo>
                <a:pt x="1106762" y="192082"/>
              </a:lnTo>
              <a:lnTo>
                <a:pt x="1106762" y="384165"/>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5F4546-56AC-D149-B20E-3A57EEF6DD1A}">
      <dsp:nvSpPr>
        <dsp:cNvPr id="0" name=""/>
        <dsp:cNvSpPr/>
      </dsp:nvSpPr>
      <dsp:spPr>
        <a:xfrm>
          <a:off x="4123993" y="914822"/>
          <a:ext cx="1106762" cy="384165"/>
        </a:xfrm>
        <a:custGeom>
          <a:avLst/>
          <a:gdLst/>
          <a:ahLst/>
          <a:cxnLst/>
          <a:rect l="0" t="0" r="0" b="0"/>
          <a:pathLst>
            <a:path>
              <a:moveTo>
                <a:pt x="1106762" y="0"/>
              </a:moveTo>
              <a:lnTo>
                <a:pt x="1106762" y="192082"/>
              </a:lnTo>
              <a:lnTo>
                <a:pt x="0" y="192082"/>
              </a:lnTo>
              <a:lnTo>
                <a:pt x="0" y="384165"/>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2430A1-589A-5D4D-B5FA-DC62FF627F4D}">
      <dsp:nvSpPr>
        <dsp:cNvPr id="0" name=""/>
        <dsp:cNvSpPr/>
      </dsp:nvSpPr>
      <dsp:spPr>
        <a:xfrm>
          <a:off x="1910468" y="914822"/>
          <a:ext cx="3320288" cy="384165"/>
        </a:xfrm>
        <a:custGeom>
          <a:avLst/>
          <a:gdLst/>
          <a:ahLst/>
          <a:cxnLst/>
          <a:rect l="0" t="0" r="0" b="0"/>
          <a:pathLst>
            <a:path>
              <a:moveTo>
                <a:pt x="3320288" y="0"/>
              </a:moveTo>
              <a:lnTo>
                <a:pt x="3320288" y="192082"/>
              </a:lnTo>
              <a:lnTo>
                <a:pt x="0" y="192082"/>
              </a:lnTo>
              <a:lnTo>
                <a:pt x="0" y="384165"/>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8EF89C-AF2A-DC46-82F6-05C61436B1A4}">
      <dsp:nvSpPr>
        <dsp:cNvPr id="0" name=""/>
        <dsp:cNvSpPr/>
      </dsp:nvSpPr>
      <dsp:spPr>
        <a:xfrm>
          <a:off x="4316076" y="142"/>
          <a:ext cx="1829360" cy="914680"/>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889000">
            <a:lnSpc>
              <a:spcPct val="90000"/>
            </a:lnSpc>
            <a:spcBef>
              <a:spcPct val="0"/>
            </a:spcBef>
            <a:spcAft>
              <a:spcPct val="35000"/>
            </a:spcAft>
          </a:pPr>
          <a:r>
            <a:rPr lang="en-GB" sz="2000" b="1" i="0" kern="1200" dirty="0">
              <a:latin typeface="Open Sans Semibold" panose="020B0606030504020204" pitchFamily="34" charset="0"/>
              <a:ea typeface="Open Sans Semibold" panose="020B0606030504020204" pitchFamily="34" charset="0"/>
              <a:cs typeface="Open Sans Semibold" panose="020B0606030504020204" pitchFamily="34" charset="0"/>
            </a:rPr>
            <a:t>Cultural / ideological</a:t>
          </a:r>
        </a:p>
      </dsp:txBody>
      <dsp:txXfrm>
        <a:off x="4316076" y="142"/>
        <a:ext cx="1829360" cy="914680"/>
      </dsp:txXfrm>
    </dsp:sp>
    <dsp:sp modelId="{A8AB8A65-E09A-7648-9ED6-1D0D3A0A5898}">
      <dsp:nvSpPr>
        <dsp:cNvPr id="0" name=""/>
        <dsp:cNvSpPr/>
      </dsp:nvSpPr>
      <dsp:spPr>
        <a:xfrm>
          <a:off x="995788" y="1298987"/>
          <a:ext cx="1829360" cy="914680"/>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889000">
            <a:lnSpc>
              <a:spcPct val="90000"/>
            </a:lnSpc>
            <a:spcBef>
              <a:spcPct val="0"/>
            </a:spcBef>
            <a:spcAft>
              <a:spcPct val="35000"/>
            </a:spcAft>
          </a:pPr>
          <a:r>
            <a:rPr lang="en-GB" sz="2000" b="1" i="0" kern="1200" dirty="0">
              <a:latin typeface="Open Sans Semibold" panose="020B0606030504020204" pitchFamily="34" charset="0"/>
              <a:ea typeface="Open Sans Semibold" panose="020B0606030504020204" pitchFamily="34" charset="0"/>
              <a:cs typeface="Open Sans Semibold" panose="020B0606030504020204" pitchFamily="34" charset="0"/>
            </a:rPr>
            <a:t>Provide mentorship</a:t>
          </a:r>
        </a:p>
      </dsp:txBody>
      <dsp:txXfrm>
        <a:off x="995788" y="1298987"/>
        <a:ext cx="1829360" cy="914680"/>
      </dsp:txXfrm>
    </dsp:sp>
    <dsp:sp modelId="{03639B84-8A05-2646-B516-08D8E0222F4B}">
      <dsp:nvSpPr>
        <dsp:cNvPr id="0" name=""/>
        <dsp:cNvSpPr/>
      </dsp:nvSpPr>
      <dsp:spPr>
        <a:xfrm>
          <a:off x="3209313" y="1298987"/>
          <a:ext cx="1829360" cy="914680"/>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889000">
            <a:lnSpc>
              <a:spcPct val="90000"/>
            </a:lnSpc>
            <a:spcBef>
              <a:spcPct val="0"/>
            </a:spcBef>
            <a:spcAft>
              <a:spcPct val="35000"/>
            </a:spcAft>
          </a:pPr>
          <a:r>
            <a:rPr lang="en-GB" sz="2000" b="1" i="0" kern="1200" dirty="0">
              <a:latin typeface="Open Sans Semibold" panose="020B0606030504020204" pitchFamily="34" charset="0"/>
              <a:ea typeface="Open Sans Semibold" panose="020B0606030504020204" pitchFamily="34" charset="0"/>
              <a:cs typeface="Open Sans Semibold" panose="020B0606030504020204" pitchFamily="34" charset="0"/>
            </a:rPr>
            <a:t>Exposure to new ideas</a:t>
          </a:r>
        </a:p>
      </dsp:txBody>
      <dsp:txXfrm>
        <a:off x="3209313" y="1298987"/>
        <a:ext cx="1829360" cy="914680"/>
      </dsp:txXfrm>
    </dsp:sp>
    <dsp:sp modelId="{E929A1FB-CDA8-654D-8CE0-FABAD996AEC1}">
      <dsp:nvSpPr>
        <dsp:cNvPr id="0" name=""/>
        <dsp:cNvSpPr/>
      </dsp:nvSpPr>
      <dsp:spPr>
        <a:xfrm>
          <a:off x="5422839" y="1298987"/>
          <a:ext cx="1829360" cy="914680"/>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889000">
            <a:lnSpc>
              <a:spcPct val="90000"/>
            </a:lnSpc>
            <a:spcBef>
              <a:spcPct val="0"/>
            </a:spcBef>
            <a:spcAft>
              <a:spcPct val="35000"/>
            </a:spcAft>
          </a:pPr>
          <a:r>
            <a:rPr lang="en-GB" sz="2000" b="1" i="0" kern="1200" dirty="0">
              <a:latin typeface="Open Sans Semibold" panose="020B0606030504020204" pitchFamily="34" charset="0"/>
              <a:ea typeface="Open Sans Semibold" panose="020B0606030504020204" pitchFamily="34" charset="0"/>
              <a:cs typeface="Open Sans Semibold" panose="020B0606030504020204" pitchFamily="34" charset="0"/>
            </a:rPr>
            <a:t>Education / learning</a:t>
          </a:r>
        </a:p>
      </dsp:txBody>
      <dsp:txXfrm>
        <a:off x="5422839" y="1298987"/>
        <a:ext cx="1829360" cy="914680"/>
      </dsp:txXfrm>
    </dsp:sp>
    <dsp:sp modelId="{DF3EF6EE-B37D-5D4C-AE4E-D66913E4BE24}">
      <dsp:nvSpPr>
        <dsp:cNvPr id="0" name=""/>
        <dsp:cNvSpPr/>
      </dsp:nvSpPr>
      <dsp:spPr>
        <a:xfrm>
          <a:off x="7636364" y="1298987"/>
          <a:ext cx="1829360" cy="914680"/>
        </a:xfrm>
        <a:prstGeom prst="rect">
          <a:avLst/>
        </a:prstGeom>
        <a:gradFill rotWithShape="0">
          <a:gsLst>
            <a:gs pos="0">
              <a:schemeClr val="accent1"/>
            </a:gs>
            <a:gs pos="87000">
              <a:schemeClr val="accent2">
                <a:lumMod val="84000"/>
                <a:lumOff val="16000"/>
              </a:schemeClr>
            </a:gs>
          </a:gsLst>
          <a:lin ang="5400000" scaled="0"/>
        </a:gra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lvl="0" algn="ctr" defTabSz="889000">
            <a:lnSpc>
              <a:spcPct val="90000"/>
            </a:lnSpc>
            <a:spcBef>
              <a:spcPct val="0"/>
            </a:spcBef>
            <a:spcAft>
              <a:spcPct val="35000"/>
            </a:spcAft>
          </a:pPr>
          <a:r>
            <a:rPr lang="en-GB" sz="2000" b="1" i="0" kern="1200" dirty="0">
              <a:latin typeface="Open Sans Semibold" panose="020B0606030504020204" pitchFamily="34" charset="0"/>
              <a:ea typeface="Open Sans Semibold" panose="020B0606030504020204" pitchFamily="34" charset="0"/>
              <a:cs typeface="Open Sans Semibold" panose="020B0606030504020204" pitchFamily="34" charset="0"/>
            </a:rPr>
            <a:t>Build relationship</a:t>
          </a:r>
        </a:p>
      </dsp:txBody>
      <dsp:txXfrm>
        <a:off x="7636364" y="1298987"/>
        <a:ext cx="1829360" cy="91468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031596EC-9FC1-8F4B-BC1E-E5DD401F2B03}" type="datetimeFigureOut">
              <a:rPr lang="x-none" smtClean="0"/>
              <a:pPr/>
              <a:t>08/10/21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4C117FA5-761C-C549-A9ED-C21FA301D369}" type="slidenum">
              <a:rPr lang="x-none" smtClean="0"/>
              <a:pPr/>
              <a:t>‹#›</a:t>
            </a:fld>
            <a:endParaRPr lang="x-none"/>
          </a:p>
        </p:txBody>
      </p:sp>
    </p:spTree>
    <p:extLst>
      <p:ext uri="{BB962C8B-B14F-4D97-AF65-F5344CB8AC3E}">
        <p14:creationId xmlns:p14="http://schemas.microsoft.com/office/powerpoint/2010/main" val="155842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a:t>
            </a:fld>
            <a:endParaRPr lang="x-none"/>
          </a:p>
        </p:txBody>
      </p:sp>
    </p:spTree>
    <p:extLst>
      <p:ext uri="{BB962C8B-B14F-4D97-AF65-F5344CB8AC3E}">
        <p14:creationId xmlns:p14="http://schemas.microsoft.com/office/powerpoint/2010/main" val="1434863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noProof="0" dirty="0">
                <a:solidFill>
                  <a:srgbClr val="000000"/>
                </a:solidFill>
                <a:effectLst/>
              </a:rPr>
              <a:t>There is a wide range of expertise, backgrounds of actors, with different levels of exposure to/understanding of key concepts/terms, e.g., radicalisation, violent extremism, social cohesion, P/CVE, etc. It is therefore essential to develop a common conceptual and terminological baseline and understanding to help facilitate multi-disciplinary collaboration and leverage experiences, networks, and areas of responsibility.</a:t>
            </a:r>
            <a:endParaRPr lang="en-GB" b="0" noProof="0" dirty="0">
              <a:effectLst/>
            </a:endParaRPr>
          </a:p>
        </p:txBody>
      </p:sp>
      <p:sp>
        <p:nvSpPr>
          <p:cNvPr id="4" name="Slide Number Placeholder 3"/>
          <p:cNvSpPr>
            <a:spLocks noGrp="1"/>
          </p:cNvSpPr>
          <p:nvPr>
            <p:ph type="sldNum" sz="quarter" idx="5"/>
          </p:nvPr>
        </p:nvSpPr>
        <p:spPr/>
        <p:txBody>
          <a:bodyPr/>
          <a:lstStyle/>
          <a:p>
            <a:fld id="{4C117FA5-761C-C549-A9ED-C21FA301D369}" type="slidenum">
              <a:rPr lang="x-none" smtClean="0"/>
              <a:pPr/>
              <a:t>12</a:t>
            </a:fld>
            <a:endParaRPr lang="x-none"/>
          </a:p>
        </p:txBody>
      </p:sp>
    </p:spTree>
    <p:extLst>
      <p:ext uri="{BB962C8B-B14F-4D97-AF65-F5344CB8AC3E}">
        <p14:creationId xmlns:p14="http://schemas.microsoft.com/office/powerpoint/2010/main" val="1168620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noProof="0" dirty="0">
                <a:solidFill>
                  <a:srgbClr val="000000"/>
                </a:solidFill>
                <a:effectLst/>
              </a:rPr>
              <a:t>In other words, it is the “what do you do now” when you get a referral, like what was just reviewed in the previous module.</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124</a:t>
            </a:fld>
            <a:endParaRPr lang="x-none"/>
          </a:p>
        </p:txBody>
      </p:sp>
    </p:spTree>
    <p:extLst>
      <p:ext uri="{BB962C8B-B14F-4D97-AF65-F5344CB8AC3E}">
        <p14:creationId xmlns:p14="http://schemas.microsoft.com/office/powerpoint/2010/main" val="7185675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During this and the following module, we’ll be looking at the following:</a:t>
            </a:r>
          </a:p>
          <a:p>
            <a:pPr marL="0" rtl="0">
              <a:spcBef>
                <a:spcPts val="0"/>
              </a:spcBef>
              <a:spcAft>
                <a:spcPts val="0"/>
              </a:spcAft>
            </a:pPr>
            <a:endParaRPr lang="en-GB" b="0" noProof="0" dirty="0">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What do we need to assess at the level of the individual so that we can take our knowledge of the needs and strengths and vulnerabilities and then turn that into a meaningful intervention for an individual?</a:t>
            </a: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Doing this right means also taking into consideration that individual’s age and gender and making sure we are avoiding potential harm at every step.</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125</a:t>
            </a:fld>
            <a:endParaRPr lang="x-none"/>
          </a:p>
        </p:txBody>
      </p:sp>
    </p:spTree>
    <p:extLst>
      <p:ext uri="{BB962C8B-B14F-4D97-AF65-F5344CB8AC3E}">
        <p14:creationId xmlns:p14="http://schemas.microsoft.com/office/powerpoint/2010/main" val="164120908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In this module, we will briefly cover the theoretical background from which we are working, and then move practically to how to conduct assessments in a multi-actor team while taking into account “Do No Harm” considerations.</a:t>
            </a:r>
          </a:p>
        </p:txBody>
      </p:sp>
      <p:sp>
        <p:nvSpPr>
          <p:cNvPr id="4" name="Slide Number Placeholder 3"/>
          <p:cNvSpPr>
            <a:spLocks noGrp="1"/>
          </p:cNvSpPr>
          <p:nvPr>
            <p:ph type="sldNum" sz="quarter" idx="5"/>
          </p:nvPr>
        </p:nvSpPr>
        <p:spPr/>
        <p:txBody>
          <a:bodyPr/>
          <a:lstStyle/>
          <a:p>
            <a:fld id="{4C117FA5-761C-C549-A9ED-C21FA301D369}" type="slidenum">
              <a:rPr lang="x-none" smtClean="0"/>
              <a:pPr/>
              <a:t>126</a:t>
            </a:fld>
            <a:endParaRPr lang="x-none"/>
          </a:p>
        </p:txBody>
      </p:sp>
    </p:spTree>
    <p:extLst>
      <p:ext uri="{BB962C8B-B14F-4D97-AF65-F5344CB8AC3E}">
        <p14:creationId xmlns:p14="http://schemas.microsoft.com/office/powerpoint/2010/main" val="32036956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As it has been discussed in previous modules, P/CVE often involves a ‘whole of society’ approach. This is true not only at a programmatic level, when we talk about which partners to engage in a multi-actor team, but also at the level of the individual. How an individual grows, flourishes, or struggles is driven by much more than their individual makeup – it has to do with these layers of the social ecology around them.</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In socioecological theory, the individual is understood to be affected by all the layers of the social ecology that surround him or her.  While at the individual level they bring a set of strengths and vulnerabilities, the way these play out is affected by their social ecology – by the family setting and close relationships, by their </a:t>
            </a:r>
            <a:r>
              <a:rPr lang="en-GB" sz="1200" u="none" strike="noStrike" noProof="0" dirty="0" err="1">
                <a:solidFill>
                  <a:srgbClr val="000000"/>
                </a:solidFill>
                <a:effectLst/>
              </a:rPr>
              <a:t>neighborhood</a:t>
            </a:r>
            <a:r>
              <a:rPr lang="en-GB" sz="1200" u="none" strike="noStrike" noProof="0" dirty="0">
                <a:solidFill>
                  <a:srgbClr val="000000"/>
                </a:solidFill>
                <a:effectLst/>
              </a:rPr>
              <a:t>, school, or work environment – and beyond this by the larger community, society and culture that surrounds them. Disruptions in any one layer of that social ecology – for instance conflicted family relationships, bullying at school, or a sense of stigma within larger society – can profoundly influence the individual.  But the inverse is also true.  Constructive relationships with family members, government services that promote a sense of trust and inclusion, or positive social experience can lead to positive developmental changes. </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The assessment and intervention approach we will talk about today is rooted in the idea that an effective treatment plan will depend on a thorough assessment of strengths, risks and needs across the layers of the social ecology. </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127</a:t>
            </a:fld>
            <a:endParaRPr lang="x-none"/>
          </a:p>
        </p:txBody>
      </p:sp>
    </p:spTree>
    <p:extLst>
      <p:ext uri="{BB962C8B-B14F-4D97-AF65-F5344CB8AC3E}">
        <p14:creationId xmlns:p14="http://schemas.microsoft.com/office/powerpoint/2010/main" val="217690660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Let’s start with understanding what goes into an assessment under this framework. Assessment is critical to setting things up for success.</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Assessment is like the parable of the man who has lost his wallet or his keys and is looking for it under the streetlight.  When a bystander asks him if this is where he lost it, he says: “No, I lost them in the park – but this is where the light is!”. </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We know that he will never find his key if he does not look in the right place, even if it is harder.  Assessment is much the same: if you do not take the time and effort to do a thorough assessment, and to set it up so that it emphasises strengths rather than stigmatising, you may miss the key to helping someone.</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An intervention plan can only be as good as the assessment on which it is built. A thorough and accurate assessment is necessary to ensure the most critical domains are addressed.</a:t>
            </a:r>
          </a:p>
        </p:txBody>
      </p:sp>
      <p:sp>
        <p:nvSpPr>
          <p:cNvPr id="4" name="Slide Number Placeholder 3"/>
          <p:cNvSpPr>
            <a:spLocks noGrp="1"/>
          </p:cNvSpPr>
          <p:nvPr>
            <p:ph type="sldNum" sz="quarter" idx="5"/>
          </p:nvPr>
        </p:nvSpPr>
        <p:spPr/>
        <p:txBody>
          <a:bodyPr/>
          <a:lstStyle/>
          <a:p>
            <a:fld id="{4C117FA5-761C-C549-A9ED-C21FA301D369}" type="slidenum">
              <a:rPr lang="x-none" smtClean="0"/>
              <a:pPr/>
              <a:t>128</a:t>
            </a:fld>
            <a:endParaRPr lang="x-none"/>
          </a:p>
        </p:txBody>
      </p:sp>
    </p:spTree>
    <p:extLst>
      <p:ext uri="{BB962C8B-B14F-4D97-AF65-F5344CB8AC3E}">
        <p14:creationId xmlns:p14="http://schemas.microsoft.com/office/powerpoint/2010/main" val="20912572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Assessment is about the content – but also the process. </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a:t>
            </a:r>
            <a:r>
              <a:rPr lang="en-GB" sz="1200" i="1" u="none" strike="noStrike" noProof="0" dirty="0">
                <a:solidFill>
                  <a:srgbClr val="000000"/>
                </a:solidFill>
                <a:effectLst/>
              </a:rPr>
              <a:t>Refer to the concept of “strategic listening” that was brought up in Module 1, which is true at the level of the individual client, too</a:t>
            </a:r>
            <a:r>
              <a:rPr lang="en-GB" sz="1200" u="none" strike="noStrike" noProof="0" dirty="0">
                <a:solidFill>
                  <a:srgbClr val="000000"/>
                </a:solidFill>
                <a:effectLst/>
              </a:rPr>
              <a:t>].</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Assessment sets up the relationship between the team and the individual being served, and central to this is the idea of “Do No Harm”.  An assessment that stigmatises an individual, or that fails to recognise strengths, can actually undermine the goals of the program.  </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On the flip side, an assessment that conveys positive regard for the individual and communicates genuine care can lay the foundation for enduring trust and engagement by that individual in the program. Trust, again, is important not just at the programme level, but at the individual client interaction level.</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129</a:t>
            </a:fld>
            <a:endParaRPr lang="x-none"/>
          </a:p>
        </p:txBody>
      </p:sp>
    </p:spTree>
    <p:extLst>
      <p:ext uri="{BB962C8B-B14F-4D97-AF65-F5344CB8AC3E}">
        <p14:creationId xmlns:p14="http://schemas.microsoft.com/office/powerpoint/2010/main" val="1066483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You have already seen this schematic of a potential flow chart for case management.</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The squares in red we have discussed at length during the previous module, i.e., the purpose of case management, methods of recording, initial assessment and decision making and where appropriate disposal.</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The squares in blue will be discussed in this module as we move into a multi-actor framework with detailed assessments as to vulnerability and need of individuals.</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130</a:t>
            </a:fld>
            <a:endParaRPr lang="x-none"/>
          </a:p>
        </p:txBody>
      </p:sp>
    </p:spTree>
    <p:extLst>
      <p:ext uri="{BB962C8B-B14F-4D97-AF65-F5344CB8AC3E}">
        <p14:creationId xmlns:p14="http://schemas.microsoft.com/office/powerpoint/2010/main" val="186235090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What do we mean by assessment? In many ways, that depends on who is answering. Think about the paper exercise we did during Module 1 – everyone’s paper looked different. This is also true in assessment – what information you have access to, or prioritise, depends on your particular role and relationship to the individual.</a:t>
            </a:r>
          </a:p>
          <a:p>
            <a:pPr marL="0"/>
            <a:r>
              <a:rPr lang="en-GB" b="0" noProof="0" dirty="0">
                <a:effectLst/>
              </a:rPr>
              <a:t/>
            </a:r>
            <a:br>
              <a:rPr lang="en-GB" b="0" noProof="0" dirty="0">
                <a:effectLst/>
              </a:rPr>
            </a:br>
            <a:r>
              <a:rPr lang="en-GB" b="0" noProof="0" dirty="0">
                <a:effectLst/>
              </a:rPr>
              <a:t>[</a:t>
            </a:r>
            <a:r>
              <a:rPr lang="en-GB" b="0" i="1" noProof="0" dirty="0">
                <a:effectLst/>
              </a:rPr>
              <a:t>Ask participants the following questions in plenary:</a:t>
            </a:r>
          </a:p>
          <a:p>
            <a:pPr marL="0"/>
            <a:endParaRPr lang="en-GB" b="0" i="1" noProof="0" dirty="0">
              <a:effectLst/>
            </a:endParaRPr>
          </a:p>
          <a:p>
            <a:pPr marL="0">
              <a:buFont typeface="Arial" panose="020B0604020202020204" pitchFamily="34" charset="0"/>
              <a:buChar char="•"/>
            </a:pPr>
            <a:r>
              <a:rPr lang="en-GB" b="0" i="1" noProof="0" dirty="0">
                <a:effectLst/>
              </a:rPr>
              <a:t>What does assessment mean to you?</a:t>
            </a:r>
          </a:p>
          <a:p>
            <a:pPr marL="0">
              <a:buFont typeface="Arial" panose="020B0604020202020204" pitchFamily="34" charset="0"/>
              <a:buChar char="•"/>
            </a:pPr>
            <a:r>
              <a:rPr lang="en-GB" b="0" i="1" noProof="0" dirty="0">
                <a:effectLst/>
              </a:rPr>
              <a:t>What discipline or role do you hold, and what do you think we need to know when we are assessing an individual?</a:t>
            </a:r>
            <a:r>
              <a:rPr lang="en-GB" b="0" i="0" noProof="0" dirty="0">
                <a:effectLst/>
              </a:rPr>
              <a:t>].</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131</a:t>
            </a:fld>
            <a:endParaRPr lang="x-none"/>
          </a:p>
        </p:txBody>
      </p:sp>
    </p:spTree>
    <p:extLst>
      <p:ext uri="{BB962C8B-B14F-4D97-AF65-F5344CB8AC3E}">
        <p14:creationId xmlns:p14="http://schemas.microsoft.com/office/powerpoint/2010/main" val="40918952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“Assessment” can mean very different things depending on the discipline.  This is especially important to understand in a multi-actor team context. For example, the security field may emphasise assessment of risk, while psychologists may emphasise the assessment of individual psychological factors, mental health, etc. Social workers may emphasise practical and logistical needs and resources; and community partners may emphasise practical and logistical needs and resources. </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Under a multi-actor team assessment, the goal is to conduct an integrated assessment across these areas such that a 360-degree understanding of an individual’s needs, strengths and risks can be developed and addressed.  This allows for better engagement, more strategic use of resources, and the opportunity to provide an integrated treatment approach that can leverage the greatest positive change.</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132</a:t>
            </a:fld>
            <a:endParaRPr lang="x-none"/>
          </a:p>
        </p:txBody>
      </p:sp>
    </p:spTree>
    <p:extLst>
      <p:ext uri="{BB962C8B-B14F-4D97-AF65-F5344CB8AC3E}">
        <p14:creationId xmlns:p14="http://schemas.microsoft.com/office/powerpoint/2010/main" val="29876774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A comprehensive assessment should cover multiple areas across the social ecology as well as at the level of the individual.  We have broken them down into three main areas: </a:t>
            </a:r>
            <a:endParaRPr lang="en-GB" sz="1200" b="0" noProof="0" dirty="0">
              <a:effectLst/>
            </a:endParaRPr>
          </a:p>
          <a:p>
            <a:pPr marL="0" rtl="0">
              <a:spcBef>
                <a:spcPts val="0"/>
              </a:spcBef>
              <a:spcAft>
                <a:spcPts val="0"/>
              </a:spcAft>
            </a:pPr>
            <a:endParaRPr lang="en-GB" sz="1200" u="none" strike="noStrike" noProof="0" dirty="0">
              <a:solidFill>
                <a:srgbClr val="000000"/>
              </a:solidFill>
              <a:effectLst/>
            </a:endParaRP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Strengths and needs, which includes looking at social, cultural, relational psychological and practical factors; </a:t>
            </a:r>
            <a:endParaRPr lang="en-GB" sz="1200" u="none" strike="noStrike" noProof="0" dirty="0">
              <a:solidFill>
                <a:schemeClr val="dk1"/>
              </a:solidFill>
              <a:effectLst/>
              <a:latin typeface="Open Sans" panose="020B0606030504020204" pitchFamily="34" charset="0"/>
            </a:endParaRP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Risk, which involves both the individual’s risk for violence but also any potential risk to the individual; and </a:t>
            </a:r>
            <a:endParaRPr lang="en-GB" sz="1200" u="none" strike="noStrike" noProof="0" dirty="0">
              <a:solidFill>
                <a:schemeClr val="dk1"/>
              </a:solidFill>
              <a:effectLst/>
              <a:latin typeface="Open Sans" panose="020B0606030504020204" pitchFamily="34" charset="0"/>
            </a:endParaRPr>
          </a:p>
          <a:p>
            <a:pPr marL="514350" lvl="1" indent="-285750" rtl="0">
              <a:spcBef>
                <a:spcPts val="0"/>
              </a:spcBef>
              <a:spcAft>
                <a:spcPts val="0"/>
              </a:spcAft>
              <a:buFont typeface="Arial" panose="020B0604020202020204" pitchFamily="34" charset="0"/>
              <a:buChar char="•"/>
            </a:pPr>
            <a:r>
              <a:rPr lang="en-GB" sz="1200" u="none" strike="noStrike" noProof="0" dirty="0">
                <a:solidFill>
                  <a:schemeClr val="dk1"/>
                </a:solidFill>
                <a:effectLst/>
                <a:latin typeface="Open Sans" panose="020B0606030504020204" pitchFamily="34" charset="0"/>
              </a:rPr>
              <a:t>B</a:t>
            </a:r>
            <a:r>
              <a:rPr lang="en-GB" sz="1200" u="none" strike="noStrike" noProof="0" dirty="0">
                <a:solidFill>
                  <a:srgbClr val="000000"/>
                </a:solidFill>
                <a:effectLst/>
                <a:latin typeface="Open Sans" panose="020B0606030504020204" pitchFamily="34" charset="0"/>
              </a:rPr>
              <a:t>arriers that might impact their engagement in intervention.</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133</a:t>
            </a:fld>
            <a:endParaRPr lang="x-none"/>
          </a:p>
        </p:txBody>
      </p:sp>
    </p:spTree>
    <p:extLst>
      <p:ext uri="{BB962C8B-B14F-4D97-AF65-F5344CB8AC3E}">
        <p14:creationId xmlns:p14="http://schemas.microsoft.com/office/powerpoint/2010/main" val="177417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13</a:t>
            </a:fld>
            <a:endParaRPr lang="x-none"/>
          </a:p>
        </p:txBody>
      </p:sp>
    </p:spTree>
    <p:extLst>
      <p:ext uri="{BB962C8B-B14F-4D97-AF65-F5344CB8AC3E}">
        <p14:creationId xmlns:p14="http://schemas.microsoft.com/office/powerpoint/2010/main" val="5541073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Let’s start by looking at the different domains of strengths and needs that can inform a comprehensive assessment. Take a look at this slide – is there anything missing? Is there anything there that seems surprising?</a:t>
            </a:r>
          </a:p>
          <a:p>
            <a:pPr marL="0" rtl="0">
              <a:spcBef>
                <a:spcPts val="0"/>
              </a:spcBef>
              <a:spcAft>
                <a:spcPts val="0"/>
              </a:spcAft>
            </a:pPr>
            <a:r>
              <a:rPr lang="en-GB" sz="1200" b="0" noProof="0" dirty="0">
                <a:effectLst/>
              </a:rPr>
              <a:t/>
            </a:r>
            <a:br>
              <a:rPr lang="en-GB" sz="1200" b="0" noProof="0" dirty="0">
                <a:effectLst/>
              </a:rPr>
            </a:br>
            <a:r>
              <a:rPr lang="en-GB" sz="1200" u="none" strike="noStrike" noProof="0" dirty="0">
                <a:solidFill>
                  <a:srgbClr val="000000"/>
                </a:solidFill>
                <a:effectLst/>
              </a:rPr>
              <a:t>[</a:t>
            </a:r>
            <a:r>
              <a:rPr lang="en-GB" sz="1200" i="1" u="none" strike="noStrike" noProof="0" dirty="0">
                <a:solidFill>
                  <a:srgbClr val="000000"/>
                </a:solidFill>
                <a:effectLst/>
              </a:rPr>
              <a:t>Skip below for programmes that are earlier in their learning of MDT. If more advanced content is warranted, you can keep below content</a:t>
            </a:r>
            <a:r>
              <a:rPr lang="en-GB" sz="1200" u="none" strike="noStrike" noProof="0" dirty="0">
                <a:solidFill>
                  <a:srgbClr val="000000"/>
                </a:solidFill>
                <a:effectLst/>
              </a:rPr>
              <a:t>].</a:t>
            </a:r>
            <a:endParaRPr lang="en-GB" sz="1200" b="0" noProof="0" dirty="0">
              <a:effectLst/>
            </a:endParaRPr>
          </a:p>
          <a:p>
            <a:pPr marL="0" indent="0" rtl="0" fontAlgn="base">
              <a:spcBef>
                <a:spcPts val="0"/>
              </a:spcBef>
              <a:spcAft>
                <a:spcPts val="0"/>
              </a:spcAft>
              <a:buFont typeface="Arial" panose="020B0604020202020204" pitchFamily="34" charset="0"/>
              <a:buNone/>
            </a:pPr>
            <a:r>
              <a:rPr lang="en-GB" sz="1200" b="0" noProof="0" dirty="0">
                <a:effectLst/>
              </a:rPr>
              <a:t/>
            </a:r>
            <a:br>
              <a:rPr lang="en-GB" sz="1200" b="0" noProof="0" dirty="0">
                <a:effectLst/>
              </a:rPr>
            </a:br>
            <a:r>
              <a:rPr lang="en-GB" sz="1200" u="none" strike="noStrike" noProof="0" dirty="0">
                <a:solidFill>
                  <a:srgbClr val="000000"/>
                </a:solidFill>
                <a:effectLst/>
              </a:rPr>
              <a:t>Although different programmes emphasise different specific areas for assessment, common across all of them is an emphasis on understanding an individual’s strengths and needs.</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Under the social heading, it is critical to get a sense of the individual’s social networks – which may be either a protective resource or a risk or, at times, some of each.  Who do they spend time with? Groups, clubs, online or in person? Are these relationships sources of support and belonging, or conflict and polarisation? This is also an opportunity to assess hobbies or interests that may become key sources of strength and protection in the intervention plan, such as an interest in sports or the arts.</a:t>
            </a:r>
          </a:p>
          <a:p>
            <a:pPr marL="0" indent="0" rtl="0" fontAlgn="base">
              <a:spcBef>
                <a:spcPts val="0"/>
              </a:spcBef>
              <a:spcAft>
                <a:spcPts val="0"/>
              </a:spcAft>
              <a:buFont typeface="Arial" panose="020B0604020202020204" pitchFamily="34" charset="0"/>
              <a:buNone/>
            </a:pPr>
            <a:r>
              <a:rPr lang="en-GB" sz="1200" b="0" noProof="0" dirty="0">
                <a:effectLst/>
              </a:rPr>
              <a:t/>
            </a:r>
            <a:br>
              <a:rPr lang="en-GB" sz="1200" b="0" noProof="0" dirty="0">
                <a:effectLst/>
              </a:rPr>
            </a:br>
            <a:r>
              <a:rPr lang="en-GB" sz="1200" u="none" strike="noStrike" noProof="0" dirty="0">
                <a:solidFill>
                  <a:srgbClr val="000000"/>
                </a:solidFill>
                <a:effectLst/>
              </a:rPr>
              <a:t>Culturally, you want to get a sense of both the individual’s own culture – their ethnic or religious background – as well as how they relate to the larger culture and society in which they are living.  Do they express a sense of overall belonging and trust in the larger community, or feel excluded, treated unfairly? Is this a source of resentment? This may also be a time to non-judgmentally seek to understand any motivating ideologies.</a:t>
            </a:r>
          </a:p>
          <a:p>
            <a:pPr marL="0" indent="0" rtl="0" fontAlgn="base">
              <a:spcBef>
                <a:spcPts val="0"/>
              </a:spcBef>
              <a:spcAft>
                <a:spcPts val="0"/>
              </a:spcAft>
              <a:buFont typeface="Arial" panose="020B0604020202020204" pitchFamily="34" charset="0"/>
              <a:buNone/>
            </a:pPr>
            <a:r>
              <a:rPr lang="en-GB" sz="1200" b="0" noProof="0" dirty="0">
                <a:effectLst/>
              </a:rPr>
              <a:t/>
            </a:r>
            <a:br>
              <a:rPr lang="en-GB" sz="1200" b="0" noProof="0" dirty="0">
                <a:effectLst/>
              </a:rPr>
            </a:br>
            <a:r>
              <a:rPr lang="en-GB" sz="1200" u="none" strike="noStrike" noProof="0" dirty="0">
                <a:solidFill>
                  <a:srgbClr val="000000"/>
                </a:solidFill>
                <a:effectLst/>
              </a:rPr>
              <a:t>Under relational strengths and needs, this is an opportunity to go more in-depth into understanding an individual’s closest relationships, such as family or peers.  Are these closest relations supportive of the individual’s care and growth? Is there conflict and tension? Has any of this tension contributed to vulnerabilities, such as being bullied or perhaps leading to a triggering event?</a:t>
            </a:r>
          </a:p>
          <a:p>
            <a:pPr marL="0" indent="0" rtl="0" fontAlgn="base">
              <a:spcBef>
                <a:spcPts val="0"/>
              </a:spcBef>
              <a:spcAft>
                <a:spcPts val="0"/>
              </a:spcAft>
              <a:buFont typeface="Arial" panose="020B0604020202020204" pitchFamily="34" charset="0"/>
              <a:buNone/>
            </a:pPr>
            <a:r>
              <a:rPr lang="en-GB" sz="1200" b="0" noProof="0" dirty="0">
                <a:effectLst/>
              </a:rPr>
              <a:t/>
            </a:r>
            <a:br>
              <a:rPr lang="en-GB" sz="1200" b="0" noProof="0" dirty="0">
                <a:effectLst/>
              </a:rPr>
            </a:br>
            <a:r>
              <a:rPr lang="en-GB" sz="1200" u="none" strike="noStrike" noProof="0" dirty="0">
                <a:solidFill>
                  <a:srgbClr val="000000"/>
                </a:solidFill>
                <a:effectLst/>
              </a:rPr>
              <a:t>The psychological domain can be very broad, and incorporates aspects related to mental health – such as depression, anxiety, or trauma exposure – but also cognitive flexibility, any potential developmental delays or disruptions, and more broadly psychological outlooks on life such as hopelessness.  </a:t>
            </a:r>
          </a:p>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200" b="0" noProof="0" dirty="0">
                <a:effectLst/>
              </a:rPr>
              <a:t/>
            </a:r>
            <a:br>
              <a:rPr lang="en-GB" sz="1200" b="0" noProof="0" dirty="0">
                <a:effectLst/>
              </a:rPr>
            </a:br>
            <a:r>
              <a:rPr lang="en-GB" sz="1200" u="none" strike="noStrike" noProof="0" dirty="0">
                <a:solidFill>
                  <a:srgbClr val="000000"/>
                </a:solidFill>
                <a:effectLst/>
              </a:rPr>
              <a:t>And finally, the practical category assesses basic needs such as employment, housing, and education. In many cases, practical issues such as unemployment and housing problems may stand in the way of helping an individual becoming stable and integrated in society.  It is also usually one of the easier ways to help a family and can help build a relationship of trust.</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134</a:t>
            </a:fld>
            <a:endParaRPr lang="x-none"/>
          </a:p>
        </p:txBody>
      </p:sp>
    </p:spTree>
    <p:extLst>
      <p:ext uri="{BB962C8B-B14F-4D97-AF65-F5344CB8AC3E}">
        <p14:creationId xmlns:p14="http://schemas.microsoft.com/office/powerpoint/2010/main" val="12121777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So how do you go about getting this information? Two basic approaches, often seen together:</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A good clinical interview and case history paired with information gathering from collateral sources is key to developing a comprehensive understanding of strengths and needs. Conducting this kind of interview requires significant training and capacity building.  Mental health professionals typically receive training in this area; depending on the background of MDT assessors additional training and support in this area may be helpful. When mental health providers are not available, other community workers may be supported to learn these skills [</a:t>
            </a:r>
            <a:r>
              <a:rPr lang="en-GB" sz="1200" i="1" u="none" strike="noStrike" noProof="0" dirty="0">
                <a:solidFill>
                  <a:srgbClr val="000000"/>
                </a:solidFill>
                <a:effectLst/>
              </a:rPr>
              <a:t>See additional resource – Murray, L., et al., 2011</a:t>
            </a:r>
            <a:r>
              <a:rPr lang="en-GB" sz="1200" u="none" strike="noStrike" noProof="0" dirty="0">
                <a:solidFill>
                  <a:srgbClr val="000000"/>
                </a:solidFill>
                <a:effectLst/>
              </a:rPr>
              <a:t>].</a:t>
            </a: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Some programmes may choose to implement more structured instruments in order to have a better understanding of some of the specific areas.  For instance, there are a number of trauma screeners available that can help to assess traumatic exposure in a way that is developmentally appropriate [</a:t>
            </a:r>
            <a:r>
              <a:rPr lang="en-GB" sz="1200" i="1" u="none" strike="noStrike" noProof="0" dirty="0">
                <a:solidFill>
                  <a:srgbClr val="000000"/>
                </a:solidFill>
                <a:effectLst/>
              </a:rPr>
              <a:t>See resource list at end</a:t>
            </a:r>
            <a:r>
              <a:rPr lang="en-GB" sz="1200" u="none" strike="noStrike" noProof="0" dirty="0">
                <a:solidFill>
                  <a:srgbClr val="000000"/>
                </a:solidFill>
                <a:effectLst/>
              </a:rPr>
              <a:t>].</a:t>
            </a:r>
          </a:p>
          <a:p>
            <a:pPr marL="0"/>
            <a:r>
              <a:rPr lang="en-GB" b="0" noProof="0" dirty="0">
                <a:effectLst/>
              </a:rPr>
              <a:t/>
            </a:r>
            <a:br>
              <a:rPr lang="en-GB" b="0" noProof="0" dirty="0">
                <a:effectLst/>
              </a:rPr>
            </a:br>
            <a:r>
              <a:rPr lang="en-GB" sz="1200" u="none" strike="noStrike" noProof="0" dirty="0">
                <a:solidFill>
                  <a:srgbClr val="000000"/>
                </a:solidFill>
                <a:effectLst/>
              </a:rPr>
              <a:t>[</a:t>
            </a:r>
            <a:r>
              <a:rPr lang="en-GB" sz="1200" i="1" u="none" strike="noStrike" noProof="0" dirty="0">
                <a:solidFill>
                  <a:srgbClr val="000000"/>
                </a:solidFill>
                <a:effectLst/>
              </a:rPr>
              <a:t>If relevant to the programme being trained</a:t>
            </a:r>
            <a:r>
              <a:rPr lang="en-GB" sz="1200" u="none" strike="noStrike" noProof="0" dirty="0">
                <a:solidFill>
                  <a:srgbClr val="000000"/>
                </a:solidFill>
                <a:effectLst/>
              </a:rPr>
              <a:t>] A web-based toolkit developed out of children’s hospital guides assessment of psychosocial stressors that relate to children who are immigrants.</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135</a:t>
            </a:fld>
            <a:endParaRPr lang="x-none"/>
          </a:p>
        </p:txBody>
      </p:sp>
    </p:spTree>
    <p:extLst>
      <p:ext uri="{BB962C8B-B14F-4D97-AF65-F5344CB8AC3E}">
        <p14:creationId xmlns:p14="http://schemas.microsoft.com/office/powerpoint/2010/main" val="298225255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So far we have talked about assessing strengths and needs. In our assessment framework, the second key area is about assessing risk.</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First, I want to think about why we include risk assessment as part of a psychosocial assessment in the first place. You may be thinking: “Well, risk is assessed by law enforcement. That is their job, not part of psychosocial support”. Or you may be thinking: “Risk should be assessed as part of the screening process – by the time they get to me, I should know they are not at risk of doing anything dangerous”. </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Yes, true that risk takes place at those different phases and by different people. But it is also an important part of understanding what kinds of support an individual needs, and whether you are able to provide enough support to ensure safety. Risk is also not a static characteristic – it can change. So as someone involved in providing psychosocial assessment and intervention, it is very important to know what to look for, to continually update thinking about risk and to know when the services you have to offer are perhaps not sufficient given the risk level.</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b="0" noProof="0" dirty="0">
                <a:effectLst/>
              </a:rPr>
              <a:t>What are the g</a:t>
            </a:r>
            <a:r>
              <a:rPr lang="en-GB" sz="1200" u="none" strike="noStrike" noProof="0" dirty="0">
                <a:solidFill>
                  <a:srgbClr val="000000"/>
                </a:solidFill>
                <a:effectLst/>
              </a:rPr>
              <a:t>oals of risk assessment? Ultimately, to prevent violence, but interim goals include: </a:t>
            </a:r>
          </a:p>
          <a:p>
            <a:pPr marL="0" lvl="1"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latin typeface="Open Sans" panose="020B0606030504020204" pitchFamily="34" charset="0"/>
            </a:endParaRPr>
          </a:p>
          <a:p>
            <a:pPr marL="1714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Assist decision making about what can be done (guide action).</a:t>
            </a:r>
          </a:p>
          <a:p>
            <a:pPr marL="1714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Enhance accountability.</a:t>
            </a:r>
          </a:p>
          <a:p>
            <a:pPr marL="1714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Protect rights of patients and offenders.</a:t>
            </a:r>
          </a:p>
          <a:p>
            <a:pPr marL="1714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Minimise professionals’ exposure to liability by ensuring transparency and consistency (Hart, S. D., 2017)</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136</a:t>
            </a:fld>
            <a:endParaRPr lang="x-none"/>
          </a:p>
        </p:txBody>
      </p:sp>
    </p:spTree>
    <p:extLst>
      <p:ext uri="{BB962C8B-B14F-4D97-AF65-F5344CB8AC3E}">
        <p14:creationId xmlns:p14="http://schemas.microsoft.com/office/powerpoint/2010/main" val="41416523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As it is illustrated by this quote, understanding risk is not separate from the earlier discussion we had about understanding and assessing strengths and needs [</a:t>
            </a:r>
            <a:r>
              <a:rPr lang="en-GB" sz="1200" i="1" u="none" strike="noStrike" noProof="0" dirty="0">
                <a:solidFill>
                  <a:srgbClr val="000000"/>
                </a:solidFill>
                <a:effectLst/>
              </a:rPr>
              <a:t>Read quote</a:t>
            </a:r>
            <a:r>
              <a:rPr lang="en-GB" sz="1200" u="none" strike="noStrike" noProof="0" dirty="0">
                <a:solidFill>
                  <a:srgbClr val="000000"/>
                </a:solidFill>
                <a:effectLst/>
              </a:rPr>
              <a:t>].</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A good risk assessment will take into account the social environment that surrounds an individual and the ways, both good and bad, that this interacts to either promote or protect an individual from engaging in violence.   </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But we also want to make sure that we have a way of specifically assessing risk. How do we do this?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137</a:t>
            </a:fld>
            <a:endParaRPr lang="x-none"/>
          </a:p>
        </p:txBody>
      </p:sp>
    </p:spTree>
    <p:extLst>
      <p:ext uri="{BB962C8B-B14F-4D97-AF65-F5344CB8AC3E}">
        <p14:creationId xmlns:p14="http://schemas.microsoft.com/office/powerpoint/2010/main" val="183639956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Historically, there have been several different approaches to risk assessment, none of which is perfect, but some of which are better than others: </a:t>
            </a: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Unstructured clinical judgement – sometimes called intuition or instinct – is problematic as it tends to rely on short cuts to decision making that are based on bias and stereotypes.  Chief limitations are lack of transparency, low reliability (not consistent), and low predictive validity (not accurate).</a:t>
            </a: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Actuarial risk assessment: this is an empirical approach that categorises people according to risk based on a fixed set of characteristics or factors. If someone scores high on a set of identified factors, they will be considered high risk. Strengths of this approach are high transparency, moderate to high reliability, and moderate predictive validity. However, it relies on a fixed and restricted set of factors, which are not adapted or optimised for different unique populations or settings or contexts.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138</a:t>
            </a:fld>
            <a:endParaRPr lang="x-none"/>
          </a:p>
        </p:txBody>
      </p:sp>
    </p:spTree>
    <p:extLst>
      <p:ext uri="{BB962C8B-B14F-4D97-AF65-F5344CB8AC3E}">
        <p14:creationId xmlns:p14="http://schemas.microsoft.com/office/powerpoint/2010/main" val="5174906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An effective approach for overcoming these significant limitations is to use what is called </a:t>
            </a:r>
            <a:r>
              <a:rPr lang="en-GB" sz="1200" b="1" u="none" strike="noStrike" noProof="0" dirty="0">
                <a:solidFill>
                  <a:srgbClr val="000000"/>
                </a:solidFill>
                <a:effectLst/>
              </a:rPr>
              <a:t>structured professional judgement</a:t>
            </a:r>
            <a:r>
              <a:rPr lang="en-GB" sz="1200" u="none" strike="noStrike" noProof="0" dirty="0">
                <a:solidFill>
                  <a:srgbClr val="000000"/>
                </a:solidFill>
                <a:effectLst/>
              </a:rPr>
              <a:t>.</a:t>
            </a:r>
            <a:r>
              <a:rPr lang="en-GB" sz="1200" u="none" strike="noStrike" noProof="0" dirty="0">
                <a:solidFill>
                  <a:schemeClr val="dk1"/>
                </a:solidFill>
                <a:effectLst/>
              </a:rPr>
              <a:t> </a:t>
            </a:r>
            <a:r>
              <a:rPr lang="en-GB" sz="1200" u="none" strike="noStrike" noProof="0" dirty="0">
                <a:solidFill>
                  <a:srgbClr val="000000"/>
                </a:solidFill>
                <a:effectLst/>
              </a:rPr>
              <a:t>An evaluator using structured professional judgement will conduct an interview that is informed by an understanding of risk factors, with additional instruments or checklists to guide collection and analysis of information.</a:t>
            </a:r>
            <a:endParaRPr lang="en-GB" sz="1200" b="0" noProof="0" dirty="0">
              <a:effectLst/>
            </a:endParaRPr>
          </a:p>
          <a:p>
            <a:pPr marL="0" rtl="0">
              <a:spcBef>
                <a:spcPts val="0"/>
              </a:spcBef>
              <a:spcAft>
                <a:spcPts val="0"/>
              </a:spcAft>
            </a:pPr>
            <a:r>
              <a:rPr lang="en-GB" sz="1200" b="0" noProof="0" dirty="0">
                <a:effectLst/>
              </a:rPr>
              <a:t/>
            </a:r>
            <a:br>
              <a:rPr lang="en-GB" sz="1200" b="0" noProof="0" dirty="0">
                <a:effectLst/>
              </a:rPr>
            </a:br>
            <a:r>
              <a:rPr lang="en-GB" sz="1200" u="none" strike="noStrike" noProof="0" dirty="0">
                <a:solidFill>
                  <a:srgbClr val="000000"/>
                </a:solidFill>
                <a:effectLst/>
              </a:rPr>
              <a:t>So, structured professional judgement - what does it mean and why do we use it?</a:t>
            </a:r>
            <a:endParaRPr lang="en-GB" sz="1200" b="0" noProof="0" dirty="0">
              <a:effectLst/>
            </a:endParaRP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It is “</a:t>
            </a:r>
            <a:r>
              <a:rPr lang="en-GB" sz="1200" i="1" u="none" strike="noStrike" noProof="0" dirty="0">
                <a:solidFill>
                  <a:srgbClr val="000000"/>
                </a:solidFill>
                <a:effectLst/>
              </a:rPr>
              <a:t>an analytical method used to understand and mitigate the risk for interpersonal violence posed by individual people that is discretionary in essence but relies on evidence-based guidelines to systematise the exercise of discretion</a:t>
            </a:r>
            <a:r>
              <a:rPr lang="en-GB" sz="1200" u="none" strike="noStrike" noProof="0" dirty="0">
                <a:solidFill>
                  <a:srgbClr val="000000"/>
                </a:solidFill>
                <a:effectLst/>
              </a:rPr>
              <a:t>” (Guy, Douglas and Hart 2015). </a:t>
            </a: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It is recognised universally as good assessment practice. It provides guidance to practitioners to structure their judgments of risk based on key indicators that have theoretical or empirical links to violence. It is a holistic assessment that integrates from multiple sources.</a:t>
            </a: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It provides some structure and systematisation while at the same time helping to tailor the assessment to unique context and individual. </a:t>
            </a: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Strengths of this approach are an increase in the transparency, reliability, and predictive validity of violence risk assessments without sacrificing their individualisation and flexibility. However, evaluators must have some training and experience and it still requires good empirical risk indicators.</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139</a:t>
            </a:fld>
            <a:endParaRPr lang="x-none"/>
          </a:p>
        </p:txBody>
      </p:sp>
    </p:spTree>
    <p:extLst>
      <p:ext uri="{BB962C8B-B14F-4D97-AF65-F5344CB8AC3E}">
        <p14:creationId xmlns:p14="http://schemas.microsoft.com/office/powerpoint/2010/main" val="71001749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noProof="0" dirty="0">
                <a:solidFill>
                  <a:srgbClr val="000000"/>
                </a:solidFill>
                <a:effectLst/>
              </a:rPr>
              <a:t>This slide lists several commonly used instruments that can aid in structured professional judgment, such as the Violent Extremism Risk Assessment (VERA2-R) or the Extremism Risk Guidance (ERG 22+).  These have been introduced and used widely in counterterrorism and are making their way into deradicalisation/disengagement and other P/CVE activities as well.</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140</a:t>
            </a:fld>
            <a:endParaRPr lang="x-none"/>
          </a:p>
        </p:txBody>
      </p:sp>
    </p:spTree>
    <p:extLst>
      <p:ext uri="{BB962C8B-B14F-4D97-AF65-F5344CB8AC3E}">
        <p14:creationId xmlns:p14="http://schemas.microsoft.com/office/powerpoint/2010/main" val="15459887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Regardless of the tool used, there are common limitations that need to be taken into account: </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285750" indent="-2857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There is no single indicator or mix of indicators to demonstrate an individual is radicalising to violent extremism. Because violent extremism is very rare, most individuals – regardless of how they score on a screener – will not engage in extremist violence. </a:t>
            </a:r>
          </a:p>
          <a:p>
            <a:pPr marL="285750" indent="-2857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285750" indent="-2857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The fact that it is so rare also makes it difficult to empirically validate tools.</a:t>
            </a:r>
          </a:p>
          <a:p>
            <a:pPr marL="285750" indent="-2857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285750" indent="-2857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And finally, risk factors are likely to vary by cultural and historical context so statistically derived risk factors may not transfer easily from one setting to another. </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In short, risk assessment is never perfect. Providers will need to do their best with the tools and resources they have, with an overall goal of reducing risk as best they can.</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141</a:t>
            </a:fld>
            <a:endParaRPr lang="x-none"/>
          </a:p>
        </p:txBody>
      </p:sp>
    </p:spTree>
    <p:extLst>
      <p:ext uri="{BB962C8B-B14F-4D97-AF65-F5344CB8AC3E}">
        <p14:creationId xmlns:p14="http://schemas.microsoft.com/office/powerpoint/2010/main" val="50243246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Given this, regardless of instrument, the OSCE suggests to: </a:t>
            </a:r>
          </a:p>
          <a:p>
            <a:pPr marL="0" rtl="0">
              <a:spcBef>
                <a:spcPts val="0"/>
              </a:spcBef>
              <a:spcAft>
                <a:spcPts val="0"/>
              </a:spcAft>
            </a:pPr>
            <a:endParaRPr lang="en-GB" b="0" noProof="0" dirty="0">
              <a:effectLst/>
            </a:endParaRPr>
          </a:p>
          <a:p>
            <a:pPr marL="285750" indent="-2857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Rely on context-specific local research and include factors linked to the targeted population.</a:t>
            </a:r>
          </a:p>
          <a:p>
            <a:pPr marL="285750" indent="-2857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Consult with local professionals and practitioners, including for the purposes of relying on multiple sources of information.</a:t>
            </a:r>
          </a:p>
          <a:p>
            <a:pPr marL="285750" indent="-2857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Take into account the wider political and social contexts.  </a:t>
            </a:r>
          </a:p>
          <a:p>
            <a:pPr marL="285750" indent="-2857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Account for protective and resilience factors, as well as for extremism-related risks.</a:t>
            </a:r>
          </a:p>
          <a:p>
            <a:pPr marL="285750" indent="-2857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Be informed by and linked to available interventions and support services (OSCE, 2019).</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It is also necessary assess external risks to the individual (such as a “returnee”), e.g., ‘mediatisation’, target of retaliation, intimidation, threats, and mitigation strategies.</a:t>
            </a:r>
            <a:endParaRPr lang="en-GB" b="0" noProof="0" dirty="0">
              <a:effectLst/>
            </a:endParaRPr>
          </a:p>
          <a:p>
            <a:pPr marL="0"/>
            <a:r>
              <a:rPr lang="en-GB" b="0" noProof="0" dirty="0">
                <a:effectLst/>
              </a:rPr>
              <a:t/>
            </a:r>
            <a:br>
              <a:rPr lang="en-GB" b="0" noProof="0" dirty="0">
                <a:effectLst/>
              </a:rPr>
            </a:br>
            <a:r>
              <a:rPr lang="en-GB" sz="1200" u="none" strike="noStrike" noProof="0" dirty="0">
                <a:solidFill>
                  <a:srgbClr val="000000"/>
                </a:solidFill>
                <a:effectLst/>
              </a:rPr>
              <a:t>[</a:t>
            </a:r>
            <a:r>
              <a:rPr lang="en-GB" sz="1200" i="1" u="none" strike="noStrike" noProof="0" dirty="0">
                <a:solidFill>
                  <a:srgbClr val="000000"/>
                </a:solidFill>
                <a:effectLst/>
              </a:rPr>
              <a:t>Discuss the following questions with participants:</a:t>
            </a:r>
          </a:p>
          <a:p>
            <a:pPr marL="0"/>
            <a:endParaRPr lang="en-GB" sz="1200" i="1" u="none" strike="noStrike" noProof="0" dirty="0">
              <a:solidFill>
                <a:srgbClr val="000000"/>
              </a:solidFill>
              <a:effectLst/>
            </a:endParaRPr>
          </a:p>
          <a:p>
            <a:pPr marL="57150" indent="-285750">
              <a:buFont typeface="Arial" panose="020B0604020202020204" pitchFamily="34" charset="0"/>
              <a:buChar char="•"/>
            </a:pPr>
            <a:r>
              <a:rPr lang="en-GB" sz="1200" i="1" u="none" strike="noStrike" noProof="0" dirty="0">
                <a:solidFill>
                  <a:srgbClr val="000000"/>
                </a:solidFill>
                <a:effectLst/>
              </a:rPr>
              <a:t>What kind of risk assessments are currently being used in your country/locality and by whom? </a:t>
            </a:r>
          </a:p>
          <a:p>
            <a:pPr marL="57150" indent="-285750">
              <a:buFont typeface="Arial" panose="020B0604020202020204" pitchFamily="34" charset="0"/>
              <a:buChar char="•"/>
            </a:pPr>
            <a:r>
              <a:rPr lang="en-GB" sz="1200" i="1" u="none" strike="noStrike" noProof="0" dirty="0">
                <a:solidFill>
                  <a:srgbClr val="000000"/>
                </a:solidFill>
                <a:effectLst/>
              </a:rPr>
              <a:t>What are some of the barriers you see to being able to implement a structured clinical judgement approach?</a:t>
            </a:r>
            <a:r>
              <a:rPr lang="en-GB" sz="1200" u="none" strike="noStrike" noProof="0" dirty="0">
                <a:solidFill>
                  <a:srgbClr val="000000"/>
                </a:solidFill>
                <a:effectLst/>
              </a:rPr>
              <a:t>].</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142</a:t>
            </a:fld>
            <a:endParaRPr lang="x-none"/>
          </a:p>
        </p:txBody>
      </p:sp>
    </p:spTree>
    <p:extLst>
      <p:ext uri="{BB962C8B-B14F-4D97-AF65-F5344CB8AC3E}">
        <p14:creationId xmlns:p14="http://schemas.microsoft.com/office/powerpoint/2010/main" val="44950118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The final area of assessment in our framework is what we call ‘barriers to care’.</a:t>
            </a:r>
            <a:r>
              <a:rPr lang="en-GB" sz="1200" u="none" strike="noStrike" noProof="0" dirty="0">
                <a:solidFill>
                  <a:schemeClr val="dk1"/>
                </a:solidFill>
                <a:effectLst/>
              </a:rPr>
              <a:t> </a:t>
            </a:r>
            <a:r>
              <a:rPr lang="en-GB" sz="1200" u="none" strike="noStrike" noProof="0" dirty="0">
                <a:solidFill>
                  <a:srgbClr val="000000"/>
                </a:solidFill>
                <a:effectLst/>
              </a:rPr>
              <a:t>In other words, you can have the best programme ever but if the individual does not engage, it does not work. To facilitate engagement, you have to consider practical, cognitive and emotional barriers to care and work to align the services with a family’s goals:</a:t>
            </a:r>
          </a:p>
          <a:p>
            <a:pPr marL="0" rtl="0">
              <a:spcBef>
                <a:spcPts val="0"/>
              </a:spcBef>
              <a:spcAft>
                <a:spcPts val="0"/>
              </a:spcAft>
            </a:pPr>
            <a:endParaRPr lang="en-GB" sz="1200" b="0" noProof="0" dirty="0">
              <a:effectLst/>
            </a:endParaRPr>
          </a:p>
          <a:p>
            <a:pPr marL="173736" lvl="3" indent="-173736"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Practical barriers include language, transportation, time, money, childcare. Language is especially true of youth from Da’esh, or immigrant families.</a:t>
            </a:r>
            <a:endParaRPr lang="en-GB" sz="1200" u="none" strike="noStrike" noProof="0" dirty="0">
              <a:solidFill>
                <a:schemeClr val="dk1"/>
              </a:solidFill>
              <a:effectLst/>
              <a:latin typeface="Open Sans" panose="020B0606030504020204" pitchFamily="34" charset="0"/>
            </a:endParaRPr>
          </a:p>
          <a:p>
            <a:pPr marL="173736" lvl="1" indent="-173736"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Cognitive barriers: “this won’t work”, “this isn’t what I care about”, “this will lead to stigma in my community”, etc.</a:t>
            </a:r>
            <a:endParaRPr lang="en-GB" sz="1200" u="none" strike="noStrike" noProof="0" dirty="0">
              <a:solidFill>
                <a:schemeClr val="dk1"/>
              </a:solidFill>
              <a:effectLst/>
              <a:latin typeface="Open Sans" panose="020B0606030504020204" pitchFamily="34" charset="0"/>
            </a:endParaRPr>
          </a:p>
          <a:p>
            <a:pPr marL="173736" lvl="1" indent="-173736"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Emotional barriers: feelings of distrust, disillusionment, anger, etc.</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143</a:t>
            </a:fld>
            <a:endParaRPr lang="x-none"/>
          </a:p>
        </p:txBody>
      </p:sp>
    </p:spTree>
    <p:extLst>
      <p:ext uri="{BB962C8B-B14F-4D97-AF65-F5344CB8AC3E}">
        <p14:creationId xmlns:p14="http://schemas.microsoft.com/office/powerpoint/2010/main" val="2765007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marR="0" lvl="0" indent="0" algn="l" rtl="0">
              <a:spcBef>
                <a:spcPts val="0"/>
              </a:spcBef>
              <a:spcAft>
                <a:spcPts val="0"/>
              </a:spcAft>
              <a:buClr>
                <a:schemeClr val="dk1"/>
              </a:buClr>
              <a:buSzPts val="1200"/>
              <a:buFont typeface="Calibri"/>
              <a:buNone/>
            </a:pPr>
            <a:r>
              <a:rPr lang="en-GB" sz="1200" noProof="0" dirty="0">
                <a:ea typeface="Open Sans" panose="020B0606030504020204" pitchFamily="34" charset="0"/>
                <a:cs typeface="Open Sans" panose="020B0606030504020204" pitchFamily="34" charset="0"/>
                <a:sym typeface="Calibri"/>
              </a:rPr>
              <a:t>[</a:t>
            </a:r>
            <a:r>
              <a:rPr lang="en-GB" sz="1200" i="1" noProof="0" dirty="0">
                <a:ea typeface="Open Sans" panose="020B0606030504020204" pitchFamily="34" charset="0"/>
                <a:cs typeface="Open Sans" panose="020B0606030504020204" pitchFamily="34" charset="0"/>
                <a:sym typeface="Calibri"/>
              </a:rPr>
              <a:t>The facilitator will ask participants to propose definitions for the concepts on the slide prior to discussing them</a:t>
            </a:r>
            <a:r>
              <a:rPr lang="en-GB" sz="1200" noProof="0" dirty="0">
                <a:ea typeface="Open Sans" panose="020B0606030504020204" pitchFamily="34" charset="0"/>
                <a:cs typeface="Open Sans" panose="020B0606030504020204" pitchFamily="34" charset="0"/>
                <a:sym typeface="Calibri"/>
              </a:rPr>
              <a:t>].</a:t>
            </a:r>
          </a:p>
          <a:p>
            <a:pPr marL="152400" marR="0" lvl="0" indent="0" algn="l" rtl="0">
              <a:spcBef>
                <a:spcPts val="0"/>
              </a:spcBef>
              <a:spcAft>
                <a:spcPts val="0"/>
              </a:spcAft>
              <a:buClr>
                <a:schemeClr val="dk1"/>
              </a:buClr>
              <a:buSzPts val="1200"/>
              <a:buFont typeface="Calibri"/>
              <a:buNone/>
            </a:pPr>
            <a:endParaRPr lang="en-GB" sz="1200" noProof="0" dirty="0">
              <a:ea typeface="Open Sans" panose="020B0606030504020204" pitchFamily="34" charset="0"/>
              <a:cs typeface="Open Sans" panose="020B0606030504020204" pitchFamily="34" charset="0"/>
              <a:sym typeface="Calibri"/>
            </a:endParaRPr>
          </a:p>
          <a:p>
            <a:pPr marL="323850" marR="0" lvl="0" indent="-171450" algn="l" rtl="0">
              <a:spcBef>
                <a:spcPts val="0"/>
              </a:spcBef>
              <a:spcAft>
                <a:spcPts val="0"/>
              </a:spcAft>
              <a:buClr>
                <a:schemeClr val="dk1"/>
              </a:buClr>
              <a:buSzPts val="1200"/>
              <a:buFont typeface="Arial" panose="020B0604020202020204" pitchFamily="34" charset="0"/>
              <a:buChar char="•"/>
            </a:pPr>
            <a:r>
              <a:rPr lang="en-GB" sz="1200" b="1" noProof="0" dirty="0">
                <a:ea typeface="Open Sans" panose="020B0606030504020204" pitchFamily="34" charset="0"/>
                <a:cs typeface="Open Sans" panose="020B0606030504020204" pitchFamily="34" charset="0"/>
                <a:sym typeface="Calibri"/>
              </a:rPr>
              <a:t>Radicalisation</a:t>
            </a:r>
            <a:r>
              <a:rPr lang="en-GB" sz="1200" noProof="0" dirty="0">
                <a:ea typeface="Open Sans" panose="020B0606030504020204" pitchFamily="34" charset="0"/>
                <a:cs typeface="Open Sans" panose="020B0606030504020204" pitchFamily="34" charset="0"/>
                <a:sym typeface="Calibri"/>
              </a:rPr>
              <a:t>:  There is no single pathway - it differs by individual. Radicalisation is caused by a mix of factors, dynamics, and influences and includes different forms, e.g., violent extremism, gang-related, or hate crimes. The EU Radicalisation Awareness Network defines radicalisation as “</a:t>
            </a:r>
            <a:r>
              <a:rPr lang="en-GB" sz="1200" noProof="0" dirty="0"/>
              <a:t>a phased and complex process in which an individual or a group embraces a radical ideology or belief that accepts, uses, or condones violence, including acts of terrorism, to reach a specific political or ideological purpose.” (EU RAN, 2020)</a:t>
            </a:r>
            <a:endParaRPr lang="en-GB" sz="1200" noProof="0" dirty="0">
              <a:cs typeface="Open Sans" panose="020B0606030504020204" pitchFamily="34" charset="0"/>
              <a:sym typeface="Calibri"/>
            </a:endParaRPr>
          </a:p>
          <a:p>
            <a:pPr marL="323850" marR="0" lvl="0" indent="-171450" algn="l" rtl="0">
              <a:spcBef>
                <a:spcPts val="0"/>
              </a:spcBef>
              <a:spcAft>
                <a:spcPts val="0"/>
              </a:spcAft>
              <a:buClr>
                <a:schemeClr val="dk1"/>
              </a:buClr>
              <a:buSzPts val="1200"/>
              <a:buFont typeface="Arial" panose="020B0604020202020204" pitchFamily="34" charset="0"/>
              <a:buChar char="•"/>
            </a:pPr>
            <a:endParaRPr lang="en-GB" sz="1200" noProof="0" dirty="0">
              <a:ea typeface="Open Sans" panose="020B0606030504020204" pitchFamily="34" charset="0"/>
              <a:cs typeface="Open Sans" panose="020B0606030504020204" pitchFamily="34" charset="0"/>
              <a:sym typeface="Calibri"/>
            </a:endParaRPr>
          </a:p>
          <a:p>
            <a:pPr marL="323850" marR="0" lvl="0" indent="-171450" algn="l" rtl="0">
              <a:spcBef>
                <a:spcPts val="0"/>
              </a:spcBef>
              <a:spcAft>
                <a:spcPts val="0"/>
              </a:spcAft>
              <a:buClr>
                <a:schemeClr val="dk1"/>
              </a:buClr>
              <a:buSzPts val="1200"/>
              <a:buFont typeface="Arial" panose="020B0604020202020204" pitchFamily="34" charset="0"/>
              <a:buChar char="•"/>
            </a:pPr>
            <a:r>
              <a:rPr lang="en-GB" sz="1200" b="1" noProof="0" dirty="0">
                <a:ea typeface="Open Sans" panose="020B0606030504020204" pitchFamily="34" charset="0"/>
                <a:cs typeface="Open Sans" panose="020B0606030504020204" pitchFamily="34" charset="0"/>
                <a:sym typeface="Calibri"/>
              </a:rPr>
              <a:t>Violent Extremism</a:t>
            </a:r>
            <a:r>
              <a:rPr lang="en-GB" sz="1200" noProof="0" dirty="0">
                <a:ea typeface="Open Sans" panose="020B0606030504020204" pitchFamily="34" charset="0"/>
                <a:cs typeface="Open Sans" panose="020B0606030504020204" pitchFamily="34" charset="0"/>
                <a:sym typeface="Calibri"/>
              </a:rPr>
              <a:t>:  The United Nations Plan of Action to Prevent Violent Extremism leaves the definition of violent extremism to national authorities but cautions that such definitions must be consistent with States’ obligations under international law, in particular international human rights law. There is, therefore, no universally agreed definition. It usually takes different forms and is a concept more expansive than that of terrorism. One possible definition is the “beliefs and actions of people who support or use ideologically motivated violence to further social, economic, religiously-based or political objectives</a:t>
            </a:r>
            <a:r>
              <a:rPr lang="en-GB" sz="1200" noProof="0" dirty="0"/>
              <a:t>”. (Search for Common Ground, 2019).</a:t>
            </a:r>
          </a:p>
          <a:p>
            <a:pPr marL="152400" marR="0" lvl="0" indent="0" algn="l" rtl="0">
              <a:spcBef>
                <a:spcPts val="0"/>
              </a:spcBef>
              <a:spcAft>
                <a:spcPts val="0"/>
              </a:spcAft>
              <a:buClr>
                <a:schemeClr val="dk1"/>
              </a:buClr>
              <a:buSzPts val="1200"/>
              <a:buFont typeface="Arial" panose="020B0604020202020204" pitchFamily="34" charset="0"/>
              <a:buNone/>
            </a:pPr>
            <a:endParaRPr lang="en-GB" sz="1200" noProof="0" dirty="0"/>
          </a:p>
          <a:p>
            <a:pPr marL="1524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GB" sz="1200" noProof="0" dirty="0"/>
              <a:t>Practitioners should beware of an overly broad application of the concept. </a:t>
            </a:r>
            <a:r>
              <a:rPr lang="en-GB" sz="1200" noProof="0" dirty="0">
                <a:cs typeface="Open Sans" panose="020B0606030504020204" pitchFamily="34" charset="0"/>
                <a:sym typeface="Calibri"/>
              </a:rPr>
              <a:t>According to the UN Office of the High Commissioner for Human Rights, s</a:t>
            </a:r>
            <a:r>
              <a:rPr lang="en-GB" sz="1200" noProof="0" dirty="0">
                <a:ea typeface="Open Sans" panose="020B0606030504020204" pitchFamily="34" charset="0"/>
                <a:cs typeface="Open Sans" panose="020B0606030504020204" pitchFamily="34" charset="0"/>
                <a:sym typeface="Calibri"/>
              </a:rPr>
              <a:t>ome national laws and policies describe extremism as encompassing non-violent conduct, including conduct deemed to insult national pride or breach national dignity, or knowingly disseminating false accusations against federal or regional officials. However,  if laws/policies are not limited to violent extremism, such measures risk targeting the holding of an opinion or belief rather than actual conduct (United Nations Human Rights Council, 2021).</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15</a:t>
            </a:fld>
            <a:endParaRPr lang="x-none"/>
          </a:p>
        </p:txBody>
      </p:sp>
    </p:spTree>
    <p:extLst>
      <p:ext uri="{BB962C8B-B14F-4D97-AF65-F5344CB8AC3E}">
        <p14:creationId xmlns:p14="http://schemas.microsoft.com/office/powerpoint/2010/main" val="6164407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Strategies for addressing cognitive barriers can involve making room to hear these, take them seriously, provide hope, ensure confidentiality, take the time to understand what they believe will work, identify past experiences that may be informing these perspectives, etc.</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Strategies to overcome emotional barriers can include using the assessment process to build a relationship, taking time to understand families’ perspective, engaging a ‘trusted liaison’ in the assessment process, leaving room for family to express these feelings, or practicing reflective listening and assume a non-judgmental stance.</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a:t>
            </a:r>
            <a:r>
              <a:rPr lang="en-GB" sz="1200" i="1" u="none" strike="noStrike" noProof="0" dirty="0">
                <a:solidFill>
                  <a:srgbClr val="000000"/>
                </a:solidFill>
                <a:effectLst/>
              </a:rPr>
              <a:t>Discuss the following questions with participants:</a:t>
            </a:r>
          </a:p>
          <a:p>
            <a:pPr marL="0" rtl="0">
              <a:spcBef>
                <a:spcPts val="0"/>
              </a:spcBef>
              <a:spcAft>
                <a:spcPts val="0"/>
              </a:spcAft>
            </a:pPr>
            <a:endParaRPr lang="en-GB" sz="1200" i="1" u="none" strike="noStrike" noProof="0" dirty="0">
              <a:solidFill>
                <a:srgbClr val="000000"/>
              </a:solidFill>
              <a:effectLst/>
            </a:endParaRPr>
          </a:p>
          <a:p>
            <a:pPr marL="57150" indent="-285750" rtl="0">
              <a:spcBef>
                <a:spcPts val="0"/>
              </a:spcBef>
              <a:spcAft>
                <a:spcPts val="0"/>
              </a:spcAft>
              <a:buFont typeface="Arial" panose="020B0604020202020204" pitchFamily="34" charset="0"/>
              <a:buChar char="•"/>
            </a:pPr>
            <a:r>
              <a:rPr lang="en-GB" sz="1200" i="1" u="none" strike="noStrike" noProof="0" dirty="0">
                <a:solidFill>
                  <a:srgbClr val="000000"/>
                </a:solidFill>
                <a:effectLst/>
              </a:rPr>
              <a:t>What do you think could be significant barriers in your context? </a:t>
            </a:r>
          </a:p>
          <a:p>
            <a:pPr marL="57150" indent="-285750" rtl="0">
              <a:spcBef>
                <a:spcPts val="0"/>
              </a:spcBef>
              <a:spcAft>
                <a:spcPts val="0"/>
              </a:spcAft>
              <a:buFont typeface="Arial" panose="020B0604020202020204" pitchFamily="34" charset="0"/>
              <a:buChar char="•"/>
            </a:pPr>
            <a:r>
              <a:rPr lang="en-GB" sz="1200" i="1" u="none" strike="noStrike" noProof="0" dirty="0">
                <a:solidFill>
                  <a:srgbClr val="000000"/>
                </a:solidFill>
                <a:effectLst/>
              </a:rPr>
              <a:t>Do any of these stand out as particular concerns? </a:t>
            </a:r>
          </a:p>
          <a:p>
            <a:pPr marL="57150" indent="-285750" rtl="0">
              <a:spcBef>
                <a:spcPts val="0"/>
              </a:spcBef>
              <a:spcAft>
                <a:spcPts val="0"/>
              </a:spcAft>
              <a:buFont typeface="Arial" panose="020B0604020202020204" pitchFamily="34" charset="0"/>
              <a:buChar char="•"/>
            </a:pPr>
            <a:r>
              <a:rPr lang="en-GB" sz="1200" i="1" u="none" strike="noStrike" noProof="0" dirty="0">
                <a:solidFill>
                  <a:srgbClr val="000000"/>
                </a:solidFill>
                <a:effectLst/>
              </a:rPr>
              <a:t>How do you think we could overcome those?].</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144</a:t>
            </a:fld>
            <a:endParaRPr lang="x-none"/>
          </a:p>
        </p:txBody>
      </p:sp>
    </p:spTree>
    <p:extLst>
      <p:ext uri="{BB962C8B-B14F-4D97-AF65-F5344CB8AC3E}">
        <p14:creationId xmlns:p14="http://schemas.microsoft.com/office/powerpoint/2010/main" val="26561395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Ok, now that we have talked about what we want to learn during the assessment, let’s shift to thinking about who is in a position to get that information.</a:t>
            </a:r>
          </a:p>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
            </a:r>
            <a:b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b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Well, the short answer is that there is no “one-size-fits-all” approach. Depending on the context, the police could play a role in assessing risk. However, too much police involvement can undermine the trust from non-law enforcement professionals, practitioners, and local community members required for success of the programme.  </a:t>
            </a:r>
          </a:p>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
            </a:r>
            <a:b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b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In most EU countries, the police are responsible for a risk assessment from the security perspective. However, for cases not involved with law enforcement this may ‘securitise’ the case and a mental health or other professional trained in risk assessment may be able to do this instead (EU Radicalisation Awareness Network, 2017).</a:t>
            </a:r>
          </a:p>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
            </a:r>
            <a:b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b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Family workers will be more involved in mapping the concerns and needs of the family. Most family workers do not have a formal needs assessment tool but work with an intake form. (EU Radicalisation Awareness Network, 2017).</a:t>
            </a:r>
            <a:b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br>
            <a:endPar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endParaRPr>
          </a:p>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Some teams pair a ‘trusted liaison’ or ‘cultural broker’ with the assessor/s to facilitate engagement and also to help the assessor better understand the role culture may play in client expectations, attitudes and </a:t>
            </a:r>
            <a:r>
              <a:rPr kumimoji="0" lang="en-GB" sz="1200" u="none" strike="noStrike" kern="0" cap="none" spc="0" normalizeH="0" baseline="0" noProof="0" dirty="0" err="1">
                <a:ln>
                  <a:noFill/>
                </a:ln>
                <a:solidFill>
                  <a:srgbClr val="000000"/>
                </a:solidFill>
                <a:effectLst/>
                <a:uLnTx/>
                <a:uFillTx/>
                <a:cs typeface="Open Sans" panose="020B0606030504020204" pitchFamily="34" charset="0"/>
                <a:sym typeface="Calibri"/>
              </a:rPr>
              <a:t>behavior</a:t>
            </a: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a:t>
            </a:r>
            <a:r>
              <a:rPr kumimoji="0" lang="en-GB" sz="1200" i="1" u="none" strike="noStrike" kern="0" cap="none" spc="0" normalizeH="0" baseline="0" noProof="0" dirty="0">
                <a:ln>
                  <a:noFill/>
                </a:ln>
                <a:solidFill>
                  <a:srgbClr val="000000"/>
                </a:solidFill>
                <a:effectLst/>
                <a:uLnTx/>
                <a:uFillTx/>
                <a:cs typeface="Open Sans" panose="020B0606030504020204" pitchFamily="34" charset="0"/>
                <a:sym typeface="Calibri"/>
              </a:rPr>
              <a:t>Discuss the following questions with participants: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GB" sz="1200" i="1" u="none" strike="noStrike" kern="0" cap="none" spc="0" normalizeH="0" baseline="0" noProof="0" dirty="0">
              <a:ln>
                <a:noFill/>
              </a:ln>
              <a:solidFill>
                <a:srgbClr val="000000"/>
              </a:solidFill>
              <a:effectLst/>
              <a:uLnTx/>
              <a:uFillTx/>
              <a:cs typeface="Open Sans" panose="020B0606030504020204" pitchFamily="34" charset="0"/>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GB" sz="1200" i="1" u="none" strike="noStrike" kern="0" cap="none" spc="0" normalizeH="0" baseline="0" noProof="0" dirty="0">
                <a:ln>
                  <a:noFill/>
                </a:ln>
                <a:solidFill>
                  <a:srgbClr val="000000"/>
                </a:solidFill>
                <a:effectLst/>
                <a:uLnTx/>
                <a:uFillTx/>
                <a:cs typeface="Open Sans" panose="020B0606030504020204" pitchFamily="34" charset="0"/>
                <a:sym typeface="Calibri"/>
              </a:rPr>
              <a:t>Who is in a position to gather information as part of a multi-actor team in your context?</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GB" sz="1200" i="1" u="none" strike="noStrike" kern="0" cap="none" spc="0" normalizeH="0" baseline="0" noProof="0" dirty="0">
                <a:ln>
                  <a:noFill/>
                </a:ln>
                <a:solidFill>
                  <a:srgbClr val="000000"/>
                </a:solidFill>
                <a:effectLst/>
                <a:uLnTx/>
                <a:uFillTx/>
                <a:cs typeface="Open Sans" panose="020B0606030504020204" pitchFamily="34" charset="0"/>
                <a:sym typeface="Calibri"/>
              </a:rPr>
              <a:t>Who do you think should be involved in a multi-actor team?</a:t>
            </a: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a:t>
            </a:r>
          </a:p>
        </p:txBody>
      </p:sp>
      <p:sp>
        <p:nvSpPr>
          <p:cNvPr id="4" name="Slide Number Placeholder 3"/>
          <p:cNvSpPr>
            <a:spLocks noGrp="1"/>
          </p:cNvSpPr>
          <p:nvPr>
            <p:ph type="sldNum" sz="quarter" idx="5"/>
          </p:nvPr>
        </p:nvSpPr>
        <p:spPr/>
        <p:txBody>
          <a:bodyPr/>
          <a:lstStyle/>
          <a:p>
            <a:fld id="{4C117FA5-761C-C549-A9ED-C21FA301D369}" type="slidenum">
              <a:rPr lang="x-none" smtClean="0"/>
              <a:pPr/>
              <a:t>145</a:t>
            </a:fld>
            <a:endParaRPr lang="x-none"/>
          </a:p>
        </p:txBody>
      </p:sp>
    </p:spTree>
    <p:extLst>
      <p:ext uri="{BB962C8B-B14F-4D97-AF65-F5344CB8AC3E}">
        <p14:creationId xmlns:p14="http://schemas.microsoft.com/office/powerpoint/2010/main" val="2590857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The assessment may be done by one individual with appropriate expertise, but sometimes different aspects can be done by different people and brought together. Any such assessment process should be informed by multiple sources, including interviews with the individual, family members, peers, and teachers; social network observations; and the case files of social, youth, and mental health workers and other relevant professionals. </a:t>
            </a:r>
          </a:p>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
            </a:r>
            <a:b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b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Regardless of who does the assessment, it is key to leverage the assessment process to build relationships/trust.  And, as discussed in the earlier module, developing appropriate information-sharing protocols is critical to ensuring that all the different pieces of the puzzle can be put together (OSCE, 2019).</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146</a:t>
            </a:fld>
            <a:endParaRPr lang="x-none"/>
          </a:p>
        </p:txBody>
      </p:sp>
    </p:spTree>
    <p:extLst>
      <p:ext uri="{BB962C8B-B14F-4D97-AF65-F5344CB8AC3E}">
        <p14:creationId xmlns:p14="http://schemas.microsoft.com/office/powerpoint/2010/main" val="2557208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Regardless of whether or not tools are used to support the information gathering of strengths and needs, keep in mind the basic principles of: </a:t>
            </a:r>
          </a:p>
          <a:p>
            <a:pPr marL="0" lvl="1"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latin typeface="Open Sans" panose="020B0606030504020204" pitchFamily="34" charset="0"/>
            </a:endParaRPr>
          </a:p>
          <a:p>
            <a:pPr marL="628650" lvl="2"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Assessing strengths and protective factors.</a:t>
            </a:r>
          </a:p>
          <a:p>
            <a:pPr marL="628650" lvl="2"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Using the assessment as an opportunity to build a trusting relationship. </a:t>
            </a:r>
          </a:p>
          <a:p>
            <a:pPr marL="628650" lvl="2"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Learn what the individual or family’s priorities are.</a:t>
            </a:r>
          </a:p>
          <a:p>
            <a:pPr marL="628650" lvl="2"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Avoid stigmatising, retraumatising or, in other ways, risking the individuals’ wellbeing through the assessment process.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147</a:t>
            </a:fld>
            <a:endParaRPr lang="x-none"/>
          </a:p>
        </p:txBody>
      </p:sp>
    </p:spTree>
    <p:extLst>
      <p:ext uri="{BB962C8B-B14F-4D97-AF65-F5344CB8AC3E}">
        <p14:creationId xmlns:p14="http://schemas.microsoft.com/office/powerpoint/2010/main" val="9762043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noProof="0" dirty="0"/>
              <a:t>[</a:t>
            </a:r>
            <a:r>
              <a:rPr lang="en-GB" i="1" noProof="0" dirty="0"/>
              <a:t>Break participants into their preassigned groups and ask each team to read through a case example.  Use the prompts on the slide as discussion points. </a:t>
            </a:r>
            <a:r>
              <a:rPr lang="en-GB" noProof="0" dirty="0"/>
              <a:t/>
            </a:r>
            <a:br>
              <a:rPr lang="en-GB" noProof="0" dirty="0"/>
            </a:br>
            <a:endParaRPr lang="en-GB" noProof="0" dirty="0"/>
          </a:p>
          <a:p>
            <a:pPr marL="0" lvl="0" indent="0" algn="l" rtl="0">
              <a:lnSpc>
                <a:spcPct val="100000"/>
              </a:lnSpc>
              <a:spcBef>
                <a:spcPts val="0"/>
              </a:spcBef>
              <a:spcAft>
                <a:spcPts val="0"/>
              </a:spcAft>
              <a:buClr>
                <a:schemeClr val="dk1"/>
              </a:buClr>
              <a:buSzPts val="1400"/>
              <a:buFont typeface="Arial"/>
              <a:buNone/>
            </a:pPr>
            <a:r>
              <a:rPr lang="en-GB" i="1" noProof="0" dirty="0"/>
              <a:t>Give each group 15 (if online) or 20 minutes (if in-person) to discuss, and then ask each group to share in plenary their approach including thoughts on the above discussion points</a:t>
            </a:r>
            <a:r>
              <a:rPr lang="en-GB"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148</a:t>
            </a:fld>
            <a:endParaRPr lang="x-none"/>
          </a:p>
        </p:txBody>
      </p:sp>
    </p:spTree>
    <p:extLst>
      <p:ext uri="{BB962C8B-B14F-4D97-AF65-F5344CB8AC3E}">
        <p14:creationId xmlns:p14="http://schemas.microsoft.com/office/powerpoint/2010/main" val="126367476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150</a:t>
            </a:fld>
            <a:endParaRPr lang="x-none"/>
          </a:p>
        </p:txBody>
      </p:sp>
    </p:spTree>
    <p:extLst>
      <p:ext uri="{BB962C8B-B14F-4D97-AF65-F5344CB8AC3E}">
        <p14:creationId xmlns:p14="http://schemas.microsoft.com/office/powerpoint/2010/main" val="12128488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152</a:t>
            </a:fld>
            <a:endParaRPr lang="x-none"/>
          </a:p>
        </p:txBody>
      </p:sp>
    </p:spTree>
    <p:extLst>
      <p:ext uri="{BB962C8B-B14F-4D97-AF65-F5344CB8AC3E}">
        <p14:creationId xmlns:p14="http://schemas.microsoft.com/office/powerpoint/2010/main" val="80116619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In this module, we will briefly cover the theoretical background from which we are working, and then move practically to how to carry out interventions in a multi-actor team while taking into account “Do No Harm” considerations and other special considerations by age and gender.</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153</a:t>
            </a:fld>
            <a:endParaRPr lang="x-none"/>
          </a:p>
        </p:txBody>
      </p:sp>
    </p:spTree>
    <p:extLst>
      <p:ext uri="{BB962C8B-B14F-4D97-AF65-F5344CB8AC3E}">
        <p14:creationId xmlns:p14="http://schemas.microsoft.com/office/powerpoint/2010/main" val="24693843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Once a thorough assessment has been conducted, the next step is to translate our new understanding of the individuals’ strengths, needs, and risks into an effective intervention plan.</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This is where it all comes together in meaningful change for an individual and, ultimately, society.</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154</a:t>
            </a:fld>
            <a:endParaRPr lang="x-none"/>
          </a:p>
        </p:txBody>
      </p:sp>
    </p:spTree>
    <p:extLst>
      <p:ext uri="{BB962C8B-B14F-4D97-AF65-F5344CB8AC3E}">
        <p14:creationId xmlns:p14="http://schemas.microsoft.com/office/powerpoint/2010/main" val="6298714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Interventions may take place at any, or multiple, levels of the social ecology. The particular constellation of interventions will be tailored to the individual’s strengths and needs and will not necessarily look the same from one person to the next.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155</a:t>
            </a:fld>
            <a:endParaRPr lang="x-none"/>
          </a:p>
        </p:txBody>
      </p:sp>
    </p:spTree>
    <p:extLst>
      <p:ext uri="{BB962C8B-B14F-4D97-AF65-F5344CB8AC3E}">
        <p14:creationId xmlns:p14="http://schemas.microsoft.com/office/powerpoint/2010/main" val="323215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marR="0" lvl="0" indent="0" algn="l" rtl="0">
              <a:spcBef>
                <a:spcPts val="0"/>
              </a:spcBef>
              <a:spcAft>
                <a:spcPts val="0"/>
              </a:spcAft>
              <a:buClr>
                <a:schemeClr val="dk1"/>
              </a:buClr>
              <a:buSzPts val="1200"/>
              <a:buFont typeface="Calibri"/>
              <a:buNone/>
            </a:pPr>
            <a:r>
              <a:rPr lang="en-GB" noProof="0" dirty="0">
                <a:ea typeface="Open Sans" panose="020B0606030504020204" pitchFamily="34" charset="0"/>
                <a:cs typeface="Open Sans" panose="020B0606030504020204" pitchFamily="34" charset="0"/>
                <a:sym typeface="Calibri"/>
              </a:rPr>
              <a:t>[</a:t>
            </a:r>
            <a:r>
              <a:rPr lang="en-GB" i="1" noProof="0" dirty="0">
                <a:ea typeface="Open Sans" panose="020B0606030504020204" pitchFamily="34" charset="0"/>
                <a:cs typeface="Open Sans" panose="020B0606030504020204" pitchFamily="34" charset="0"/>
                <a:sym typeface="Calibri"/>
              </a:rPr>
              <a:t>The facilitator will ask participants to propose definitions for the concepts on the slide prior to discussing them</a:t>
            </a:r>
            <a:r>
              <a:rPr lang="en-GB" noProof="0" dirty="0">
                <a:ea typeface="Open Sans" panose="020B0606030504020204" pitchFamily="34" charset="0"/>
                <a:cs typeface="Open Sans" panose="020B0606030504020204" pitchFamily="34" charset="0"/>
                <a:sym typeface="Calibri"/>
              </a:rPr>
              <a:t>].</a:t>
            </a:r>
          </a:p>
          <a:p>
            <a:pPr marL="152400" marR="0" lvl="0" indent="0" algn="l" rtl="0">
              <a:spcBef>
                <a:spcPts val="0"/>
              </a:spcBef>
              <a:spcAft>
                <a:spcPts val="0"/>
              </a:spcAft>
              <a:buClr>
                <a:schemeClr val="dk1"/>
              </a:buClr>
              <a:buSzPts val="1200"/>
              <a:buFont typeface="Calibri"/>
              <a:buNone/>
            </a:pPr>
            <a:endParaRPr lang="en-GB" noProof="0" dirty="0">
              <a:ea typeface="Open Sans" panose="020B0606030504020204" pitchFamily="34" charset="0"/>
              <a:cs typeface="Open Sans" panose="020B0606030504020204" pitchFamily="34" charset="0"/>
              <a:sym typeface="Calibri"/>
            </a:endParaRPr>
          </a:p>
          <a:p>
            <a:pPr marL="3238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GB" b="1" noProof="0" dirty="0">
                <a:cs typeface="Open Sans" panose="020B0606030504020204" pitchFamily="34" charset="0"/>
                <a:sym typeface="Calibri"/>
              </a:rPr>
              <a:t>Terrorism</a:t>
            </a:r>
            <a:r>
              <a:rPr lang="en-GB" noProof="0" dirty="0">
                <a:cs typeface="Open Sans" panose="020B0606030504020204" pitchFamily="34" charset="0"/>
                <a:sym typeface="Calibri"/>
              </a:rPr>
              <a:t>: It involves the </a:t>
            </a:r>
            <a:r>
              <a:rPr lang="en-GB" noProof="0" dirty="0"/>
              <a:t>use of violence to coerce and intimidate governments and populations for some sort of political or ideological goal. Terrorism is a concept that is notoriously difficult to define. For example, political disagreements exist over non-state armed groups using violence for what some perceive as legitimate purposes (</a:t>
            </a:r>
            <a:r>
              <a:rPr lang="en-GB" i="1" noProof="0" dirty="0"/>
              <a:t>e.g.,</a:t>
            </a:r>
            <a:r>
              <a:rPr lang="en-GB" i="0" noProof="0" dirty="0"/>
              <a:t> the Houthis). This poses questions like “can States perpetrate violence that constitutes terrorism?”, “can parties in armed conflicts be classified as terrorists?”, or “is terrorism constituted by acts of violence OR can non-violent acts (such as fundraising and propaganda) constitute terrorism?). Often the focus is on a) the acts and b) the purpose (achievement of a goal through the use of force and/or creation of fear) – rather than the motivation and/or the political orientation.</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16</a:t>
            </a:fld>
            <a:endParaRPr lang="x-none"/>
          </a:p>
        </p:txBody>
      </p:sp>
    </p:spTree>
    <p:extLst>
      <p:ext uri="{BB962C8B-B14F-4D97-AF65-F5344CB8AC3E}">
        <p14:creationId xmlns:p14="http://schemas.microsoft.com/office/powerpoint/2010/main" val="13656932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Common principles should underpin all plans, however:</a:t>
            </a:r>
          </a:p>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endParaRPr>
          </a:p>
          <a:p>
            <a:pPr marL="171450" marR="0" lvl="0" indent="-17145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Engaging individuals and families in interventions that they perceive as valuable to their goals. An intervention plan that is solely focused on the agenda of law enforcement/other security actors or outside professionals is unlikely to be effective.</a:t>
            </a:r>
          </a:p>
          <a:p>
            <a:pPr marL="171450" marR="0" lvl="0" indent="-17145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endParaRPr>
          </a:p>
          <a:p>
            <a:pPr marL="171450" marR="0" lvl="0" indent="-17145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Interventions should be supportive, facilitate dignity, and avoid stigma.</a:t>
            </a:r>
          </a:p>
          <a:p>
            <a:pPr marL="171450" marR="0" lvl="0" indent="-17145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endParaRPr>
          </a:p>
          <a:p>
            <a:pPr marL="171450" marR="0" lvl="0" indent="-17145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Intervention packages should be mindful of ‘unintended consequences’, e.g., stigma, over-intervention, community resentment or backlash, or securitisation and stigmatisation of social and supportive services.</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156</a:t>
            </a:fld>
            <a:endParaRPr lang="x-none"/>
          </a:p>
        </p:txBody>
      </p:sp>
    </p:spTree>
    <p:extLst>
      <p:ext uri="{BB962C8B-B14F-4D97-AF65-F5344CB8AC3E}">
        <p14:creationId xmlns:p14="http://schemas.microsoft.com/office/powerpoint/2010/main" val="93937996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Recall that in the assessment slides we talked about there were five main areas of strengths and needs that should be assessed.  These are: social, cultural, relational, psychological, and practical. The task of the team following the assessment should be to translate these assessments into intervention.</a:t>
            </a:r>
            <a:br>
              <a:rPr lang="en-GB" sz="1200" u="none" strike="noStrike" noProof="0" dirty="0">
                <a:solidFill>
                  <a:srgbClr val="000000"/>
                </a:solidFill>
                <a:effectLst/>
              </a:rPr>
            </a:br>
            <a:r>
              <a:rPr lang="en-GB" sz="1200" u="none" strike="noStrike" noProof="0" dirty="0">
                <a:solidFill>
                  <a:srgbClr val="000000"/>
                </a:solidFill>
                <a:effectLst/>
              </a:rPr>
              <a:t/>
            </a:r>
            <a:br>
              <a:rPr lang="en-GB" sz="1200" u="none" strike="noStrike" noProof="0" dirty="0">
                <a:solidFill>
                  <a:srgbClr val="000000"/>
                </a:solidFill>
                <a:effectLst/>
              </a:rPr>
            </a:br>
            <a:r>
              <a:rPr lang="en-GB" sz="1200" u="none" strike="noStrike" noProof="0" dirty="0">
                <a:solidFill>
                  <a:srgbClr val="000000"/>
                </a:solidFill>
                <a:effectLst/>
              </a:rPr>
              <a:t>There is no single approach to intervention that will work for everyone. Instead, team members should work together to identify an intervention or suite of interventions that they believe will most meaningfully address the needs of the individual, build on their strengths, and create conditions in which risk is ultimately diminished.  The intervention approach may also shift over time as new needs emerge, or as an individual progresses through treatment.  Regular discussion of cases among team members can help facilitate this continued tailoring of the plan. </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The interventions offered should also be specific to your local context and resources; we will review types of interventions that may be helpful in addressing the various strengths and needs, but ultimately the package for each individual should be tailored according to their needs and strengths, as well as the community’s resources.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157</a:t>
            </a:fld>
            <a:endParaRPr lang="x-none"/>
          </a:p>
        </p:txBody>
      </p:sp>
    </p:spTree>
    <p:extLst>
      <p:ext uri="{BB962C8B-B14F-4D97-AF65-F5344CB8AC3E}">
        <p14:creationId xmlns:p14="http://schemas.microsoft.com/office/powerpoint/2010/main" val="88249965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a:spcBef>
                <a:spcPts val="0"/>
              </a:spcBef>
              <a:spcAft>
                <a:spcPts val="0"/>
              </a:spcAft>
            </a:pPr>
            <a:r>
              <a:rPr lang="en-GB" sz="1200" u="none" strike="noStrike" noProof="0" dirty="0">
                <a:solidFill>
                  <a:srgbClr val="000000"/>
                </a:solidFill>
                <a:effectLst/>
              </a:rPr>
              <a:t>Let’s walk through each of these intervention areas and brainstorm a bit about the kind of activities that could play a role in addressing strengths and needs. Across all of these areas, a lot is going to depend on what is available in your particular community – what resources are already out there, and how could they be matched to the strengths and needs of an individual to help.</a:t>
            </a:r>
            <a:endParaRPr lang="en-GB" b="0" noProof="0" dirty="0">
              <a:effectLst/>
            </a:endParaRPr>
          </a:p>
          <a:p>
            <a:pPr marL="0" algn="l"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Let’s start with </a:t>
            </a:r>
            <a:r>
              <a:rPr lang="en-GB" sz="1200" b="1" u="none" strike="noStrike" noProof="0" dirty="0">
                <a:solidFill>
                  <a:srgbClr val="000000"/>
                </a:solidFill>
                <a:effectLst/>
              </a:rPr>
              <a:t>social interventions</a:t>
            </a:r>
            <a:r>
              <a:rPr lang="en-GB" sz="1200" u="none" strike="noStrike" noProof="0" dirty="0">
                <a:solidFill>
                  <a:srgbClr val="000000"/>
                </a:solidFill>
                <a:effectLst/>
              </a:rPr>
              <a:t>. Essentially, this is about what activities can help to build healthy relationships. These may involve connecting an individual with opportunities to pursue their hobbies or interests in the context of a positive social group, such as arts or civic engagement. In particular, sports teams can play an important role here, offering a sense of bonding and purpose as part of a team. </a:t>
            </a:r>
            <a:endParaRPr lang="en-GB" b="0" noProof="0" dirty="0">
              <a:effectLst/>
            </a:endParaRPr>
          </a:p>
          <a:p>
            <a:pPr marL="0" algn="l"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Social activities can offer constructive channels for voicing grievance and seeking to make change, support strong relationships, and help individuals to identify goals and have support in reaching them.  These activities can be critical to leveraging strengths and building positive social connections.</a:t>
            </a:r>
            <a:endParaRPr lang="en-GB" b="0" noProof="0" dirty="0">
              <a:effectLst/>
            </a:endParaRPr>
          </a:p>
          <a:p>
            <a:pPr marL="0" algn="l"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a:t>
            </a:r>
            <a:r>
              <a:rPr lang="en-GB" sz="1200" i="1" u="none" strike="noStrike" noProof="0" dirty="0">
                <a:solidFill>
                  <a:srgbClr val="000000"/>
                </a:solidFill>
                <a:effectLst/>
              </a:rPr>
              <a:t>Discuss the following questions with participants:</a:t>
            </a:r>
          </a:p>
          <a:p>
            <a:pPr marL="0" algn="l" rtl="0">
              <a:spcBef>
                <a:spcPts val="0"/>
              </a:spcBef>
              <a:spcAft>
                <a:spcPts val="0"/>
              </a:spcAft>
            </a:pPr>
            <a:endParaRPr lang="en-GB" sz="1200" i="1" u="none" strike="noStrike" noProof="0" dirty="0">
              <a:solidFill>
                <a:srgbClr val="000000"/>
              </a:solidFill>
              <a:effectLst/>
            </a:endParaRPr>
          </a:p>
          <a:p>
            <a:pPr marL="57150" indent="-285750" algn="l" rtl="0">
              <a:spcBef>
                <a:spcPts val="0"/>
              </a:spcBef>
              <a:spcAft>
                <a:spcPts val="0"/>
              </a:spcAft>
              <a:buFont typeface="Arial" panose="020B0604020202020204" pitchFamily="34" charset="0"/>
              <a:buChar char="•"/>
            </a:pPr>
            <a:r>
              <a:rPr lang="en-GB" sz="1200" i="1" u="none" strike="noStrike" noProof="0" dirty="0">
                <a:solidFill>
                  <a:srgbClr val="000000"/>
                </a:solidFill>
                <a:effectLst/>
              </a:rPr>
              <a:t>What else might be here?</a:t>
            </a:r>
          </a:p>
          <a:p>
            <a:pPr marL="57150" indent="-285750" algn="l" rtl="0">
              <a:spcBef>
                <a:spcPts val="0"/>
              </a:spcBef>
              <a:spcAft>
                <a:spcPts val="0"/>
              </a:spcAft>
              <a:buFont typeface="Arial" panose="020B0604020202020204" pitchFamily="34" charset="0"/>
              <a:buChar char="•"/>
            </a:pPr>
            <a:r>
              <a:rPr lang="en-GB" sz="1200" i="1" u="none" strike="noStrike" noProof="0" dirty="0">
                <a:solidFill>
                  <a:srgbClr val="000000"/>
                </a:solidFill>
                <a:effectLst/>
              </a:rPr>
              <a:t>What would be most relevant in your community/context?</a:t>
            </a:r>
            <a:r>
              <a:rPr lang="en-GB" sz="1200" u="none" strike="noStrike" noProof="0" dirty="0">
                <a:solidFill>
                  <a:srgbClr val="000000"/>
                </a:solidFill>
                <a:effectLst/>
              </a:rPr>
              <a:t>].</a:t>
            </a:r>
            <a:endParaRPr lang="en-GB" b="0" noProof="0" dirty="0">
              <a:effectLst/>
            </a:endParaRP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158</a:t>
            </a:fld>
            <a:endParaRPr lang="x-none"/>
          </a:p>
        </p:txBody>
      </p:sp>
    </p:spTree>
    <p:extLst>
      <p:ext uri="{BB962C8B-B14F-4D97-AF65-F5344CB8AC3E}">
        <p14:creationId xmlns:p14="http://schemas.microsoft.com/office/powerpoint/2010/main" val="328311936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Let’s think for a minute about </a:t>
            </a:r>
            <a:r>
              <a:rPr lang="en-GB" sz="1200" b="1" u="none" strike="noStrike" noProof="0" dirty="0">
                <a:solidFill>
                  <a:srgbClr val="000000"/>
                </a:solidFill>
                <a:effectLst/>
              </a:rPr>
              <a:t>cultural/ideological interventions</a:t>
            </a:r>
            <a:r>
              <a:rPr lang="en-GB" sz="1200" u="none" strike="noStrike" noProof="0" dirty="0">
                <a:solidFill>
                  <a:srgbClr val="000000"/>
                </a:solidFill>
                <a:effectLst/>
              </a:rPr>
              <a:t>.</a:t>
            </a:r>
            <a:r>
              <a:rPr lang="en-GB" sz="1200" u="none" strike="noStrike" noProof="0" dirty="0">
                <a:solidFill>
                  <a:schemeClr val="dk1"/>
                </a:solidFill>
                <a:effectLst/>
              </a:rPr>
              <a:t> </a:t>
            </a:r>
            <a:r>
              <a:rPr lang="en-GB" sz="1200" u="none" strike="noStrike" noProof="0" dirty="0">
                <a:solidFill>
                  <a:srgbClr val="000000"/>
                </a:solidFill>
                <a:effectLst/>
              </a:rPr>
              <a:t>One central question around working with individuals at risk of radicalisation to violence has to do with whether or not to address ideology or religion.</a:t>
            </a:r>
            <a:endParaRPr lang="en-GB" sz="1200" b="0" noProof="0" dirty="0">
              <a:effectLst/>
            </a:endParaRPr>
          </a:p>
          <a:p>
            <a:pPr marL="0" rtl="0">
              <a:spcBef>
                <a:spcPts val="0"/>
              </a:spcBef>
              <a:spcAft>
                <a:spcPts val="0"/>
              </a:spcAft>
            </a:pPr>
            <a:r>
              <a:rPr lang="en-GB" sz="1200" u="none" strike="noStrike" noProof="0" dirty="0">
                <a:solidFill>
                  <a:srgbClr val="000000"/>
                </a:solidFill>
                <a:effectLst/>
              </a:rPr>
              <a:t> </a:t>
            </a:r>
            <a:endParaRPr lang="en-GB" sz="1200" b="0" noProof="0" dirty="0">
              <a:effectLst/>
            </a:endParaRPr>
          </a:p>
          <a:p>
            <a:pPr marL="0" rtl="0">
              <a:spcBef>
                <a:spcPts val="0"/>
              </a:spcBef>
              <a:spcAft>
                <a:spcPts val="0"/>
              </a:spcAft>
            </a:pPr>
            <a:r>
              <a:rPr lang="en-GB" sz="1200" u="none" strike="noStrike" noProof="0" dirty="0">
                <a:solidFill>
                  <a:srgbClr val="000000"/>
                </a:solidFill>
                <a:effectLst/>
              </a:rPr>
              <a:t>Should ideology be addressed as part of the intervention?  Most multi-actor teams take the approach that this is not the place to focus. Generally, practitioners  believe that confronting an individual about their ideology should be avoided as this can contribute to breaking the treatment alliance and further entrenching an individual’s beliefs.  Rather, it may be helpful to take the approach of ‘introducing complexity’ into thinking or offering alternative ways of thinking or expanding thinking.  This may be done by, or in close partnership with, a faith-based mentor who can provide religious mentorship or instruction, introducing complexity into thinking, expose the individual to other ideas, but not push back.  Most centrally, a strong relationship will be the most effective tool for helping an individual move away from a violent ideology. </a:t>
            </a:r>
            <a:endParaRPr lang="en-GB" sz="1200" b="0" noProof="0" dirty="0">
              <a:effectLst/>
            </a:endParaRP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159</a:t>
            </a:fld>
            <a:endParaRPr lang="x-none"/>
          </a:p>
        </p:txBody>
      </p:sp>
    </p:spTree>
    <p:extLst>
      <p:ext uri="{BB962C8B-B14F-4D97-AF65-F5344CB8AC3E}">
        <p14:creationId xmlns:p14="http://schemas.microsoft.com/office/powerpoint/2010/main" val="278370833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b="1" u="none" strike="noStrike" noProof="0" dirty="0">
                <a:solidFill>
                  <a:srgbClr val="000000"/>
                </a:solidFill>
                <a:effectLst/>
              </a:rPr>
              <a:t>Relational interventions </a:t>
            </a:r>
            <a:r>
              <a:rPr lang="en-GB" sz="1200" u="none" strike="noStrike" noProof="0" dirty="0">
                <a:solidFill>
                  <a:srgbClr val="000000"/>
                </a:solidFill>
                <a:effectLst/>
              </a:rPr>
              <a:t>specifically focus on addressing relational conflicts that may be creating challenges for an individual, or that could be strengthened as an important source of support during this time. If you think about social relationships as being about positive relationships, this category is really about reducing negative or conflictual relationships.</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Interventions here might include family therapy to address conflict at home (Koehler, 2016) or may be systemic. for instance, if a youth is experiencing bullying at school the most effective intervention may be to work with the school around how to prevent bullying and foster a more inclusive school community. It may also involve work at a community level to help diminish stigma.</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160</a:t>
            </a:fld>
            <a:endParaRPr lang="x-none"/>
          </a:p>
        </p:txBody>
      </p:sp>
    </p:spTree>
    <p:extLst>
      <p:ext uri="{BB962C8B-B14F-4D97-AF65-F5344CB8AC3E}">
        <p14:creationId xmlns:p14="http://schemas.microsoft.com/office/powerpoint/2010/main" val="97594993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b="1" u="none" strike="noStrike" noProof="0" dirty="0">
                <a:solidFill>
                  <a:srgbClr val="000000"/>
                </a:solidFill>
                <a:effectLst/>
              </a:rPr>
              <a:t>Psychological interventions </a:t>
            </a:r>
            <a:r>
              <a:rPr lang="en-GB" sz="1200" u="none" strike="noStrike" noProof="0" dirty="0">
                <a:solidFill>
                  <a:srgbClr val="000000"/>
                </a:solidFill>
                <a:effectLst/>
              </a:rPr>
              <a:t>can include mental health treatment, support for general well-being, encouraging cognitive flexibility, and developmental support.</a:t>
            </a:r>
            <a:endParaRPr lang="en-GB" sz="1200" b="0" noProof="0" dirty="0">
              <a:effectLst/>
            </a:endParaRPr>
          </a:p>
          <a:p>
            <a:pPr marL="0" rtl="0">
              <a:spcBef>
                <a:spcPts val="0"/>
              </a:spcBef>
              <a:spcAft>
                <a:spcPts val="0"/>
              </a:spcAft>
            </a:pPr>
            <a:r>
              <a:rPr lang="en-GB" sz="1200" b="0" noProof="0" dirty="0">
                <a:effectLst/>
              </a:rPr>
              <a:t/>
            </a:r>
            <a:br>
              <a:rPr lang="en-GB" sz="1200" b="0" noProof="0" dirty="0">
                <a:effectLst/>
              </a:rPr>
            </a:br>
            <a:r>
              <a:rPr lang="en-GB" sz="1200" u="none" strike="noStrike" noProof="0" dirty="0">
                <a:solidFill>
                  <a:srgbClr val="000000"/>
                </a:solidFill>
                <a:effectLst/>
              </a:rPr>
              <a:t>Working with a trained mental health professional is often one of the most important aspects of an intervention package.  This can be in response to a specific diagnosis, such as depression or anxiety, but may also be used to help bolster an individual’s sense of well-being, enhance cognitive flexibility, or—especially with children—address developmental needs such as autism. </a:t>
            </a:r>
            <a:endParaRPr lang="en-GB" sz="1200" b="0" noProof="0" dirty="0">
              <a:effectLst/>
            </a:endParaRPr>
          </a:p>
          <a:p>
            <a:pPr marL="0" rtl="0">
              <a:spcBef>
                <a:spcPts val="0"/>
              </a:spcBef>
              <a:spcAft>
                <a:spcPts val="0"/>
              </a:spcAft>
            </a:pPr>
            <a:r>
              <a:rPr lang="en-GB" sz="1200" b="0" noProof="0" dirty="0">
                <a:effectLst/>
              </a:rPr>
              <a:t/>
            </a:r>
            <a:br>
              <a:rPr lang="en-GB" sz="1200" b="0" noProof="0" dirty="0">
                <a:effectLst/>
              </a:rPr>
            </a:br>
            <a:r>
              <a:rPr lang="en-GB" sz="1200" u="none" strike="noStrike" noProof="0" dirty="0">
                <a:solidFill>
                  <a:srgbClr val="000000"/>
                </a:solidFill>
                <a:effectLst/>
              </a:rPr>
              <a:t>One aspect of mental health that may be particularly important to address is trauma and trauma related symptoms [</a:t>
            </a:r>
            <a:r>
              <a:rPr lang="en-GB" sz="1200" i="1" u="none" strike="noStrike" noProof="0" dirty="0">
                <a:solidFill>
                  <a:srgbClr val="000000"/>
                </a:solidFill>
                <a:effectLst/>
              </a:rPr>
              <a:t>At the end of this module, there are links to websites that provide more information on evidence-based approaches to trauma-informed care</a:t>
            </a:r>
            <a:r>
              <a:rPr lang="en-GB" sz="1200" u="none" strike="noStrike" noProof="0" dirty="0">
                <a:solidFill>
                  <a:srgbClr val="000000"/>
                </a:solidFill>
                <a:effectLst/>
              </a:rPr>
              <a:t>].</a:t>
            </a:r>
            <a:endParaRPr lang="en-GB" sz="1200" b="0" noProof="0" dirty="0">
              <a:effectLst/>
            </a:endParaRPr>
          </a:p>
          <a:p>
            <a:pPr marL="0" rtl="0">
              <a:spcBef>
                <a:spcPts val="0"/>
              </a:spcBef>
              <a:spcAft>
                <a:spcPts val="0"/>
              </a:spcAft>
            </a:pPr>
            <a:r>
              <a:rPr lang="en-GB" sz="1200" b="0" noProof="0" dirty="0">
                <a:effectLst/>
              </a:rPr>
              <a:t/>
            </a:r>
            <a:br>
              <a:rPr lang="en-GB" sz="1200" b="0" noProof="0" dirty="0">
                <a:effectLst/>
              </a:rPr>
            </a:br>
            <a:r>
              <a:rPr lang="en-GB" sz="1200" b="0" noProof="0" dirty="0">
                <a:effectLst/>
              </a:rPr>
              <a:t>[</a:t>
            </a:r>
            <a:r>
              <a:rPr lang="en-GB" sz="1200" b="0" i="1" noProof="0" dirty="0">
                <a:effectLst/>
              </a:rPr>
              <a:t>Discuss the following questions with participants</a:t>
            </a:r>
            <a:r>
              <a:rPr lang="en-GB" sz="1200" b="0" i="0" noProof="0" dirty="0">
                <a:effectLst/>
              </a:rPr>
              <a:t>].</a:t>
            </a:r>
            <a:r>
              <a:rPr lang="en-GB" sz="1200" b="0" i="1" noProof="0" dirty="0">
                <a:effectLst/>
              </a:rPr>
              <a:t> </a:t>
            </a:r>
            <a:r>
              <a:rPr lang="en-GB" sz="1200" u="none" strike="noStrike" noProof="0" dirty="0">
                <a:solidFill>
                  <a:srgbClr val="000000"/>
                </a:solidFill>
                <a:effectLst/>
              </a:rPr>
              <a:t>Let me pause for a minute here and hear from you about the past few areas of intervention we have talked about – cultural or ideological support or mentorship, conflict reduction, and mental health or psychological interventions:</a:t>
            </a:r>
          </a:p>
          <a:p>
            <a:pPr marL="0" rtl="0">
              <a:spcBef>
                <a:spcPts val="0"/>
              </a:spcBef>
              <a:spcAft>
                <a:spcPts val="0"/>
              </a:spcAft>
            </a:pPr>
            <a:endParaRPr lang="en-GB" sz="1200" u="none" strike="noStrike" noProof="0" dirty="0">
              <a:solidFill>
                <a:srgbClr val="000000"/>
              </a:solidFill>
              <a:effectLst/>
            </a:endParaRP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How do you see these working in your context? </a:t>
            </a: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What might be drawn on to help with these areas? </a:t>
            </a:r>
            <a:endParaRPr lang="en-GB" sz="1200" b="0" noProof="0" dirty="0">
              <a:effectLst/>
            </a:endParaRPr>
          </a:p>
          <a:p>
            <a:pPr marL="0" rtl="0">
              <a:spcBef>
                <a:spcPts val="0"/>
              </a:spcBef>
              <a:spcAft>
                <a:spcPts val="0"/>
              </a:spcAft>
            </a:pPr>
            <a:r>
              <a:rPr lang="en-GB" sz="1200" b="0" noProof="0" dirty="0">
                <a:effectLst/>
              </a:rPr>
              <a:t/>
            </a:r>
            <a:br>
              <a:rPr lang="en-GB" sz="1200" b="0" noProof="0" dirty="0">
                <a:effectLst/>
              </a:rPr>
            </a:br>
            <a:r>
              <a:rPr lang="en-GB" sz="1200" u="none" strike="noStrike" noProof="0" dirty="0">
                <a:solidFill>
                  <a:srgbClr val="000000"/>
                </a:solidFill>
                <a:effectLst/>
              </a:rPr>
              <a:t>[</a:t>
            </a:r>
            <a:r>
              <a:rPr lang="en-GB" sz="1200" i="1" u="none" strike="noStrike" noProof="0" dirty="0">
                <a:solidFill>
                  <a:srgbClr val="000000"/>
                </a:solidFill>
                <a:effectLst/>
              </a:rPr>
              <a:t>Optional additional content</a:t>
            </a:r>
            <a:r>
              <a:rPr lang="en-GB" sz="1200" u="none" strike="noStrike" noProof="0" dirty="0">
                <a:solidFill>
                  <a:srgbClr val="000000"/>
                </a:solidFill>
                <a:effectLst/>
              </a:rPr>
              <a:t>] The type of mental health care provided will be driven by the assessment that was done, and the individualised needs that were identified through that assessment.</a:t>
            </a:r>
            <a:endParaRPr lang="en-GB" sz="1200" b="0" noProof="0" dirty="0">
              <a:effectLst/>
            </a:endParaRPr>
          </a:p>
          <a:p>
            <a:pPr marL="0"/>
            <a:r>
              <a:rPr lang="en-GB" sz="1200" b="0" noProof="0" dirty="0">
                <a:effectLst/>
              </a:rPr>
              <a:t/>
            </a:r>
            <a:br>
              <a:rPr lang="en-GB" sz="1200" b="0" noProof="0" dirty="0">
                <a:effectLst/>
              </a:rPr>
            </a:br>
            <a:r>
              <a:rPr lang="en-GB" sz="1200" u="none" strike="noStrike" noProof="0" dirty="0">
                <a:solidFill>
                  <a:srgbClr val="000000"/>
                </a:solidFill>
                <a:effectLst/>
              </a:rPr>
              <a:t>[</a:t>
            </a:r>
            <a:r>
              <a:rPr lang="en-GB" sz="1200" i="1" u="none" strike="noStrike" noProof="0" dirty="0">
                <a:solidFill>
                  <a:srgbClr val="000000"/>
                </a:solidFill>
                <a:effectLst/>
              </a:rPr>
              <a:t>Optional additional content</a:t>
            </a:r>
            <a:r>
              <a:rPr lang="en-GB" sz="1200" u="none" strike="noStrike" noProof="0" dirty="0">
                <a:solidFill>
                  <a:srgbClr val="000000"/>
                </a:solidFill>
                <a:effectLst/>
              </a:rPr>
              <a:t>] Important to note that in some contexts there will be cultural sensitivities and stigmas surrounding mental health care that will require navigation and mitigation.  In addition, in some contexts there will be a lack of mental health professionals, let alone properly trained ones.  In such cases, community-oriented arts- and drama-based approaches to psychosocial care could be considered in lieu of professional mental health treatment.</a:t>
            </a:r>
            <a:endParaRPr lang="en-GB" sz="1200" noProof="0" dirty="0"/>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161</a:t>
            </a:fld>
            <a:endParaRPr lang="x-none"/>
          </a:p>
        </p:txBody>
      </p:sp>
    </p:spTree>
    <p:extLst>
      <p:ext uri="{BB962C8B-B14F-4D97-AF65-F5344CB8AC3E}">
        <p14:creationId xmlns:p14="http://schemas.microsoft.com/office/powerpoint/2010/main" val="339405154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a:spcBef>
                <a:spcPts val="0"/>
              </a:spcBef>
              <a:spcAft>
                <a:spcPts val="0"/>
              </a:spcAft>
            </a:pPr>
            <a:r>
              <a:rPr lang="en-GB" sz="1800" u="none" strike="noStrike" noProof="0" dirty="0">
                <a:solidFill>
                  <a:srgbClr val="000000"/>
                </a:solidFill>
                <a:effectLst/>
              </a:rPr>
              <a:t>And, finally, there are </a:t>
            </a:r>
            <a:r>
              <a:rPr lang="en-GB" sz="1800" b="1" u="none" strike="noStrike" noProof="0" dirty="0">
                <a:solidFill>
                  <a:srgbClr val="000000"/>
                </a:solidFill>
                <a:effectLst/>
              </a:rPr>
              <a:t>practical needs</a:t>
            </a:r>
            <a:r>
              <a:rPr lang="en-GB" sz="1800" u="none" strike="noStrike" noProof="0" dirty="0">
                <a:solidFill>
                  <a:srgbClr val="000000"/>
                </a:solidFill>
                <a:effectLst/>
              </a:rPr>
              <a:t>. This may involve connecting an individual with resources or benefits to address housing requirements, employment training, or educational needs. These interventions, which can leverage existing </a:t>
            </a:r>
            <a:r>
              <a:rPr lang="en-GB" sz="1800" u="none" strike="noStrike" noProof="0" dirty="0" err="1">
                <a:solidFill>
                  <a:srgbClr val="000000"/>
                </a:solidFill>
                <a:effectLst/>
              </a:rPr>
              <a:t>loc</a:t>
            </a:r>
            <a:r>
              <a:rPr lang="en-GB" sz="1800" u="none" strike="noStrike" noProof="0" dirty="0">
                <a:solidFill>
                  <a:srgbClr val="000000"/>
                </a:solidFill>
                <a:effectLst/>
              </a:rPr>
              <a:t> can both reduce barriers to healing and also serve to build trust that allows for other interventions to occur. </a:t>
            </a:r>
            <a:endParaRPr lang="en-GB" sz="1800" b="0" noProof="0" dirty="0">
              <a:effectLst/>
            </a:endParaRPr>
          </a:p>
          <a:p>
            <a:pPr marL="0" algn="l" rtl="0">
              <a:spcBef>
                <a:spcPts val="0"/>
              </a:spcBef>
              <a:spcAft>
                <a:spcPts val="0"/>
              </a:spcAft>
            </a:pPr>
            <a:r>
              <a:rPr lang="en-GB" sz="1800" b="0" noProof="0" dirty="0">
                <a:effectLst/>
              </a:rPr>
              <a:t/>
            </a:r>
            <a:br>
              <a:rPr lang="en-GB" sz="1800" b="0" noProof="0" dirty="0">
                <a:effectLst/>
              </a:rPr>
            </a:br>
            <a:r>
              <a:rPr lang="en-GB" sz="1800" u="none" strike="noStrike" noProof="0" dirty="0">
                <a:solidFill>
                  <a:srgbClr val="000000"/>
                </a:solidFill>
                <a:effectLst/>
              </a:rPr>
              <a:t>One key point here is that, sometimes, practical help is the most critical way to build trust. Someone may be willing to take help around a concrete need – and once this helping relationship is established, trust evolves, and other types of support may be accepted too.</a:t>
            </a:r>
            <a:endParaRPr lang="en-GB" sz="1800" b="0" noProof="0" dirty="0">
              <a:effectLst/>
            </a:endParaRPr>
          </a:p>
          <a:p>
            <a:pPr marL="0" algn="l" rtl="0">
              <a:spcBef>
                <a:spcPts val="0"/>
              </a:spcBef>
              <a:spcAft>
                <a:spcPts val="0"/>
              </a:spcAft>
            </a:pPr>
            <a:r>
              <a:rPr lang="en-GB" sz="1800" b="0" noProof="0" dirty="0">
                <a:effectLst/>
              </a:rPr>
              <a:t/>
            </a:r>
            <a:br>
              <a:rPr lang="en-GB" sz="1800" b="0" noProof="0" dirty="0">
                <a:effectLst/>
              </a:rPr>
            </a:br>
            <a:r>
              <a:rPr lang="en-GB" sz="1800" u="none" strike="noStrike" noProof="0" dirty="0">
                <a:solidFill>
                  <a:srgbClr val="000000"/>
                </a:solidFill>
                <a:effectLst/>
              </a:rPr>
              <a:t>Importantly, these type of concrete needs can also be central to engagement. An individual may readily accept practical support around getting a job long before they are willing to engage in mental health services, and the relationship forged around addressing those needs can then later form the bridge other types of services. </a:t>
            </a:r>
            <a:endParaRPr lang="en-GB" sz="1800" b="0" noProof="0" dirty="0">
              <a:effectLst/>
            </a:endParaRPr>
          </a:p>
        </p:txBody>
      </p:sp>
      <p:sp>
        <p:nvSpPr>
          <p:cNvPr id="4" name="Slide Number Placeholder 3"/>
          <p:cNvSpPr>
            <a:spLocks noGrp="1"/>
          </p:cNvSpPr>
          <p:nvPr>
            <p:ph type="sldNum" sz="quarter" idx="5"/>
          </p:nvPr>
        </p:nvSpPr>
        <p:spPr/>
        <p:txBody>
          <a:bodyPr/>
          <a:lstStyle/>
          <a:p>
            <a:fld id="{4C117FA5-761C-C549-A9ED-C21FA301D369}" type="slidenum">
              <a:rPr lang="x-none" smtClean="0"/>
              <a:pPr/>
              <a:t>162</a:t>
            </a:fld>
            <a:endParaRPr lang="x-none"/>
          </a:p>
        </p:txBody>
      </p:sp>
    </p:spTree>
    <p:extLst>
      <p:ext uri="{BB962C8B-B14F-4D97-AF65-F5344CB8AC3E}">
        <p14:creationId xmlns:p14="http://schemas.microsoft.com/office/powerpoint/2010/main" val="198071129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Once the full assessment has been reviewed, and potential interventions identified to map onto the identified needs and strengths, the team must put together an intervention package.  This may be as simple as a single intervention, such as connection with a mental health provider, or may involve multiple providers and interventions who work together to provide a suite of services for the individual.  Regardless, a few key principles underlie this step: </a:t>
            </a: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6286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Consider engagement – what is a priority for the individual/family? What will motivate their engagement? No intervention will work if the individual is not motivated to engage in it.</a:t>
            </a:r>
          </a:p>
          <a:p>
            <a:pPr marL="628650" lvl="1"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latin typeface="Open Sans" panose="020B0606030504020204" pitchFamily="34" charset="0"/>
            </a:endParaRPr>
          </a:p>
          <a:p>
            <a:pPr marL="6286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Beware of too many interventions. This can undermine the work by overwhelming an individual and threatening engagement, or by fostering resentment within a community that might perceive that individual as receiving unfair benefits.</a:t>
            </a:r>
          </a:p>
          <a:p>
            <a:pPr marL="628650" lvl="1"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latin typeface="Open Sans" panose="020B0606030504020204" pitchFamily="34" charset="0"/>
            </a:endParaRPr>
          </a:p>
          <a:p>
            <a:pPr marL="6286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Intensity of intervention needs to match risk level – the higher the risk, the more critical it is that interventions are intense enough that risk can be both mitigated and monitored. </a:t>
            </a:r>
            <a:r>
              <a:rPr lang="en-GB" sz="1200" noProof="0" dirty="0"/>
              <a:t> </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163</a:t>
            </a:fld>
            <a:endParaRPr lang="x-none"/>
          </a:p>
        </p:txBody>
      </p:sp>
    </p:spTree>
    <p:extLst>
      <p:ext uri="{BB962C8B-B14F-4D97-AF65-F5344CB8AC3E}">
        <p14:creationId xmlns:p14="http://schemas.microsoft.com/office/powerpoint/2010/main" val="280042358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noProof="0" dirty="0">
                <a:solidFill>
                  <a:srgbClr val="000000"/>
                </a:solidFill>
                <a:effectLst/>
              </a:rPr>
              <a:t>Ultimately, each piece of the intervention package should work to reinforce the others so that the overall package is more than the sum of its parts. For example, if a religious leader is providing exposure to new ideas, perhaps a therapeutic intervention is helping the individual address anxiety that might be interfering with the client’s comfort in trying something new. If a therapist is working on behavioural activation to address depression, perhaps the sports club is providing extra outreach to make sure the individual shows up at practice.</a:t>
            </a:r>
            <a:endParaRPr lang="en-GB" b="0" noProof="0" dirty="0">
              <a:effectLst/>
            </a:endParaRP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164</a:t>
            </a:fld>
            <a:endParaRPr lang="x-none"/>
          </a:p>
        </p:txBody>
      </p:sp>
    </p:spTree>
    <p:extLst>
      <p:ext uri="{BB962C8B-B14F-4D97-AF65-F5344CB8AC3E}">
        <p14:creationId xmlns:p14="http://schemas.microsoft.com/office/powerpoint/2010/main" val="193938954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Through streamlined communication and coordination – which takes place through the team – each intervention can be maximised and magnified so that ultimately the whole package is effective. </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Consider the team’s role in facilitating communication/coordination and supporting providers with learning and perspectives from other disciplines.</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Clinical case management and coordination can be an essential component to ensure that services work together.</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165</a:t>
            </a:fld>
            <a:endParaRPr lang="x-none"/>
          </a:p>
        </p:txBody>
      </p:sp>
    </p:spTree>
    <p:extLst>
      <p:ext uri="{BB962C8B-B14F-4D97-AF65-F5344CB8AC3E}">
        <p14:creationId xmlns:p14="http://schemas.microsoft.com/office/powerpoint/2010/main" val="4255558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Terrorism and violent extremism are both generally understood to be violent in nature, politically or ideologically motivated, and aimed at the public and/or its representatives (</a:t>
            </a:r>
            <a:r>
              <a:rPr lang="en-GB" i="0" noProof="0" dirty="0"/>
              <a:t>e.g., </a:t>
            </a:r>
            <a:r>
              <a:rPr lang="en-GB" noProof="0" dirty="0"/>
              <a:t>government officials). As mentioned earlier, the concept of violent extremism is regarded as being broader than that of terrorism.  It encompasses a wider category of manifestations than terrorism since it includes forms of politically, ideologically, and religiously motivated violence that falls short of constituting terrorist acts. (</a:t>
            </a:r>
            <a:r>
              <a:rPr lang="en-GB" noProof="0" dirty="0">
                <a:ea typeface="Open Sans" panose="020B0606030504020204" pitchFamily="34" charset="0"/>
                <a:cs typeface="Open Sans" panose="020B0606030504020204" pitchFamily="34" charset="0"/>
                <a:sym typeface="Calibri"/>
              </a:rPr>
              <a:t>United Nations General Assembly, 2015).</a:t>
            </a:r>
            <a:endParaRPr lang="en-GB" noProof="0" dirty="0"/>
          </a:p>
          <a:p>
            <a:pPr marL="0" lvl="0" indent="0" algn="l" rtl="0">
              <a:spcBef>
                <a:spcPts val="0"/>
              </a:spcBef>
              <a:spcAft>
                <a:spcPts val="0"/>
              </a:spcAft>
              <a:buClr>
                <a:schemeClr val="dk1"/>
              </a:buClr>
              <a:buSzPts val="1200"/>
              <a:buFont typeface="Calibri"/>
              <a:buNone/>
            </a:pPr>
            <a:endParaRPr lang="en-GB" noProof="0" dirty="0"/>
          </a:p>
          <a:p>
            <a:pPr marL="0" lvl="0" indent="0" algn="l" rtl="0">
              <a:spcBef>
                <a:spcPts val="0"/>
              </a:spcBef>
              <a:spcAft>
                <a:spcPts val="0"/>
              </a:spcAft>
              <a:buClr>
                <a:schemeClr val="dk1"/>
              </a:buClr>
              <a:buSzPts val="1200"/>
              <a:buFont typeface="Calibri"/>
              <a:buNone/>
            </a:pPr>
            <a:r>
              <a:rPr lang="en-GB" noProof="0" dirty="0"/>
              <a:t>“While the two terms undoubtedly overlap and are often used interchangeably, they could be viewed as being categorically distinct, in that ‘terrorism’ potentially refers to acts – using violence to achieve an objective – while ‘violent extremism’ suggests aims and motivation. Others have suggested that ‘violent extremism’ is a broader concept that includes, but is not restricted to, terrorism”. (</a:t>
            </a:r>
            <a:r>
              <a:rPr lang="en-GB" sz="1200" cap="none" noProof="0" dirty="0">
                <a:solidFill>
                  <a:schemeClr val="tx1"/>
                </a:solidFill>
                <a:effectLst/>
                <a:ea typeface="Open Sans" panose="020B0606030504020204" pitchFamily="34" charset="0"/>
                <a:cs typeface="Open Sans" panose="020B0606030504020204" pitchFamily="34" charset="0"/>
              </a:rPr>
              <a:t>European Commission’s Directorate-General for International Cooperation and Development, CIVI.POL Conseil, and the Royal United Services Institute (RUSI), 2017).</a:t>
            </a: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Examples of non-terrorist violent extremism include hate crimes and genocide.</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i="0" u="none" strike="noStrike" cap="none" noProof="0" dirty="0">
                <a:solidFill>
                  <a:srgbClr val="000000"/>
                </a:solidFill>
              </a:rPr>
              <a:t>It is also important to distinguish between </a:t>
            </a:r>
            <a:r>
              <a:rPr lang="en-GB" i="1" u="none" strike="noStrike" cap="none" noProof="0" dirty="0">
                <a:solidFill>
                  <a:srgbClr val="000000"/>
                </a:solidFill>
              </a:rPr>
              <a:t>violent</a:t>
            </a:r>
            <a:r>
              <a:rPr lang="en-GB" i="0" u="none" strike="noStrike" cap="none" noProof="0" dirty="0">
                <a:solidFill>
                  <a:srgbClr val="000000"/>
                </a:solidFill>
              </a:rPr>
              <a:t> and </a:t>
            </a:r>
            <a:r>
              <a:rPr lang="en-GB" i="1" u="none" strike="noStrike" cap="none" noProof="0" dirty="0">
                <a:solidFill>
                  <a:srgbClr val="000000"/>
                </a:solidFill>
              </a:rPr>
              <a:t>non-violent</a:t>
            </a:r>
            <a:r>
              <a:rPr lang="en-GB" i="0" u="none" strike="noStrike" cap="none" noProof="0" dirty="0">
                <a:solidFill>
                  <a:srgbClr val="000000"/>
                </a:solidFill>
              </a:rPr>
              <a:t> radicalisation/extremism, as it helps to avoid suggesting an implicit link between radical ideas and violence. In other words, not all who hold radical (or extremist) ideas will engage in or support violent action. In fact, t</a:t>
            </a:r>
            <a:r>
              <a:rPr lang="en-GB" noProof="0" dirty="0"/>
              <a:t>he </a:t>
            </a:r>
            <a:r>
              <a:rPr lang="en-GB" i="0" u="none" strike="noStrike" cap="none" noProof="0" dirty="0">
                <a:solidFill>
                  <a:srgbClr val="000000"/>
                </a:solidFill>
              </a:rPr>
              <a:t>ability to hold ideas – regardless of their nature – is enshrined in international law as a fundamental human right (Article 19 of the International Covenant on Civil and Political Rights).</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17</a:t>
            </a:fld>
            <a:endParaRPr lang="x-none"/>
          </a:p>
        </p:txBody>
      </p:sp>
    </p:spTree>
    <p:extLst>
      <p:ext uri="{BB962C8B-B14F-4D97-AF65-F5344CB8AC3E}">
        <p14:creationId xmlns:p14="http://schemas.microsoft.com/office/powerpoint/2010/main" val="26687865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Who provides the intervention will depend on which interventions are identified for the individual.</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Ideally, the team includes members who can provide some of the identified services/support, or who is connected via a network to relevant services providers.  Networks of providers in the community can also be identified and, over time, the MDT can help to build their capacity to work with referred individuals.  </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Typical providers might include social workers, youth works, mental health providers, police or probation officers, community advocates, drug and alcohol counsellors, or ‘formers’. </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Ideological experts may play an important role as well: whether it is an imam or a former right-wing extremist, it can be useful to involve someone who can talk to the family and the individual about the ideological dimension. They might ask questions such as: “where do their ideas come from?”, “what are the sources and why are they reliable or not?”, “what are alternative perspectives?”, etc. (EU Radicalisation Awareness Network, 2017)</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Finally, a case manager will be critical to ensuring that the interventions are well coordinated.</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a:t>
            </a:r>
            <a:r>
              <a:rPr lang="en-GB" sz="1200" i="1" u="none" strike="noStrike" noProof="0" dirty="0">
                <a:solidFill>
                  <a:srgbClr val="000000"/>
                </a:solidFill>
                <a:effectLst/>
              </a:rPr>
              <a:t>Discuss the following question with participants: Who do you see being able to deliver services as part of a multi-actor team?</a:t>
            </a:r>
            <a:r>
              <a:rPr lang="en-GB" sz="1200" u="none" strike="noStrike" noProof="0" dirty="0">
                <a:solidFill>
                  <a:srgbClr val="000000"/>
                </a:solidFill>
                <a:effectLst/>
              </a:rPr>
              <a:t>].</a:t>
            </a:r>
            <a:endParaRPr lang="en-GB" b="0" noProof="0" dirty="0">
              <a:effectLst/>
            </a:endParaRP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166</a:t>
            </a:fld>
            <a:endParaRPr lang="x-none"/>
          </a:p>
        </p:txBody>
      </p:sp>
    </p:spTree>
    <p:extLst>
      <p:ext uri="{BB962C8B-B14F-4D97-AF65-F5344CB8AC3E}">
        <p14:creationId xmlns:p14="http://schemas.microsoft.com/office/powerpoint/2010/main" val="152029864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Assessment and intervention should be tailored to an individual’s developmental stage and gender. Let’s start with considerations around children.</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As noted by the Global Counterterrorism Forum (GCTF), “</a:t>
            </a:r>
            <a:r>
              <a:rPr lang="en-GB" sz="1200" i="1" u="none" strike="noStrike" noProof="0" dirty="0">
                <a:solidFill>
                  <a:srgbClr val="000000"/>
                </a:solidFill>
                <a:effectLst/>
              </a:rPr>
              <a:t>children’s reasoning and cognitive abilities are still developing and consideration should be given to both their vulnerabilities as well as to their particular capacities, which differ from those of adults</a:t>
            </a:r>
            <a:r>
              <a:rPr lang="en-GB" sz="1200" u="none" strike="noStrike" noProof="0" dirty="0">
                <a:solidFill>
                  <a:srgbClr val="000000"/>
                </a:solidFill>
                <a:effectLst/>
              </a:rPr>
              <a:t>” (Global Counterterrorism Forum, 2016).</a:t>
            </a:r>
            <a:endParaRPr lang="en-GB" b="0" noProof="0" dirty="0">
              <a:effectLst/>
            </a:endParaRP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Assessment needs to be mindful of avoiding re-traumatisation, trust-building, and creating a sense of safety. As part of this, it will be important to assess current safety of the child, and potential child protection issues. Child specific areas that should be included in assessment and intervention include school issues, developmental lags, and social concerns such as bullying or childhood trauma.</a:t>
            </a: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Because children, especially young children, may not always be able to provide a full understanding of their circumstances, it is important to gather information from, and work with, a variety of collateral sources. Especially with younger children, intervention will need to engage individuals and systems that work with the child such as parents and schools.</a:t>
            </a:r>
            <a:endParaRPr lang="en-GB" b="0" noProof="0" dirty="0">
              <a:effectLst/>
            </a:endParaRP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167</a:t>
            </a:fld>
            <a:endParaRPr lang="x-none"/>
          </a:p>
        </p:txBody>
      </p:sp>
    </p:spTree>
    <p:extLst>
      <p:ext uri="{BB962C8B-B14F-4D97-AF65-F5344CB8AC3E}">
        <p14:creationId xmlns:p14="http://schemas.microsoft.com/office/powerpoint/2010/main" val="42579027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Gender should also be considered in the course of assessment and intervention.</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Gender may influence both how the assessment or intervention is conducted – such a pairing a female provider with a client if that is important – as well as what the assessment and intervention plan include.  An assessment may include understanding how social norms and societal expectations shape gender norms, the potential for a client to have experienced gender-based or sexual trauma, and also how gender roles, lack of access or information, may have created push factors that contributed to vulnerabilities. </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If some of these factors played an important role in the violent radicalisation process they may need to be considered and addressed as part of the intervention. </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Finally, it is also critical to considering trauma, and – for both men and women –the potential impact of sexual or other gender-based traumas.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169</a:t>
            </a:fld>
            <a:endParaRPr lang="x-none"/>
          </a:p>
        </p:txBody>
      </p:sp>
    </p:spTree>
    <p:extLst>
      <p:ext uri="{BB962C8B-B14F-4D97-AF65-F5344CB8AC3E}">
        <p14:creationId xmlns:p14="http://schemas.microsoft.com/office/powerpoint/2010/main" val="37265996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How do you address these age or gender specifics in intervention? </a:t>
            </a:r>
          </a:p>
          <a:p>
            <a:pPr marL="0" rtl="0">
              <a:spcBef>
                <a:spcPts val="0"/>
              </a:spcBef>
              <a:spcAft>
                <a:spcPts val="0"/>
              </a:spcAft>
            </a:pPr>
            <a:endParaRPr lang="en-GB" sz="1200" u="none" strike="noStrike" noProof="0" dirty="0">
              <a:solidFill>
                <a:srgbClr val="000000"/>
              </a:solidFill>
              <a:effectLst/>
            </a:endParaRPr>
          </a:p>
          <a:p>
            <a:pPr marL="0" rtl="0">
              <a:spcBef>
                <a:spcPts val="0"/>
              </a:spcBef>
              <a:spcAft>
                <a:spcPts val="0"/>
              </a:spcAft>
            </a:pPr>
            <a:r>
              <a:rPr lang="en-GB" sz="1200" u="none" strike="noStrike" noProof="0" dirty="0">
                <a:solidFill>
                  <a:srgbClr val="000000"/>
                </a:solidFill>
                <a:effectLst/>
              </a:rPr>
              <a:t>[</a:t>
            </a:r>
            <a:r>
              <a:rPr lang="en-GB" sz="1200" i="1" u="none" strike="noStrike" noProof="0" dirty="0">
                <a:solidFill>
                  <a:srgbClr val="000000"/>
                </a:solidFill>
                <a:effectLst/>
              </a:rPr>
              <a:t>Discuss the following questions with participants:</a:t>
            </a:r>
          </a:p>
          <a:p>
            <a:pPr marL="457200" lvl="1" rtl="0">
              <a:spcBef>
                <a:spcPts val="0"/>
              </a:spcBef>
              <a:spcAft>
                <a:spcPts val="0"/>
              </a:spcAft>
            </a:pPr>
            <a:endParaRPr lang="en-GB" sz="1200" i="1" u="none" strike="noStrike" noProof="0" dirty="0">
              <a:solidFill>
                <a:srgbClr val="000000"/>
              </a:solidFill>
              <a:effectLst/>
              <a:latin typeface="Open Sans" panose="020B0606030504020204" pitchFamily="34" charset="0"/>
            </a:endParaRPr>
          </a:p>
          <a:p>
            <a:pPr marL="514350" lvl="1" indent="-285750" rtl="0">
              <a:spcBef>
                <a:spcPts val="0"/>
              </a:spcBef>
              <a:spcAft>
                <a:spcPts val="0"/>
              </a:spcAft>
              <a:buFont typeface="Arial" panose="020B0604020202020204" pitchFamily="34" charset="0"/>
              <a:buChar char="•"/>
            </a:pPr>
            <a:r>
              <a:rPr lang="en-GB" sz="1200" i="1" u="none" strike="noStrike" noProof="0" dirty="0">
                <a:solidFill>
                  <a:srgbClr val="000000"/>
                </a:solidFill>
                <a:effectLst/>
                <a:latin typeface="Open Sans" panose="020B0606030504020204" pitchFamily="34" charset="0"/>
              </a:rPr>
              <a:t>How do you see gender playing a role in your context/community?</a:t>
            </a:r>
          </a:p>
          <a:p>
            <a:pPr marL="514350" lvl="1" indent="-285750" rtl="0">
              <a:spcBef>
                <a:spcPts val="0"/>
              </a:spcBef>
              <a:spcAft>
                <a:spcPts val="0"/>
              </a:spcAft>
              <a:buFont typeface="Arial" panose="020B0604020202020204" pitchFamily="34" charset="0"/>
              <a:buChar char="•"/>
            </a:pPr>
            <a:r>
              <a:rPr lang="en-GB" sz="1200" i="1" u="none" strike="noStrike" noProof="0" dirty="0">
                <a:solidFill>
                  <a:srgbClr val="000000"/>
                </a:solidFill>
                <a:effectLst/>
                <a:latin typeface="Open Sans" panose="020B0606030504020204" pitchFamily="34" charset="0"/>
              </a:rPr>
              <a:t>How should this king of intervention address it?</a:t>
            </a:r>
          </a:p>
          <a:p>
            <a:pPr marL="514350" lvl="1" indent="-285750" rtl="0">
              <a:spcBef>
                <a:spcPts val="0"/>
              </a:spcBef>
              <a:spcAft>
                <a:spcPts val="0"/>
              </a:spcAft>
              <a:buFont typeface="Arial" panose="020B0604020202020204" pitchFamily="34" charset="0"/>
              <a:buChar char="•"/>
            </a:pPr>
            <a:r>
              <a:rPr lang="en-GB" sz="1200" i="1" u="none" strike="noStrike" noProof="0" dirty="0">
                <a:solidFill>
                  <a:srgbClr val="000000"/>
                </a:solidFill>
                <a:effectLst/>
                <a:latin typeface="Open Sans" panose="020B0606030504020204" pitchFamily="34" charset="0"/>
              </a:rPr>
              <a:t>What about age?</a:t>
            </a:r>
            <a:r>
              <a:rPr lang="en-GB" sz="1200" u="none" strike="noStrike" noProof="0" dirty="0">
                <a:solidFill>
                  <a:srgbClr val="000000"/>
                </a:solidFill>
                <a:effectLst/>
                <a:latin typeface="Open Sans" panose="020B0606030504020204" pitchFamily="34" charset="0"/>
              </a:rPr>
              <a:t>].</a:t>
            </a:r>
          </a:p>
          <a:p>
            <a:pPr marL="0" rtl="0">
              <a:spcBef>
                <a:spcPts val="0"/>
              </a:spcBef>
              <a:spcAft>
                <a:spcPts val="0"/>
              </a:spcAft>
            </a:pPr>
            <a:r>
              <a:rPr lang="en-GB" sz="1200" b="0" noProof="0" dirty="0">
                <a:effectLst/>
              </a:rPr>
              <a:t/>
            </a:r>
            <a:br>
              <a:rPr lang="en-GB" sz="1200" b="0" noProof="0" dirty="0">
                <a:effectLst/>
              </a:rPr>
            </a:br>
            <a:r>
              <a:rPr lang="en-GB" sz="1200" b="0" noProof="0" dirty="0">
                <a:effectLst/>
              </a:rPr>
              <a:t>Integrating a gender perspective might involve:</a:t>
            </a:r>
          </a:p>
          <a:p>
            <a:pPr marL="0" rtl="0">
              <a:spcBef>
                <a:spcPts val="0"/>
              </a:spcBef>
              <a:spcAft>
                <a:spcPts val="0"/>
              </a:spcAft>
            </a:pPr>
            <a:endParaRPr lang="en-GB" sz="1200" u="none" strike="noStrike" noProof="0" dirty="0">
              <a:solidFill>
                <a:srgbClr val="000000"/>
              </a:solidFill>
              <a:effectLst/>
            </a:endParaRP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Ensuring the appropriate gender balance among the professionals and practitioners involved in conducting assessments and designing/delivering interventions.</a:t>
            </a: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Understanding the gender dynamics of radicalisation to violence, including the differences between girls/women and boys/men and the need to counteract stereotypes around gender, such as the link between hypermasculinity and violence.</a:t>
            </a: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Using gender-specific factors to help determine who is at risk of or vulnerable to violent extremism and developing gender-sensitive interventions to address them.</a:t>
            </a: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Being sensitive to cultural settings such as girls or young women not wanting to be left alone with a male professional.</a:t>
            </a: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Involving and engaging mothers and fathers, including through awareness raising and other training, on how to identify and address radicalisation (OSCE, 2019).</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170</a:t>
            </a:fld>
            <a:endParaRPr lang="x-none"/>
          </a:p>
        </p:txBody>
      </p:sp>
    </p:spTree>
    <p:extLst>
      <p:ext uri="{BB962C8B-B14F-4D97-AF65-F5344CB8AC3E}">
        <p14:creationId xmlns:p14="http://schemas.microsoft.com/office/powerpoint/2010/main" val="227240237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Throughout the assessment and intervention process it is critical to bear in mind the “Do No Harm” principle. </a:t>
            </a:r>
            <a:endParaRPr lang="en-GB" sz="1200" b="0" noProof="0" dirty="0">
              <a:effectLst/>
            </a:endParaRPr>
          </a:p>
          <a:p>
            <a:pPr marL="0" rtl="0">
              <a:spcBef>
                <a:spcPts val="0"/>
              </a:spcBef>
              <a:spcAft>
                <a:spcPts val="0"/>
              </a:spcAft>
            </a:pPr>
            <a:r>
              <a:rPr lang="en-GB" sz="1200" b="0" noProof="0" dirty="0">
                <a:effectLst/>
              </a:rPr>
              <a:t/>
            </a:r>
            <a:br>
              <a:rPr lang="en-GB" sz="1200" b="0" noProof="0" dirty="0">
                <a:effectLst/>
              </a:rPr>
            </a:br>
            <a:r>
              <a:rPr lang="en-GB" sz="1200" u="none" strike="noStrike" noProof="0" dirty="0">
                <a:solidFill>
                  <a:srgbClr val="000000"/>
                </a:solidFill>
                <a:effectLst/>
              </a:rPr>
              <a:t>Intervention packages should be mindful of ‘unintended consequences’, e.g., stigma, over-intervention, community resentment or backlash, or securitisation and related stigmatisation of social services.</a:t>
            </a:r>
          </a:p>
          <a:p>
            <a:pPr marL="0" rtl="0">
              <a:spcBef>
                <a:spcPts val="0"/>
              </a:spcBef>
              <a:spcAft>
                <a:spcPts val="0"/>
              </a:spcAft>
            </a:pPr>
            <a:endParaRPr lang="en-GB" sz="1200" u="none" strike="noStrike" noProof="0" dirty="0">
              <a:solidFill>
                <a:srgbClr val="000000"/>
              </a:solidFill>
              <a:effectLst/>
            </a:endParaRPr>
          </a:p>
          <a:p>
            <a:pPr marL="0" rtl="0">
              <a:spcBef>
                <a:spcPts val="0"/>
              </a:spcBef>
              <a:spcAft>
                <a:spcPts val="0"/>
              </a:spcAft>
            </a:pPr>
            <a:r>
              <a:rPr lang="en-GB" sz="1200" u="none" strike="noStrike" noProof="0" dirty="0">
                <a:solidFill>
                  <a:srgbClr val="000000"/>
                </a:solidFill>
                <a:effectLst/>
              </a:rPr>
              <a:t>[</a:t>
            </a:r>
            <a:r>
              <a:rPr lang="en-GB" sz="1200" i="1" u="none" strike="noStrike" noProof="0" dirty="0">
                <a:solidFill>
                  <a:srgbClr val="000000"/>
                </a:solidFill>
                <a:effectLst/>
              </a:rPr>
              <a:t>Discuss the following questions with participants, if time allows:</a:t>
            </a:r>
          </a:p>
          <a:p>
            <a:pPr marL="0" rtl="0">
              <a:spcBef>
                <a:spcPts val="0"/>
              </a:spcBef>
              <a:spcAft>
                <a:spcPts val="0"/>
              </a:spcAft>
            </a:pPr>
            <a:endParaRPr lang="en-GB" sz="1200" i="1" u="none" strike="noStrike" noProof="0" dirty="0">
              <a:solidFill>
                <a:srgbClr val="000000"/>
              </a:solidFill>
              <a:effectLst/>
            </a:endParaRPr>
          </a:p>
          <a:p>
            <a:pPr marL="173736" lvl="1" indent="-173736" rtl="0">
              <a:spcBef>
                <a:spcPts val="0"/>
              </a:spcBef>
              <a:spcAft>
                <a:spcPts val="0"/>
              </a:spcAft>
              <a:buFont typeface="Arial" panose="020B0604020202020204" pitchFamily="34" charset="0"/>
              <a:buChar char="•"/>
            </a:pPr>
            <a:r>
              <a:rPr lang="en-GB" sz="1200" i="1" u="none" strike="noStrike" noProof="0" dirty="0">
                <a:solidFill>
                  <a:srgbClr val="000000"/>
                </a:solidFill>
                <a:effectLst/>
                <a:latin typeface="Open Sans" panose="020B0606030504020204" pitchFamily="34" charset="0"/>
              </a:rPr>
              <a:t>What do you see as potential unintended consequences that we need to be thinking about?</a:t>
            </a:r>
          </a:p>
          <a:p>
            <a:pPr marL="173736" lvl="1" indent="-173736" rtl="0">
              <a:spcBef>
                <a:spcPts val="0"/>
              </a:spcBef>
              <a:spcAft>
                <a:spcPts val="0"/>
              </a:spcAft>
              <a:buFont typeface="Arial" panose="020B0604020202020204" pitchFamily="34" charset="0"/>
              <a:buChar char="•"/>
            </a:pPr>
            <a:r>
              <a:rPr lang="en-GB" sz="1200" i="1" u="none" strike="noStrike" noProof="0" dirty="0">
                <a:solidFill>
                  <a:srgbClr val="000000"/>
                </a:solidFill>
                <a:effectLst/>
                <a:latin typeface="Open Sans" panose="020B0606030504020204" pitchFamily="34" charset="0"/>
              </a:rPr>
              <a:t>What are the risks that could come from this kind of multi-actor assessment and intervention approach?</a:t>
            </a:r>
            <a:r>
              <a:rPr lang="en-GB" sz="1200" u="none" strike="noStrike" noProof="0" dirty="0">
                <a:solidFill>
                  <a:srgbClr val="000000"/>
                </a:solidFill>
                <a:effectLst/>
                <a:latin typeface="Open Sans" panose="020B0606030504020204" pitchFamily="34" charset="0"/>
              </a:rPr>
              <a:t>].</a:t>
            </a:r>
            <a:endParaRPr lang="en-GB" sz="1200" b="0" noProof="0" dirty="0">
              <a:effectLst/>
            </a:endParaRP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171</a:t>
            </a:fld>
            <a:endParaRPr lang="x-none"/>
          </a:p>
        </p:txBody>
      </p:sp>
    </p:spTree>
    <p:extLst>
      <p:ext uri="{BB962C8B-B14F-4D97-AF65-F5344CB8AC3E}">
        <p14:creationId xmlns:p14="http://schemas.microsoft.com/office/powerpoint/2010/main" val="228109590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noProof="0" dirty="0"/>
              <a:t>[</a:t>
            </a:r>
            <a:r>
              <a:rPr lang="en-GB" i="1" noProof="0" dirty="0"/>
              <a:t>Break participants into their preassigned groups and ask each team to read through a case example.  Use the prompts on the slide as discussion points. </a:t>
            </a:r>
            <a:br>
              <a:rPr lang="en-GB" i="1" noProof="0" dirty="0"/>
            </a:br>
            <a:endParaRPr lang="en-GB" i="1" noProof="0" dirty="0"/>
          </a:p>
          <a:p>
            <a:pPr marL="0" lvl="0" indent="0" algn="l" rtl="0">
              <a:lnSpc>
                <a:spcPct val="100000"/>
              </a:lnSpc>
              <a:spcBef>
                <a:spcPts val="0"/>
              </a:spcBef>
              <a:spcAft>
                <a:spcPts val="0"/>
              </a:spcAft>
              <a:buClr>
                <a:schemeClr val="dk1"/>
              </a:buClr>
              <a:buSzPts val="1400"/>
              <a:buFont typeface="Arial"/>
              <a:buNone/>
            </a:pPr>
            <a:r>
              <a:rPr lang="en-GB" i="1" noProof="0" dirty="0"/>
              <a:t>Give each group 15 (if online) or 20 minutes (if in-person) to discuss, and then ask each group to share their approach including thoughts on the above discussion points</a:t>
            </a:r>
            <a:r>
              <a:rPr lang="en-GB"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172</a:t>
            </a:fld>
            <a:endParaRPr lang="x-none"/>
          </a:p>
        </p:txBody>
      </p:sp>
    </p:spTree>
    <p:extLst>
      <p:ext uri="{BB962C8B-B14F-4D97-AF65-F5344CB8AC3E}">
        <p14:creationId xmlns:p14="http://schemas.microsoft.com/office/powerpoint/2010/main" val="383776235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Interventions are where the hard work of building the team and streamlining its operations come together – this is where the thoughtful groundwork of stakeholder involvement, trust, careful assessment, and ethical rigor comes together to make a differences in the lives of individuals and society through preventing violent extremism.  </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Interventions are:</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6286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tailored to the individual’s needs and strengths;</a:t>
            </a:r>
          </a:p>
          <a:p>
            <a:pPr marL="6286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mindful of “Do No Harm” principles;</a:t>
            </a:r>
          </a:p>
          <a:p>
            <a:pPr marL="6286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built on trusting relationships and respect for the individual; and</a:t>
            </a:r>
          </a:p>
          <a:p>
            <a:pPr marL="6286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the result of a collaborative, multi-actor effort.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173</a:t>
            </a:fld>
            <a:endParaRPr lang="x-none"/>
          </a:p>
        </p:txBody>
      </p:sp>
    </p:spTree>
    <p:extLst>
      <p:ext uri="{BB962C8B-B14F-4D97-AF65-F5344CB8AC3E}">
        <p14:creationId xmlns:p14="http://schemas.microsoft.com/office/powerpoint/2010/main" val="359835219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174</a:t>
            </a:fld>
            <a:endParaRPr lang="x-none"/>
          </a:p>
        </p:txBody>
      </p:sp>
    </p:spTree>
    <p:extLst>
      <p:ext uri="{BB962C8B-B14F-4D97-AF65-F5344CB8AC3E}">
        <p14:creationId xmlns:p14="http://schemas.microsoft.com/office/powerpoint/2010/main" val="384114120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175</a:t>
            </a:fld>
            <a:endParaRPr lang="x-none"/>
          </a:p>
        </p:txBody>
      </p:sp>
    </p:spTree>
    <p:extLst>
      <p:ext uri="{BB962C8B-B14F-4D97-AF65-F5344CB8AC3E}">
        <p14:creationId xmlns:p14="http://schemas.microsoft.com/office/powerpoint/2010/main" val="355651368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None/>
              <a:tabLst/>
              <a:defRPr/>
            </a:pPr>
            <a:r>
              <a:rPr lang="en-GB" sz="1200" noProof="0" dirty="0"/>
              <a:t>[</a:t>
            </a:r>
            <a:r>
              <a:rPr lang="en-GB" sz="1200" i="1" noProof="0" dirty="0"/>
              <a:t>Before beginning the module, the facilitator should ask participants if they have any prior knowledge in this area and, if so, take five minutes so that one or two participants can briefly explain in what context they have acquired this experience</a:t>
            </a:r>
            <a:r>
              <a:rPr lang="en-GB" sz="1200" noProof="0" dirty="0"/>
              <a:t>].</a:t>
            </a:r>
          </a:p>
          <a:p>
            <a:pPr marL="171450" lvl="0" indent="-171450" algn="l" rtl="0">
              <a:spcBef>
                <a:spcPts val="0"/>
              </a:spcBef>
              <a:spcAft>
                <a:spcPts val="0"/>
              </a:spcAft>
              <a:buFont typeface="Courier New" panose="02070309020205020404" pitchFamily="49" charset="0"/>
              <a:buChar char="o"/>
            </a:pPr>
            <a:endParaRPr lang="en-GB" sz="1200" noProof="0" dirty="0"/>
          </a:p>
          <a:p>
            <a:pPr marL="0" lvl="0" indent="0" algn="l" rtl="0">
              <a:spcBef>
                <a:spcPts val="0"/>
              </a:spcBef>
              <a:spcAft>
                <a:spcPts val="0"/>
              </a:spcAft>
              <a:buFont typeface="Courier New" panose="02070309020205020404" pitchFamily="49" charset="0"/>
              <a:buNone/>
            </a:pPr>
            <a:r>
              <a:rPr lang="en-GB" sz="1200" noProof="0" dirty="0"/>
              <a:t>The objective of this module is to introduce participants to monitoring and evaluation in the context of multi-actor P/CVE programmes. To do that, we will be addressing four key questions:</a:t>
            </a:r>
          </a:p>
          <a:p>
            <a:pPr marL="0" lvl="0" indent="0" algn="l" rtl="0">
              <a:spcBef>
                <a:spcPts val="0"/>
              </a:spcBef>
              <a:spcAft>
                <a:spcPts val="0"/>
              </a:spcAft>
              <a:buFont typeface="Courier New" panose="02070309020205020404" pitchFamily="49" charset="0"/>
              <a:buNone/>
            </a:pPr>
            <a:endParaRPr lang="en-GB" sz="1200" noProof="0" dirty="0"/>
          </a:p>
          <a:p>
            <a:pPr marL="628650" lvl="1" indent="-171450" algn="l" rtl="0">
              <a:spcBef>
                <a:spcPts val="0"/>
              </a:spcBef>
              <a:spcAft>
                <a:spcPts val="0"/>
              </a:spcAft>
              <a:buFont typeface="Arial" panose="020B0604020202020204" pitchFamily="34" charset="0"/>
              <a:buChar char="•"/>
            </a:pPr>
            <a:r>
              <a:rPr lang="en-GB" sz="1200" noProof="0" dirty="0"/>
              <a:t>How do we define “M&amp;E”;</a:t>
            </a:r>
          </a:p>
          <a:p>
            <a:pPr marL="628650" lvl="1" indent="-171450" algn="l" rtl="0">
              <a:spcBef>
                <a:spcPts val="0"/>
              </a:spcBef>
              <a:spcAft>
                <a:spcPts val="0"/>
              </a:spcAft>
              <a:buFont typeface="Arial" panose="020B0604020202020204" pitchFamily="34" charset="0"/>
              <a:buChar char="•"/>
            </a:pPr>
            <a:r>
              <a:rPr lang="en-GB" sz="1200" noProof="0" dirty="0"/>
              <a:t>Why it is important to plan for and include M&amp;E in any P/CVE program;</a:t>
            </a:r>
          </a:p>
          <a:p>
            <a:pPr marL="628650" lvl="1" indent="-171450" algn="l" rtl="0">
              <a:spcBef>
                <a:spcPts val="0"/>
              </a:spcBef>
              <a:spcAft>
                <a:spcPts val="0"/>
              </a:spcAft>
              <a:buFont typeface="Arial" panose="020B0604020202020204" pitchFamily="34" charset="0"/>
              <a:buChar char="•"/>
            </a:pPr>
            <a:r>
              <a:rPr lang="en-GB" sz="1200" noProof="0" dirty="0"/>
              <a:t>What are the key steps in implementing M&amp;E; and </a:t>
            </a:r>
          </a:p>
          <a:p>
            <a:pPr marL="628650" lvl="1" indent="-171450" algn="l" rtl="0">
              <a:spcBef>
                <a:spcPts val="0"/>
              </a:spcBef>
              <a:spcAft>
                <a:spcPts val="0"/>
              </a:spcAft>
              <a:buFont typeface="Arial" panose="020B0604020202020204" pitchFamily="34" charset="0"/>
              <a:buChar char="•"/>
            </a:pPr>
            <a:r>
              <a:rPr lang="en-GB" sz="1200" noProof="0" dirty="0"/>
              <a:t>What is the added-value of M&amp;E in improving programmes and securing support for them from potential funders.</a:t>
            </a:r>
          </a:p>
          <a:p>
            <a:pPr marL="0" lvl="0" indent="0" algn="l" rtl="0">
              <a:spcBef>
                <a:spcPts val="0"/>
              </a:spcBef>
              <a:spcAft>
                <a:spcPts val="0"/>
              </a:spcAft>
              <a:buFont typeface="Courier New" panose="02070309020205020404" pitchFamily="49" charset="0"/>
              <a:buNone/>
            </a:pPr>
            <a:endParaRPr lang="en-GB" sz="1200" noProof="0" dirty="0"/>
          </a:p>
          <a:p>
            <a:pPr marL="0" lvl="0" indent="0" algn="l" rtl="0">
              <a:spcBef>
                <a:spcPts val="0"/>
              </a:spcBef>
              <a:spcAft>
                <a:spcPts val="0"/>
              </a:spcAft>
              <a:buFont typeface="Courier New" panose="02070309020205020404" pitchFamily="49" charset="0"/>
              <a:buNone/>
            </a:pPr>
            <a:r>
              <a:rPr lang="en-GB" sz="1200" noProof="0" dirty="0"/>
              <a:t>Like many other subjects addressed as part of this course, M&amp;E is a rich area that could, in and of itself, be the subject of a week-long course. However, since this is a [</a:t>
            </a:r>
            <a:r>
              <a:rPr lang="en-GB" sz="1200" i="1" noProof="0" dirty="0"/>
              <a:t>one-hour (if online) two-hour module (if in-person)</a:t>
            </a:r>
            <a:r>
              <a:rPr lang="en-GB" sz="1200" i="0" noProof="0" dirty="0"/>
              <a:t>], </a:t>
            </a:r>
            <a:r>
              <a:rPr lang="en-GB" sz="1200" noProof="0" dirty="0"/>
              <a:t>we will be focusing on the foundational elements of M&amp;E, so that participants can acquire the tools needed to consider how it can be applied in their context and how to further learn about it.</a:t>
            </a:r>
          </a:p>
          <a:p>
            <a:pPr marL="0" lvl="0" indent="0" algn="l" rtl="0">
              <a:spcBef>
                <a:spcPts val="0"/>
              </a:spcBef>
              <a:spcAft>
                <a:spcPts val="0"/>
              </a:spcAft>
              <a:buFont typeface="Courier New" panose="02070309020205020404" pitchFamily="49" charset="0"/>
              <a:buNone/>
            </a:pPr>
            <a:endParaRPr lang="en-GB" sz="1200" noProof="0" dirty="0"/>
          </a:p>
          <a:p>
            <a:pPr marL="0" lvl="0" indent="0" algn="l" rtl="0">
              <a:spcBef>
                <a:spcPts val="0"/>
              </a:spcBef>
              <a:spcAft>
                <a:spcPts val="0"/>
              </a:spcAft>
              <a:buFont typeface="Courier New" panose="02070309020205020404" pitchFamily="49" charset="0"/>
              <a:buNone/>
            </a:pPr>
            <a:r>
              <a:rPr lang="en-GB" sz="1200" noProof="0" dirty="0"/>
              <a:t>This module thus does not aim to be exhaustive, but rather a practical synthesis of key M&amp;E concepts and tools.</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176</a:t>
            </a:fld>
            <a:endParaRPr lang="x-none"/>
          </a:p>
        </p:txBody>
      </p:sp>
    </p:spTree>
    <p:extLst>
      <p:ext uri="{BB962C8B-B14F-4D97-AF65-F5344CB8AC3E}">
        <p14:creationId xmlns:p14="http://schemas.microsoft.com/office/powerpoint/2010/main" val="145149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noProof="0" dirty="0">
                <a:cs typeface="Open Sans" panose="020B0606030504020204" pitchFamily="34" charset="0"/>
                <a:sym typeface="Calibri"/>
              </a:rPr>
              <a:t>“Vulnerability” or “at risk</a:t>
            </a:r>
            <a:r>
              <a:rPr lang="en-GB" noProof="0" dirty="0">
                <a:cs typeface="Open Sans" panose="020B0606030504020204" pitchFamily="34" charset="0"/>
                <a:sym typeface="Calibri"/>
              </a:rPr>
              <a:t>”: </a:t>
            </a:r>
            <a:r>
              <a:rPr lang="en-GB" noProof="0" dirty="0"/>
              <a:t>This gets at “who” should be included in a P/CVE programme and for what reason and assumes that individuals exposed to factors and characteristics associated with radicalisation and recruitment are more likely to join violent extremist groups. It involves identifying demographic criteria associated with radicalisation and recruitment, such as age, sex, education level, involvement in criminality, and recent changes in religious or ideological orientation. In this regard, it is important to focus on those demonstrating behaviours and manifestations that can lead to violent extremism or those who have already committed to it and not on individuals who are simply expressing ideological, political, or religious beliefs that are protected by human rights law. </a:t>
            </a:r>
          </a:p>
        </p:txBody>
      </p:sp>
      <p:sp>
        <p:nvSpPr>
          <p:cNvPr id="4" name="Slide Number Placeholder 3"/>
          <p:cNvSpPr>
            <a:spLocks noGrp="1"/>
          </p:cNvSpPr>
          <p:nvPr>
            <p:ph type="sldNum" sz="quarter" idx="5"/>
          </p:nvPr>
        </p:nvSpPr>
        <p:spPr/>
        <p:txBody>
          <a:bodyPr/>
          <a:lstStyle/>
          <a:p>
            <a:fld id="{4C117FA5-761C-C549-A9ED-C21FA301D369}" type="slidenum">
              <a:rPr lang="x-none" smtClean="0"/>
              <a:pPr/>
              <a:t>18</a:t>
            </a:fld>
            <a:endParaRPr lang="x-none"/>
          </a:p>
        </p:txBody>
      </p:sp>
    </p:spTree>
    <p:extLst>
      <p:ext uri="{BB962C8B-B14F-4D97-AF65-F5344CB8AC3E}">
        <p14:creationId xmlns:p14="http://schemas.microsoft.com/office/powerpoint/2010/main" val="33705070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Because running a multi-actor P/CVE programme is complex, M&amp;E is a critical tool to ensure it is running smoothly and achieving its intended objectives. It can help keep track of how different actors are engaging in the program, help understand what difficulties they may be facing, and learn lessons about how coordination between them can be improved. This is what we will be referring to when discussing “process” M&amp;E – essentially, learning about how the multi-actor process is unfolding.</a:t>
            </a:r>
          </a:p>
          <a:p>
            <a:pPr marL="0" lvl="0" indent="0" algn="l" rtl="0">
              <a:spcBef>
                <a:spcPts val="0"/>
              </a:spcBef>
              <a:spcAft>
                <a:spcPts val="0"/>
              </a:spcAft>
              <a:buFont typeface="Courier New" panose="02070309020205020404" pitchFamily="49" charset="0"/>
              <a:buNone/>
            </a:pPr>
            <a:endParaRPr lang="en-GB" noProof="0" dirty="0"/>
          </a:p>
          <a:p>
            <a:pPr marL="0" lvl="0" indent="0" algn="l" rtl="0">
              <a:spcBef>
                <a:spcPts val="0"/>
              </a:spcBef>
              <a:spcAft>
                <a:spcPts val="0"/>
              </a:spcAft>
              <a:buFont typeface="Courier New" panose="02070309020205020404" pitchFamily="49" charset="0"/>
              <a:buNone/>
            </a:pPr>
            <a:r>
              <a:rPr lang="en-GB" noProof="0" dirty="0"/>
              <a:t>But M&amp;E can also be applied to assess whether the programme is achieving its objectives or whether it is having unforeseen, unintended consequences in the community. This is particularly important with regard not only to efficiency, but also to ensure that P/CVE programmes are run in a way that is consistent with a “Do No Harm” approach. When referring to “intervention M&amp;E”, we will thus be looking at how we can evaluate programme impact and consequences.</a:t>
            </a:r>
          </a:p>
          <a:p>
            <a:pPr marL="0" lvl="0" indent="0" algn="l" rtl="0">
              <a:spcBef>
                <a:spcPts val="0"/>
              </a:spcBef>
              <a:spcAft>
                <a:spcPts val="0"/>
              </a:spcAft>
              <a:buFont typeface="Courier New" panose="02070309020205020404" pitchFamily="49" charset="0"/>
              <a:buNone/>
            </a:pPr>
            <a:endParaRPr lang="en-GB" noProof="0" dirty="0"/>
          </a:p>
          <a:p>
            <a:pPr marL="0" lvl="0" indent="0" algn="l" rtl="0">
              <a:spcBef>
                <a:spcPts val="0"/>
              </a:spcBef>
              <a:spcAft>
                <a:spcPts val="0"/>
              </a:spcAft>
              <a:buFont typeface="Courier New" panose="02070309020205020404" pitchFamily="49" charset="0"/>
              <a:buNone/>
            </a:pPr>
            <a:r>
              <a:rPr lang="en-GB" noProof="0" dirty="0"/>
              <a:t>Because M&amp;E is about describing and measuring both the process and the impact of the programme, we will discuss how this measurement can be done using “indicators”. We will be defining what an indicator is and how these can be identified in the planning stages of the programme, by looking both at the objectives if the programme as well as the “theory of change” it is using.</a:t>
            </a:r>
          </a:p>
          <a:p>
            <a:pPr marL="0" lvl="0" indent="0" algn="l" rtl="0">
              <a:spcBef>
                <a:spcPts val="0"/>
              </a:spcBef>
              <a:spcAft>
                <a:spcPts val="0"/>
              </a:spcAft>
              <a:buFont typeface="Courier New" panose="02070309020205020404" pitchFamily="49" charset="0"/>
              <a:buNone/>
            </a:pPr>
            <a:endParaRPr lang="en-GB" noProof="0" dirty="0"/>
          </a:p>
          <a:p>
            <a:pPr marL="0" lvl="0" indent="0" algn="l" rtl="0">
              <a:spcBef>
                <a:spcPts val="0"/>
              </a:spcBef>
              <a:spcAft>
                <a:spcPts val="0"/>
              </a:spcAft>
              <a:buFont typeface="Courier New" panose="02070309020205020404" pitchFamily="49" charset="0"/>
              <a:buNone/>
            </a:pPr>
            <a:r>
              <a:rPr lang="en-GB" noProof="0" dirty="0"/>
              <a:t>Finally, we will discuss how the data that is collected through M&amp;E can be used to improve its processes and impact, but also as evidence that it is working. This is particularly important when reporting back to decision-makers and funders who want to know about programme results. This can help secure political support for the programme as well as additional resources to improve and expand it.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178</a:t>
            </a:fld>
            <a:endParaRPr lang="x-none"/>
          </a:p>
        </p:txBody>
      </p:sp>
    </p:spTree>
    <p:extLst>
      <p:ext uri="{BB962C8B-B14F-4D97-AF65-F5344CB8AC3E}">
        <p14:creationId xmlns:p14="http://schemas.microsoft.com/office/powerpoint/2010/main" val="402225072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None/>
              <a:tabLst/>
              <a:defRPr/>
            </a:pPr>
            <a:r>
              <a:rPr lang="en-GB" sz="1200" noProof="0" dirty="0">
                <a:latin typeface="Open Sans" panose="020B0606030504020204" pitchFamily="34" charset="0"/>
                <a:ea typeface="Open Sans" panose="020B0606030504020204" pitchFamily="34" charset="0"/>
                <a:cs typeface="Open Sans" panose="020B0606030504020204" pitchFamily="34" charset="0"/>
              </a:rPr>
              <a:t>In general, “M&amp;E” refers to the use of specific tools and methodologies to collect, analyse, and assess data throughout a project cycle or programme in order to measure progress, outcomes, and impact.</a:t>
            </a:r>
          </a:p>
          <a:p>
            <a:pPr marL="0" marR="0" lvl="0" indent="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None/>
              <a:tabLst/>
              <a:defRPr/>
            </a:pPr>
            <a:endParaRPr lang="en-GB" sz="1200" noProof="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Courier New" panose="02070309020205020404" pitchFamily="49" charset="0"/>
              <a:buNone/>
            </a:pPr>
            <a:r>
              <a:rPr lang="en-GB" sz="1200" noProof="0" dirty="0">
                <a:latin typeface="Open Sans" panose="020B0606030504020204" pitchFamily="34" charset="0"/>
                <a:ea typeface="Open Sans" panose="020B0606030504020204" pitchFamily="34" charset="0"/>
                <a:cs typeface="Open Sans" panose="020B0606030504020204" pitchFamily="34" charset="0"/>
              </a:rPr>
              <a:t>More specifically, “M&amp;E” refers to the “</a:t>
            </a:r>
            <a:r>
              <a:rPr lang="en-GB" sz="1200" i="1" noProof="0" dirty="0">
                <a:latin typeface="Open Sans" panose="020B0606030504020204" pitchFamily="34" charset="0"/>
                <a:ea typeface="Open Sans" panose="020B0606030504020204" pitchFamily="34" charset="0"/>
                <a:cs typeface="Open Sans" panose="020B0606030504020204" pitchFamily="34" charset="0"/>
              </a:rPr>
              <a:t>task of ensuring that activities are completed on time and within a prescribed budget and plan. It is the assessment of progress toward project implementation – the completion of key activities for intended beneficiaries, implementers and partners – and the measure of quantitative outputs such as the number of participants engaged in the activities</a:t>
            </a:r>
            <a:r>
              <a:rPr lang="en-GB" sz="1200" i="0" noProof="0" dirty="0">
                <a:latin typeface="Open Sans" panose="020B0606030504020204" pitchFamily="34" charset="0"/>
                <a:ea typeface="Open Sans" panose="020B0606030504020204" pitchFamily="34" charset="0"/>
                <a:cs typeface="Open Sans" panose="020B0606030504020204" pitchFamily="34" charset="0"/>
              </a:rPr>
              <a:t>” (</a:t>
            </a:r>
            <a:r>
              <a:rPr lang="en-GB" sz="1200" i="0" noProof="0" dirty="0" err="1">
                <a:latin typeface="Open Sans" panose="020B0606030504020204" pitchFamily="34" charset="0"/>
                <a:ea typeface="Open Sans" panose="020B0606030504020204" pitchFamily="34" charset="0"/>
                <a:cs typeface="Open Sans" panose="020B0606030504020204" pitchFamily="34" charset="0"/>
              </a:rPr>
              <a:t>Holmer</a:t>
            </a:r>
            <a:r>
              <a:rPr lang="en-GB" sz="1200" i="0" noProof="0" dirty="0">
                <a:latin typeface="Open Sans" panose="020B0606030504020204" pitchFamily="34" charset="0"/>
                <a:ea typeface="Open Sans" panose="020B0606030504020204" pitchFamily="34" charset="0"/>
                <a:cs typeface="Open Sans" panose="020B0606030504020204" pitchFamily="34" charset="0"/>
              </a:rPr>
              <a:t>, G., et al, 2018).</a:t>
            </a:r>
          </a:p>
          <a:p>
            <a:endParaRPr lang="en-GB" noProof="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C117FA5-761C-C549-A9ED-C21FA301D369}" type="slidenum">
              <a:rPr lang="x-none" smtClean="0"/>
              <a:pPr/>
              <a:t>179</a:t>
            </a:fld>
            <a:endParaRPr lang="x-none"/>
          </a:p>
        </p:txBody>
      </p:sp>
    </p:spTree>
    <p:extLst>
      <p:ext uri="{BB962C8B-B14F-4D97-AF65-F5344CB8AC3E}">
        <p14:creationId xmlns:p14="http://schemas.microsoft.com/office/powerpoint/2010/main" val="10890520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GB" sz="1200" noProof="0" dirty="0">
                <a:latin typeface="Open Sans" panose="020B0606030504020204" pitchFamily="34" charset="0"/>
                <a:ea typeface="Open Sans" panose="020B0606030504020204" pitchFamily="34" charset="0"/>
                <a:cs typeface="Open Sans" panose="020B0606030504020204" pitchFamily="34" charset="0"/>
              </a:rPr>
              <a:t>Finally, evaluation refers to “</a:t>
            </a:r>
            <a:r>
              <a:rPr lang="en-GB" sz="1200" i="1" noProof="0" dirty="0">
                <a:latin typeface="Open Sans" panose="020B0606030504020204" pitchFamily="34" charset="0"/>
                <a:ea typeface="Open Sans" panose="020B0606030504020204" pitchFamily="34" charset="0"/>
                <a:cs typeface="Open Sans" panose="020B0606030504020204" pitchFamily="34" charset="0"/>
              </a:rPr>
              <a:t>the assessment of whether project activities have collectively achieved the objectives as intended or planned, and as articulated in a theory of change. Inherent to any effective evaluation effort is a clear understanding of the project objectives, the development of measurable and specific indicators, and access to reliable and relevant data” </a:t>
            </a:r>
            <a:r>
              <a:rPr lang="en-GB" sz="1200" i="0" noProof="0" dirty="0">
                <a:latin typeface="Open Sans" panose="020B0606030504020204" pitchFamily="34" charset="0"/>
                <a:ea typeface="Open Sans" panose="020B0606030504020204" pitchFamily="34" charset="0"/>
                <a:cs typeface="Open Sans" panose="020B0606030504020204" pitchFamily="34" charset="0"/>
              </a:rPr>
              <a:t>(</a:t>
            </a:r>
            <a:r>
              <a:rPr lang="en-GB" sz="1200" i="0" noProof="0" dirty="0" err="1">
                <a:latin typeface="Open Sans" panose="020B0606030504020204" pitchFamily="34" charset="0"/>
                <a:ea typeface="Open Sans" panose="020B0606030504020204" pitchFamily="34" charset="0"/>
                <a:cs typeface="Open Sans" panose="020B0606030504020204" pitchFamily="34" charset="0"/>
              </a:rPr>
              <a:t>Holmer</a:t>
            </a:r>
            <a:r>
              <a:rPr lang="en-GB" sz="1200" i="0" noProof="0" dirty="0">
                <a:latin typeface="Open Sans" panose="020B0606030504020204" pitchFamily="34" charset="0"/>
                <a:ea typeface="Open Sans" panose="020B0606030504020204" pitchFamily="34" charset="0"/>
                <a:cs typeface="Open Sans" panose="020B0606030504020204" pitchFamily="34" charset="0"/>
              </a:rPr>
              <a:t>, G., et al, 2018).</a:t>
            </a:r>
            <a:endParaRPr lang="en-GB" sz="1200" noProof="0" dirty="0">
              <a:latin typeface="Open Sans" panose="020B0606030504020204" pitchFamily="34" charset="0"/>
              <a:ea typeface="Open Sans" panose="020B0606030504020204" pitchFamily="34" charset="0"/>
              <a:cs typeface="Open Sans" panose="020B0606030504020204" pitchFamily="34" charset="0"/>
            </a:endParaRPr>
          </a:p>
          <a:p>
            <a:pPr marL="228600" indent="0" rtl="0">
              <a:spcBef>
                <a:spcPts val="0"/>
              </a:spcBef>
              <a:spcAft>
                <a:spcPts val="0"/>
              </a:spcAft>
              <a:buFontTx/>
              <a:buNone/>
            </a:pPr>
            <a:endParaRPr lang="en-GB" b="0" noProof="0" dirty="0">
              <a:effectLst/>
              <a:latin typeface="Open Sans" panose="020B0606030504020204" pitchFamily="34" charset="0"/>
              <a:ea typeface="Open Sans" panose="020B0606030504020204" pitchFamily="34" charset="0"/>
              <a:cs typeface="Open Sans" panose="020B0606030504020204" pitchFamily="34" charset="0"/>
            </a:endParaRPr>
          </a:p>
          <a:p>
            <a:endParaRPr lang="en-GB" noProof="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C117FA5-761C-C549-A9ED-C21FA301D369}" type="slidenum">
              <a:rPr lang="x-none" smtClean="0"/>
              <a:pPr/>
              <a:t>180</a:t>
            </a:fld>
            <a:endParaRPr lang="x-none"/>
          </a:p>
        </p:txBody>
      </p:sp>
    </p:spTree>
    <p:extLst>
      <p:ext uri="{BB962C8B-B14F-4D97-AF65-F5344CB8AC3E}">
        <p14:creationId xmlns:p14="http://schemas.microsoft.com/office/powerpoint/2010/main" val="146997067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181</a:t>
            </a:fld>
            <a:endParaRPr lang="x-none"/>
          </a:p>
        </p:txBody>
      </p:sp>
    </p:spTree>
    <p:extLst>
      <p:ext uri="{BB962C8B-B14F-4D97-AF65-F5344CB8AC3E}">
        <p14:creationId xmlns:p14="http://schemas.microsoft.com/office/powerpoint/2010/main" val="345240265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Practically speaking, what does “process monitoring and evaluation” actually mean in the context of a multi-actor PCVE programme? As we will see, this can vary from programme to programme. Essentially, when we refer to “process”, the word encapsulates all the actions and activities that have been planned for in the programme and that need to be completed in order to achieve programme objectives.</a:t>
            </a:r>
          </a:p>
          <a:p>
            <a:pPr marL="0" lvl="0" indent="0" algn="l" rtl="0">
              <a:spcBef>
                <a:spcPts val="0"/>
              </a:spcBef>
              <a:spcAft>
                <a:spcPts val="0"/>
              </a:spcAft>
              <a:buFont typeface="Courier New" panose="02070309020205020404" pitchFamily="49" charset="0"/>
              <a:buNone/>
            </a:pPr>
            <a:endParaRPr lang="en-GB" noProof="0" dirty="0"/>
          </a:p>
          <a:p>
            <a:pPr marL="0" lvl="0" indent="0" algn="l" rtl="0">
              <a:spcBef>
                <a:spcPts val="0"/>
              </a:spcBef>
              <a:spcAft>
                <a:spcPts val="0"/>
              </a:spcAft>
              <a:buFont typeface="Courier New" panose="02070309020205020404" pitchFamily="49" charset="0"/>
              <a:buNone/>
            </a:pPr>
            <a:r>
              <a:rPr lang="en-GB" noProof="0" dirty="0"/>
              <a:t>To illustrate what we mean, let’s use a practical example. In Brussels, they recently completed a process evaluation of their multi-agency platform for P/CVE planning and interventions. In order to perform this evaluation, they first examined a series of documents describing the platform itself – what are its objectives and mandate, which agencies are part of it, what is the attribution of roles between them, when and how do they meet, what are the rules governing collaboration and information exchange between them, etc.</a:t>
            </a:r>
          </a:p>
          <a:p>
            <a:pPr marL="0" lvl="0" indent="0" algn="l" rtl="0">
              <a:spcBef>
                <a:spcPts val="0"/>
              </a:spcBef>
              <a:spcAft>
                <a:spcPts val="0"/>
              </a:spcAft>
              <a:buFont typeface="Courier New" panose="02070309020205020404" pitchFamily="49" charset="0"/>
              <a:buNone/>
            </a:pPr>
            <a:endParaRPr lang="en-GB" noProof="0" dirty="0"/>
          </a:p>
          <a:p>
            <a:pPr marL="0" lvl="0" indent="0" algn="l" rtl="0">
              <a:spcBef>
                <a:spcPts val="0"/>
              </a:spcBef>
              <a:spcAft>
                <a:spcPts val="0"/>
              </a:spcAft>
              <a:buFont typeface="Courier New" panose="02070309020205020404" pitchFamily="49" charset="0"/>
              <a:buNone/>
            </a:pPr>
            <a:r>
              <a:rPr lang="en-GB" noProof="0" dirty="0"/>
              <a:t>Why do you think they did that? [</a:t>
            </a:r>
            <a:r>
              <a:rPr lang="en-GB" i="1" noProof="0" dirty="0"/>
              <a:t>Question to the audience</a:t>
            </a:r>
            <a:r>
              <a:rPr lang="en-GB" i="0" noProof="0" dirty="0"/>
              <a:t>].</a:t>
            </a:r>
            <a:r>
              <a:rPr lang="en-GB" noProof="0" dirty="0"/>
              <a:t> Because this information lays down the “processes” of their platform. They describe the objectives of the platform as well as the actions and activities needed to realise them. From that first round of data collection, they could derive the indicators for measuring the platform’s performance. They then conducted interviews with all stakeholders, asking them about their experience within the platform. Finally, they compared the interview results with the indicators they had selected (analysis and evaluation). </a:t>
            </a:r>
            <a:endParaRPr lang="en-US" b="0" dirty="0">
              <a:effectLst/>
            </a:endParaRPr>
          </a:p>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182</a:t>
            </a:fld>
            <a:endParaRPr lang="x-none"/>
          </a:p>
        </p:txBody>
      </p:sp>
    </p:spTree>
    <p:extLst>
      <p:ext uri="{BB962C8B-B14F-4D97-AF65-F5344CB8AC3E}">
        <p14:creationId xmlns:p14="http://schemas.microsoft.com/office/powerpoint/2010/main" val="200274738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i="1" noProof="0" dirty="0"/>
              <a:t>Split participants into their preassigned groups. Each group is asked to consider the three questions on the slide. After 10 (if online) or 15 minutes (if in person), participants will reconvene in plenary to discuss their findings</a:t>
            </a:r>
            <a:r>
              <a:rPr lang="en-GB" noProof="0" dirty="0"/>
              <a:t>].</a:t>
            </a:r>
          </a:p>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183</a:t>
            </a:fld>
            <a:endParaRPr lang="x-none"/>
          </a:p>
        </p:txBody>
      </p:sp>
    </p:spTree>
    <p:extLst>
      <p:ext uri="{BB962C8B-B14F-4D97-AF65-F5344CB8AC3E}">
        <p14:creationId xmlns:p14="http://schemas.microsoft.com/office/powerpoint/2010/main" val="170661262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A critical dimension of and a condition for a successful multi-actor P/CVE programme is trust. While it is rarely explicitly named as a programme objective, in real life it is an essential condition for the realisation of many of the actions and activities upon which the success of PCVE programmes depends. When monitoring and evaluating programme processes, it is thus always relevant and useful to consider the particular objectives and processes that contribute to build trust, as well as those actions and activities that cannot be implemented without trust. Measuring these aspects of the programme will enable you to gain a better understanding of the level of trust achieved and whether it needs to be improved.</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It is almost inevitable that complex and innovative programmes involving multiple actors will initially encounter difficulties on different levels. However, that should not deter you from performing M&amp;E and communicating about the results. The purpose of process M&amp;E is not merely to validate an approach but to learn key lessons about how it can be improved. Increasingly, this is seen by decision-makers and funders as evidence that the actors implementing the programme are transparent and trust-worthy.</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184</a:t>
            </a:fld>
            <a:endParaRPr lang="x-none"/>
          </a:p>
        </p:txBody>
      </p:sp>
    </p:spTree>
    <p:extLst>
      <p:ext uri="{BB962C8B-B14F-4D97-AF65-F5344CB8AC3E}">
        <p14:creationId xmlns:p14="http://schemas.microsoft.com/office/powerpoint/2010/main" val="381197709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Monitoring and evaluating impact is critical to demonstrate the effectiveness of a particular programme as well as to ensure it does not have harmful, unintended consequences in the community.</a:t>
            </a:r>
          </a:p>
          <a:p>
            <a:pPr marL="0" lvl="0" indent="0" algn="l" rtl="0">
              <a:spcBef>
                <a:spcPts val="0"/>
              </a:spcBef>
              <a:spcAft>
                <a:spcPts val="0"/>
              </a:spcAft>
              <a:buFont typeface="Courier New" panose="02070309020205020404" pitchFamily="49" charset="0"/>
              <a:buNone/>
            </a:pPr>
            <a:endParaRPr lang="en-GB" noProof="0" dirty="0"/>
          </a:p>
          <a:p>
            <a:pPr marL="0" lvl="0" indent="0" algn="l" rtl="0">
              <a:spcBef>
                <a:spcPts val="0"/>
              </a:spcBef>
              <a:spcAft>
                <a:spcPts val="0"/>
              </a:spcAft>
              <a:buFont typeface="Courier New" panose="02070309020205020404" pitchFamily="49" charset="0"/>
              <a:buNone/>
            </a:pPr>
            <a:r>
              <a:rPr lang="en-GB" noProof="0" dirty="0"/>
              <a:t>The foundational blocks of impact M&amp;E are the programme objectives and the theory of change it uses. It is from these that can be derived impact indicators. When defining the programme’s objectives and theory of change, it is therefore important to consider in advance how “measurable” they will be, and how they can be translated into Specific Measurable Assignable Realistic Time-bound (S.M.A.R.T) indicators. This will make M&amp;E much easier to implement and help ensure it is integrated as part of the programme from the start.</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Importantly, when studying the impact of a programme, it is necessary to consider and distinguish two types of measures: quantitative and qualitative. A quantitative measurement, for example, can be the number of interventions conducted within a given community over a year. A qualitative measurement, in this example, could be to evaluate how the interventions were perceived by the recipients and the stakeholders involved.</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185</a:t>
            </a:fld>
            <a:endParaRPr lang="x-none"/>
          </a:p>
        </p:txBody>
      </p:sp>
    </p:spTree>
    <p:extLst>
      <p:ext uri="{BB962C8B-B14F-4D97-AF65-F5344CB8AC3E}">
        <p14:creationId xmlns:p14="http://schemas.microsoft.com/office/powerpoint/2010/main" val="60789711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i="1" dirty="0"/>
              <a:t>Split participants into their preassigned groups again. </a:t>
            </a:r>
            <a:r>
              <a:rPr lang="en-GB" i="1" noProof="0" dirty="0"/>
              <a:t>Each group is asked to consider the three questions on the slide. After 10 (if online) or 15 minutes (if in person), participants will reconvene in plenary to discuss their findings</a:t>
            </a:r>
            <a:r>
              <a:rPr lang="en-GB" noProof="0" dirty="0"/>
              <a:t>].</a:t>
            </a:r>
            <a:endParaRPr lang="en-GB" dirty="0"/>
          </a:p>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186</a:t>
            </a:fld>
            <a:endParaRPr lang="x-none"/>
          </a:p>
        </p:txBody>
      </p:sp>
    </p:spTree>
    <p:extLst>
      <p:ext uri="{BB962C8B-B14F-4D97-AF65-F5344CB8AC3E}">
        <p14:creationId xmlns:p14="http://schemas.microsoft.com/office/powerpoint/2010/main" val="344925651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As we have seen, ensuring that you are able to monitor and evaluate your programme’s impact starts at the programme planning stage, by unpacking its objectives and theory of change and translating them into S.M.A.R.T indicators as well as identifying data collection methods.</a:t>
            </a:r>
          </a:p>
          <a:p>
            <a:pPr marL="0" lvl="0" indent="0" algn="l" rtl="0">
              <a:spcBef>
                <a:spcPts val="0"/>
              </a:spcBef>
              <a:spcAft>
                <a:spcPts val="0"/>
              </a:spcAft>
              <a:buFont typeface="Courier New" panose="02070309020205020404" pitchFamily="49" charset="0"/>
              <a:buNone/>
            </a:pPr>
            <a:endParaRPr lang="en-GB" noProof="0" dirty="0"/>
          </a:p>
          <a:p>
            <a:pPr marL="0" lvl="0" indent="0" algn="l" rtl="0">
              <a:spcBef>
                <a:spcPts val="0"/>
              </a:spcBef>
              <a:spcAft>
                <a:spcPts val="0"/>
              </a:spcAft>
              <a:buFont typeface="Courier New" panose="02070309020205020404" pitchFamily="49" charset="0"/>
              <a:buNone/>
            </a:pPr>
            <a:r>
              <a:rPr lang="en-GB" noProof="0" dirty="0"/>
              <a:t>When doing this exercise, it is useful to consider the various levels at which a programme intends to have an impact: the micro/individual level, the meso/community level, as well as the macro/regional or national level.</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Because a key ethical dimension of P/CVE is the “Do No Harm” approach, it is essential to think about the unintended effects the programme could have and to formulate ways in which negative impact can be captured and evaluated. Generally, this tends to be a more qualitative dimension of M&amp;E and should therefore use qualitative methods such as semi-structured interviews with community members and intervention recipients to be monitored and evaluated.</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187</a:t>
            </a:fld>
            <a:endParaRPr lang="x-none"/>
          </a:p>
        </p:txBody>
      </p:sp>
    </p:spTree>
    <p:extLst>
      <p:ext uri="{BB962C8B-B14F-4D97-AF65-F5344CB8AC3E}">
        <p14:creationId xmlns:p14="http://schemas.microsoft.com/office/powerpoint/2010/main" val="4186854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noProof="0" dirty="0"/>
              <a:t>We can distinguish four key factors for radicalisation to violent extremism:</a:t>
            </a:r>
          </a:p>
          <a:p>
            <a:pPr marL="0" lvl="0" indent="0" algn="l" rtl="0">
              <a:spcBef>
                <a:spcPts val="0"/>
              </a:spcBef>
              <a:spcAft>
                <a:spcPts val="0"/>
              </a:spcAft>
              <a:buClr>
                <a:schemeClr val="dk1"/>
              </a:buClr>
              <a:buSzPts val="1200"/>
              <a:buFont typeface="Calibri"/>
              <a:buNone/>
            </a:pPr>
            <a:endParaRPr lang="en-GB"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t>Structural motivators</a:t>
            </a:r>
            <a:r>
              <a:rPr lang="en-GB" b="0" noProof="0" dirty="0"/>
              <a:t>: </a:t>
            </a:r>
            <a:r>
              <a:rPr lang="en-GB" b="0" i="0" noProof="0" dirty="0"/>
              <a:t>e.g., </a:t>
            </a:r>
            <a:r>
              <a:rPr lang="en-GB" noProof="0" dirty="0"/>
              <a:t>repression, corruption, unemployment, inequality, discrimination, a history of hostility between identity groups, external state interventions in the affairs of other nations.</a:t>
            </a:r>
          </a:p>
          <a:p>
            <a:pPr marL="171450" lvl="0" indent="-171450" algn="l" rtl="0">
              <a:spcBef>
                <a:spcPts val="0"/>
              </a:spcBef>
              <a:spcAft>
                <a:spcPts val="0"/>
              </a:spcAft>
              <a:buClr>
                <a:schemeClr val="dk1"/>
              </a:buClr>
              <a:buSzPts val="1200"/>
              <a:buFont typeface="Arial" panose="020B0604020202020204" pitchFamily="34" charset="0"/>
              <a:buChar char="•"/>
            </a:pPr>
            <a:endParaRPr lang="en-GB"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t>Individual incentives</a:t>
            </a:r>
            <a:r>
              <a:rPr lang="en-GB" b="0" noProof="0" dirty="0"/>
              <a:t>: </a:t>
            </a:r>
            <a:r>
              <a:rPr lang="en-GB" b="0" i="0" noProof="0" dirty="0"/>
              <a:t>e.g., </a:t>
            </a:r>
            <a:r>
              <a:rPr lang="en-GB" noProof="0" dirty="0"/>
              <a:t>a sense of purpose (generated through acting in accordance with perceived ideological tenets), adventure, belonging, acceptance, status, material enticements, fear of repercussions by violent extremist entities, expected rewards in the afterlife.</a:t>
            </a:r>
          </a:p>
          <a:p>
            <a:pPr marL="171450" lvl="0" indent="-171450" algn="l" rtl="0">
              <a:spcBef>
                <a:spcPts val="0"/>
              </a:spcBef>
              <a:spcAft>
                <a:spcPts val="0"/>
              </a:spcAft>
              <a:buClr>
                <a:schemeClr val="dk1"/>
              </a:buClr>
              <a:buSzPts val="1200"/>
              <a:buFont typeface="Arial" panose="020B0604020202020204" pitchFamily="34" charset="0"/>
              <a:buChar char="•"/>
            </a:pPr>
            <a:endParaRPr lang="en-GB"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t>Group-based dynamics</a:t>
            </a:r>
            <a:r>
              <a:rPr lang="en-GB" b="0" noProof="0" dirty="0"/>
              <a:t>: </a:t>
            </a:r>
            <a:r>
              <a:rPr lang="en-GB" b="0" i="0" noProof="0" dirty="0"/>
              <a:t>e.g., peer </a:t>
            </a:r>
            <a:r>
              <a:rPr lang="en-GB" b="0" noProof="0" dirty="0"/>
              <a:t>pressure</a:t>
            </a:r>
            <a:r>
              <a:rPr lang="en-GB" noProof="0" dirty="0"/>
              <a:t>, values and norms of groups that contribute and encourage recruitment, radicalisation and support for violent extremism.</a:t>
            </a:r>
          </a:p>
          <a:p>
            <a:pPr marL="171450" lvl="0" indent="-171450" algn="l" rtl="0">
              <a:spcBef>
                <a:spcPts val="0"/>
              </a:spcBef>
              <a:spcAft>
                <a:spcPts val="0"/>
              </a:spcAft>
              <a:buClr>
                <a:schemeClr val="dk1"/>
              </a:buClr>
              <a:buSzPts val="1200"/>
              <a:buFont typeface="Arial" panose="020B0604020202020204" pitchFamily="34" charset="0"/>
              <a:buChar char="•"/>
            </a:pPr>
            <a:endParaRPr lang="en-GB"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t>Enabling factors</a:t>
            </a:r>
            <a:r>
              <a:rPr lang="en-GB" b="0" noProof="0" dirty="0"/>
              <a:t>: </a:t>
            </a:r>
            <a:r>
              <a:rPr lang="en-GB" b="0" i="0" noProof="0" dirty="0"/>
              <a:t>e.g., </a:t>
            </a:r>
            <a:r>
              <a:rPr lang="en-GB" noProof="0" dirty="0"/>
              <a:t>the presence of ‘radical’ mentors (including religious leaders, individuals from social networks, etc.), access to ‘radical’ online communities, social networks with violent extremism, associations, access to weaponry or other relevant items, a comparative lack of state influence, an absence of familial support, and so on.</a:t>
            </a:r>
          </a:p>
        </p:txBody>
      </p:sp>
      <p:sp>
        <p:nvSpPr>
          <p:cNvPr id="4" name="Slide Number Placeholder 3"/>
          <p:cNvSpPr>
            <a:spLocks noGrp="1"/>
          </p:cNvSpPr>
          <p:nvPr>
            <p:ph type="sldNum" sz="quarter" idx="5"/>
          </p:nvPr>
        </p:nvSpPr>
        <p:spPr/>
        <p:txBody>
          <a:bodyPr/>
          <a:lstStyle/>
          <a:p>
            <a:fld id="{4C117FA5-761C-C549-A9ED-C21FA301D369}" type="slidenum">
              <a:rPr lang="x-none" smtClean="0"/>
              <a:pPr/>
              <a:t>19</a:t>
            </a:fld>
            <a:endParaRPr lang="x-none"/>
          </a:p>
        </p:txBody>
      </p:sp>
    </p:spTree>
    <p:extLst>
      <p:ext uri="{BB962C8B-B14F-4D97-AF65-F5344CB8AC3E}">
        <p14:creationId xmlns:p14="http://schemas.microsoft.com/office/powerpoint/2010/main" val="127404255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We will now be looking in more details at how programme objectives can be translated into measurable indicators. This is a critical phase in M&amp;E planning, as it provides the blueprint of what data should be collected and how.</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“Unpacking” the programme objectives and theory of change is about understanding and defining in a more specific and measurable way what it is trying to achieve. For example, a programme objective might say “conduct 50 successful interventions”. But how do we define “success”? Are we trying to achieve a change in attitude or perception in the recipient? An increase or reduction in a particular activity? A change in behaviour? </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Thus, unpacking “success” involves identifying and describing as precisely as possible the effect that the intervention is aiming to achieve. In many cases, this will result in establishing a list of indicators that, when considered together, can provide a qualitative image of how the intervention has impacted the recipient and how close the result of the intervention is to the “end-state” described in the programme’s theory of change.</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188</a:t>
            </a:fld>
            <a:endParaRPr lang="x-none"/>
          </a:p>
        </p:txBody>
      </p:sp>
    </p:spTree>
    <p:extLst>
      <p:ext uri="{BB962C8B-B14F-4D97-AF65-F5344CB8AC3E}">
        <p14:creationId xmlns:p14="http://schemas.microsoft.com/office/powerpoint/2010/main" val="239721517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When defining indicators, it is important to consider whether the proposed indicator is specific enough to the issue at hand that it can be used to establish a causal link between the programme activity and its intended result. One should therefore always “test” proposed indicators against causal logic: does the indicator provide a direct, causal link between programme action and result on its own, or is it necessary to combine several indicators to do so?</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Because multi-actor PCVE programmes generally aim to achieve results on several levels (national, community and individual levels), it is necessary to clearly delineate the desired impacts at those different levels and ask whether it is possible to measure them in a reliable way.</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In order to have a better view of the possibilities at hand, it is useful to explore the various kinds of indicators that are routinely used in M&amp;E, to measure different kinds of impact at different levels. An overview of these types of indicators is available in the resource links and literature provided as part of this module.</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A basic but effective tool to screen indicators and test their validity is the S.M.A.R.T. approach: is the indicator Specific, Measurable, Assignable, Realistic and Time-Bound?</a:t>
            </a:r>
            <a:endParaRPr lang="en-GB" b="0" noProof="0" dirty="0">
              <a:effectLst/>
            </a:endParaRP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189</a:t>
            </a:fld>
            <a:endParaRPr lang="x-none"/>
          </a:p>
        </p:txBody>
      </p:sp>
    </p:spTree>
    <p:extLst>
      <p:ext uri="{BB962C8B-B14F-4D97-AF65-F5344CB8AC3E}">
        <p14:creationId xmlns:p14="http://schemas.microsoft.com/office/powerpoint/2010/main" val="78714117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a:t>
            </a:r>
            <a:r>
              <a:rPr lang="en-GB" i="1" noProof="0" dirty="0"/>
              <a:t>Split participants into their preassigned groups once again. In this exercise, each group is asked to consider the fictional “Together” programme, that seeks to create a multi-actor P/CVE framework involving a local community vulnerable to violent extremism recruitment.</a:t>
            </a:r>
          </a:p>
          <a:p>
            <a:pPr marL="171450" lvl="0" indent="-171450" algn="l" rtl="0">
              <a:spcBef>
                <a:spcPts val="0"/>
              </a:spcBef>
              <a:spcAft>
                <a:spcPts val="0"/>
              </a:spcAft>
              <a:buFont typeface="Courier New" panose="02070309020205020404" pitchFamily="49" charset="0"/>
              <a:buChar char="o"/>
            </a:pPr>
            <a:endParaRPr lang="en-GB" i="1" noProof="0" dirty="0"/>
          </a:p>
          <a:p>
            <a:pPr marL="0" lvl="0" indent="0" algn="l" rtl="0">
              <a:spcBef>
                <a:spcPts val="0"/>
              </a:spcBef>
              <a:spcAft>
                <a:spcPts val="0"/>
              </a:spcAft>
              <a:buFont typeface="Courier New" panose="02070309020205020404" pitchFamily="49" charset="0"/>
              <a:buNone/>
            </a:pPr>
            <a:r>
              <a:rPr lang="en-GB" i="1" noProof="0" dirty="0"/>
              <a:t>The “Together” programme has four main objectives. Each group will be assigned one of these objectives and asked to consider how that objective can be monitored and evaluated both in terms of process and impact. Remind participants to carefully consider how the objective is described and to try to “unpack” it in a more specific and measurable way.</a:t>
            </a:r>
          </a:p>
          <a:p>
            <a:pPr marL="171450" lvl="0" indent="-171450" algn="l" rtl="0">
              <a:spcBef>
                <a:spcPts val="0"/>
              </a:spcBef>
              <a:spcAft>
                <a:spcPts val="0"/>
              </a:spcAft>
              <a:buFont typeface="Courier New" panose="02070309020205020404" pitchFamily="49" charset="0"/>
              <a:buChar char="o"/>
            </a:pPr>
            <a:endParaRPr lang="en-GB" i="1" noProof="0" dirty="0"/>
          </a:p>
          <a:p>
            <a:pPr marL="0" lvl="0" indent="0" algn="l" rtl="0">
              <a:spcBef>
                <a:spcPts val="0"/>
              </a:spcBef>
              <a:spcAft>
                <a:spcPts val="0"/>
              </a:spcAft>
              <a:buFont typeface="Courier New" panose="02070309020205020404" pitchFamily="49" charset="0"/>
              <a:buNone/>
            </a:pPr>
            <a:r>
              <a:rPr lang="en-GB" i="1" noProof="0" dirty="0"/>
              <a:t>The goal for each group is to come up with a list of process and impact indicators for their objective that are Specific, Measurable, Assignable, Realistic and Time-Bound.</a:t>
            </a:r>
          </a:p>
          <a:p>
            <a:pPr marL="0" lvl="0" indent="0" algn="l" rtl="0">
              <a:spcBef>
                <a:spcPts val="0"/>
              </a:spcBef>
              <a:spcAft>
                <a:spcPts val="0"/>
              </a:spcAft>
              <a:buFont typeface="Courier New" panose="02070309020205020404" pitchFamily="49" charset="0"/>
              <a:buNone/>
            </a:pPr>
            <a:endParaRPr lang="en-GB" i="1" noProof="0" dirty="0"/>
          </a:p>
          <a:p>
            <a:pPr marL="0" lvl="0" indent="0" algn="l" rtl="0">
              <a:spcBef>
                <a:spcPts val="0"/>
              </a:spcBef>
              <a:spcAft>
                <a:spcPts val="0"/>
              </a:spcAft>
              <a:buFont typeface="Courier New" panose="02070309020205020404" pitchFamily="49" charset="0"/>
              <a:buNone/>
            </a:pPr>
            <a:r>
              <a:rPr lang="en-GB" i="1" noProof="0" dirty="0"/>
              <a:t>After 15 (if online) or 25 minutes (if in person), participants will reconvene in plenary to discuss their findings</a:t>
            </a:r>
            <a:r>
              <a:rPr lang="en-GB"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190</a:t>
            </a:fld>
            <a:endParaRPr lang="x-none"/>
          </a:p>
        </p:txBody>
      </p:sp>
    </p:spTree>
    <p:extLst>
      <p:ext uri="{BB962C8B-B14F-4D97-AF65-F5344CB8AC3E}">
        <p14:creationId xmlns:p14="http://schemas.microsoft.com/office/powerpoint/2010/main" val="386172131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As we have seen in this module, M&amp;E is a critical function of project management, particularly in the context of P/CVE. It enables programme managers not only to check that the project is unfolding as planned, but to detect problems and unintended consequences. It is therefore a dynamic tool that offers the opportunity to “course correct” and gradually improve both process and impact.</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When implemented consistently over time, M&amp;E also enables programme managers and authorities to develop more reliable and potentially replicable models of how P/CVE should be conducted in their context.</a:t>
            </a:r>
          </a:p>
          <a:p>
            <a:pPr marL="0" lvl="0" indent="0" algn="l" rtl="0">
              <a:spcBef>
                <a:spcPts val="0"/>
              </a:spcBef>
              <a:spcAft>
                <a:spcPts val="0"/>
              </a:spcAft>
              <a:buFont typeface="Courier New" panose="02070309020205020404" pitchFamily="49" charset="0"/>
              <a:buNone/>
            </a:pPr>
            <a:endParaRPr lang="en-GB" noProof="0" dirty="0"/>
          </a:p>
          <a:p>
            <a:pPr marL="0" lvl="0" indent="0" algn="l" rtl="0">
              <a:spcBef>
                <a:spcPts val="0"/>
              </a:spcBef>
              <a:spcAft>
                <a:spcPts val="0"/>
              </a:spcAft>
              <a:buFont typeface="Courier New" panose="02070309020205020404" pitchFamily="49" charset="0"/>
              <a:buNone/>
            </a:pPr>
            <a:r>
              <a:rPr lang="en-GB" noProof="0" dirty="0"/>
              <a:t>M&amp;E is the surest way to document a programme systematically and transparently, thereby providing the evidence necessary to mobilise resources and demonstrate the impact the programme is having.</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191</a:t>
            </a:fld>
            <a:endParaRPr lang="x-none"/>
          </a:p>
        </p:txBody>
      </p:sp>
    </p:spTree>
    <p:extLst>
      <p:ext uri="{BB962C8B-B14F-4D97-AF65-F5344CB8AC3E}">
        <p14:creationId xmlns:p14="http://schemas.microsoft.com/office/powerpoint/2010/main" val="12218119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Just as M&amp;E requires to carefully consider and analyse programme objectives and theory of change at the start of the project, it is equally useful to consider funders priorities and requirements when defining the M&amp;E process and data collection plan. This will help ensure that the evidence collected is relevant to funders.</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Lastly, M&amp;E is a crucial tool to document the successes of a programme and thereby help persuade sceptical stakeholders to engage in a more proactive way. As a rule, and subject to ethical and legal requirements, efforts should thus be made to publicly disseminate M&amp;E conclusions to the communities involved, the stakeholders and funders.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192</a:t>
            </a:fld>
            <a:endParaRPr lang="x-none"/>
          </a:p>
        </p:txBody>
      </p:sp>
    </p:spTree>
    <p:extLst>
      <p:ext uri="{BB962C8B-B14F-4D97-AF65-F5344CB8AC3E}">
        <p14:creationId xmlns:p14="http://schemas.microsoft.com/office/powerpoint/2010/main" val="387407776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In conclusion, planning for M&amp;E requires considering three key questions:</a:t>
            </a:r>
          </a:p>
          <a:p>
            <a:pPr marL="0" lvl="0" indent="0" algn="l" rtl="0">
              <a:spcBef>
                <a:spcPts val="0"/>
              </a:spcBef>
              <a:spcAft>
                <a:spcPts val="0"/>
              </a:spcAft>
              <a:buFont typeface="Courier New" panose="02070309020205020404" pitchFamily="49" charset="0"/>
              <a:buNone/>
            </a:pPr>
            <a:endParaRPr lang="en-GB" noProof="0" dirty="0"/>
          </a:p>
          <a:p>
            <a:pPr marL="228600" lvl="0" indent="-171450" algn="l" rtl="0">
              <a:spcBef>
                <a:spcPts val="0"/>
              </a:spcBef>
              <a:spcAft>
                <a:spcPts val="0"/>
              </a:spcAft>
              <a:buFont typeface="Arial" panose="020B0604020202020204" pitchFamily="34" charset="0"/>
              <a:buChar char="•"/>
            </a:pPr>
            <a:r>
              <a:rPr lang="en-GB" noProof="0" dirty="0"/>
              <a:t>One is about describing what actually takes place in a programme, compared to its stated objectives and theoretical processes. This is about capturing the reality of a programme and can help identify challenges as well as opportunities for improvements.</a:t>
            </a:r>
          </a:p>
          <a:p>
            <a:pPr marL="228600" lvl="0" indent="-171450" algn="l" rtl="0">
              <a:spcBef>
                <a:spcPts val="0"/>
              </a:spcBef>
              <a:spcAft>
                <a:spcPts val="0"/>
              </a:spcAft>
              <a:buFont typeface="Arial" panose="020B0604020202020204" pitchFamily="34" charset="0"/>
              <a:buChar char="•"/>
            </a:pPr>
            <a:endParaRPr lang="en-GB" noProof="0" dirty="0"/>
          </a:p>
          <a:p>
            <a:pPr marL="228600" lvl="0" indent="-171450" algn="l" rtl="0">
              <a:spcBef>
                <a:spcPts val="0"/>
              </a:spcBef>
              <a:spcAft>
                <a:spcPts val="0"/>
              </a:spcAft>
              <a:buFont typeface="Arial" panose="020B0604020202020204" pitchFamily="34" charset="0"/>
              <a:buChar char="•"/>
            </a:pPr>
            <a:r>
              <a:rPr lang="en-GB" noProof="0" dirty="0"/>
              <a:t>The second question is about how well the processes and actions the programme requires to achieve its objectives are done. This involves a qualitative evaluation of programme processes and, similarly to the first question, can help course correct and improve the overall efficiency of the programme.</a:t>
            </a:r>
          </a:p>
          <a:p>
            <a:pPr marL="228600" lvl="0" indent="-171450" algn="l" rtl="0">
              <a:spcBef>
                <a:spcPts val="0"/>
              </a:spcBef>
              <a:spcAft>
                <a:spcPts val="0"/>
              </a:spcAft>
              <a:buFont typeface="Arial" panose="020B0604020202020204" pitchFamily="34" charset="0"/>
              <a:buChar char="•"/>
            </a:pPr>
            <a:endParaRPr lang="en-GB" noProof="0" dirty="0"/>
          </a:p>
          <a:p>
            <a:pPr marL="228600" lvl="0" indent="-171450" algn="l" rtl="0">
              <a:spcBef>
                <a:spcPts val="0"/>
              </a:spcBef>
              <a:spcAft>
                <a:spcPts val="0"/>
              </a:spcAft>
              <a:buFont typeface="Arial" panose="020B0604020202020204" pitchFamily="34" charset="0"/>
              <a:buChar char="•"/>
            </a:pPr>
            <a:r>
              <a:rPr lang="en-GB" noProof="0" dirty="0"/>
              <a:t>The third question is about the programme’s impact, </a:t>
            </a:r>
            <a:r>
              <a:rPr lang="en-GB" i="1" noProof="0" dirty="0"/>
              <a:t>i.e., </a:t>
            </a:r>
            <a:r>
              <a:rPr lang="en-GB" noProof="0" dirty="0"/>
              <a:t>is it achieving its intended objectives? As we have seen, in terms of M&amp;E, this often requires “unpacking” these objectives and the programme’s theory of change into more specific indicators that can be reliably measured. It should also make space for capturing a programme’s unintended or even harmful effects.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193</a:t>
            </a:fld>
            <a:endParaRPr lang="x-none"/>
          </a:p>
        </p:txBody>
      </p:sp>
    </p:spTree>
    <p:extLst>
      <p:ext uri="{BB962C8B-B14F-4D97-AF65-F5344CB8AC3E}">
        <p14:creationId xmlns:p14="http://schemas.microsoft.com/office/powerpoint/2010/main" val="107615104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In the resources listed as part of this module, you will find a number of concrete models on how to plan for M&amp;E, as well as detailed lists of typical indicators that can be used to measure various types of processes and impacts.</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When navigating these resources, it is useful to remember the key steps listed above as a way to structure your planning. In essence, this list can be used either as a brainstorming tool before you begin your M&amp;E planning, or as a practical checklist to review your plan once it has been drawn.</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194</a:t>
            </a:fld>
            <a:endParaRPr lang="x-none"/>
          </a:p>
        </p:txBody>
      </p:sp>
    </p:spTree>
    <p:extLst>
      <p:ext uri="{BB962C8B-B14F-4D97-AF65-F5344CB8AC3E}">
        <p14:creationId xmlns:p14="http://schemas.microsoft.com/office/powerpoint/2010/main" val="295794095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195</a:t>
            </a:fld>
            <a:endParaRPr lang="x-none"/>
          </a:p>
        </p:txBody>
      </p:sp>
    </p:spTree>
    <p:extLst>
      <p:ext uri="{BB962C8B-B14F-4D97-AF65-F5344CB8AC3E}">
        <p14:creationId xmlns:p14="http://schemas.microsoft.com/office/powerpoint/2010/main" val="127296440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196</a:t>
            </a:fld>
            <a:endParaRPr lang="x-none"/>
          </a:p>
        </p:txBody>
      </p:sp>
    </p:spTree>
    <p:extLst>
      <p:ext uri="{BB962C8B-B14F-4D97-AF65-F5344CB8AC3E}">
        <p14:creationId xmlns:p14="http://schemas.microsoft.com/office/powerpoint/2010/main" val="222863045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GB" noProof="0" dirty="0"/>
              <a:t>This session will focus on a key challenge associated with developing and operationalising multi-actor P/CVE intervention programmes: how to mitigate/navigate around the stigma that can manifest with these initiatives. </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GB" noProof="0" dirty="0"/>
              <a:t>Previous sessions have addressed other challenges likely to be faced, including lack of trust; competition among different agencies, organisations, and professionals; and capacity and resource limitations.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197</a:t>
            </a:fld>
            <a:endParaRPr lang="x-none"/>
          </a:p>
        </p:txBody>
      </p:sp>
    </p:spTree>
    <p:extLst>
      <p:ext uri="{BB962C8B-B14F-4D97-AF65-F5344CB8AC3E}">
        <p14:creationId xmlns:p14="http://schemas.microsoft.com/office/powerpoint/2010/main" val="2360169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cs typeface="Open Sans" panose="020B0606030504020204" pitchFamily="34" charset="0"/>
                <a:sym typeface="Calibri"/>
              </a:rPr>
              <a:t>P/CVE</a:t>
            </a:r>
            <a:r>
              <a:rPr lang="en-GB" noProof="0" dirty="0">
                <a:cs typeface="Open Sans" panose="020B0606030504020204" pitchFamily="34" charset="0"/>
                <a:sym typeface="Calibri"/>
              </a:rPr>
              <a:t>: different terminologies are used to refer to this concept (e.g., CVE, PVE, P/CVERLT). P/CVE is intended to be inclusive of all forms of violent extremism, including primary, secondary, and tertiary prevention. </a:t>
            </a:r>
            <a:r>
              <a:rPr lang="en-GB" noProof="0" dirty="0"/>
              <a:t>While there might be some conceptual differences, the differences in terminology used are often preferences and concerns with how the public sees programming. This is because, in general, CVE , PVE, or P/CVE are all aimed at trying to complement coercive counterterrorism, with an approach aimed at reducing recruitment and mobilisation to terrorism and preventing division, building resilience to violent extremism, and strengthening and sensitise responses.  </a:t>
            </a:r>
          </a:p>
          <a:p>
            <a:pPr marL="0" lvl="0" indent="0" algn="l" rtl="0">
              <a:spcBef>
                <a:spcPts val="0"/>
              </a:spcBef>
              <a:spcAft>
                <a:spcPts val="0"/>
              </a:spcAft>
              <a:buClr>
                <a:schemeClr val="dk1"/>
              </a:buClr>
              <a:buSzPts val="1200"/>
              <a:buFont typeface="Arial" panose="020B0604020202020204" pitchFamily="34" charset="0"/>
              <a:buNone/>
            </a:pPr>
            <a:endParaRPr lang="en-GB" noProof="0" dirty="0"/>
          </a:p>
          <a:p>
            <a:pPr marL="0" lvl="0" indent="0" algn="l" rtl="0">
              <a:spcBef>
                <a:spcPts val="0"/>
              </a:spcBef>
              <a:spcAft>
                <a:spcPts val="0"/>
              </a:spcAft>
              <a:buClr>
                <a:schemeClr val="dk1"/>
              </a:buClr>
              <a:buSzPts val="1200"/>
              <a:buFont typeface="Arial" panose="020B0604020202020204" pitchFamily="34" charset="0"/>
              <a:buNone/>
            </a:pPr>
            <a:r>
              <a:rPr lang="en-GB" noProof="0" dirty="0"/>
              <a:t>The module and course as a whole will use the term “P/CVE”, while recognising that some communities/stakeholders might have a preference for other terminology. </a:t>
            </a:r>
          </a:p>
          <a:p>
            <a:pPr marL="0" lvl="0" indent="0" algn="l" rtl="0">
              <a:spcBef>
                <a:spcPts val="0"/>
              </a:spcBef>
              <a:spcAft>
                <a:spcPts val="0"/>
              </a:spcAft>
              <a:buClr>
                <a:schemeClr val="dk1"/>
              </a:buClr>
              <a:buSzPts val="1200"/>
              <a:buFont typeface="Arial" panose="020B0604020202020204" pitchFamily="34" charset="0"/>
              <a:buNone/>
            </a:pPr>
            <a:endParaRPr lang="en-GB"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t>Counterterrorism</a:t>
            </a:r>
            <a:r>
              <a:rPr lang="en-GB" b="0" noProof="0" dirty="0"/>
              <a:t>: [</a:t>
            </a:r>
            <a:r>
              <a:rPr lang="en-GB" b="0" i="1" noProof="0" dirty="0"/>
              <a:t>Read the definition presented on the slide</a:t>
            </a:r>
            <a:r>
              <a:rPr lang="en-GB" b="0" i="0" noProof="0" dirty="0"/>
              <a:t>].</a:t>
            </a:r>
            <a:endParaRPr lang="en-GB" b="1"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20</a:t>
            </a:fld>
            <a:endParaRPr lang="x-none"/>
          </a:p>
        </p:txBody>
      </p:sp>
    </p:spTree>
    <p:extLst>
      <p:ext uri="{BB962C8B-B14F-4D97-AF65-F5344CB8AC3E}">
        <p14:creationId xmlns:p14="http://schemas.microsoft.com/office/powerpoint/2010/main" val="319123845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While the previous sessions have focused on the various components of a multi-actor P/CVE intervention programme, this one will focus on how to identify and navigate the inevitable challenges the those designing and seeking to implement such programmes will face.  </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198</a:t>
            </a:fld>
            <a:endParaRPr lang="x-none"/>
          </a:p>
        </p:txBody>
      </p:sp>
    </p:spTree>
    <p:extLst>
      <p:ext uri="{BB962C8B-B14F-4D97-AF65-F5344CB8AC3E}">
        <p14:creationId xmlns:p14="http://schemas.microsoft.com/office/powerpoint/2010/main" val="313743504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199</a:t>
            </a:fld>
            <a:endParaRPr lang="x-none"/>
          </a:p>
        </p:txBody>
      </p:sp>
    </p:spTree>
    <p:extLst>
      <p:ext uri="{BB962C8B-B14F-4D97-AF65-F5344CB8AC3E}">
        <p14:creationId xmlns:p14="http://schemas.microsoft.com/office/powerpoint/2010/main" val="384895507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200"/>
              <a:buFont typeface="Calibri"/>
              <a:buNone/>
            </a:pPr>
            <a:r>
              <a:rPr lang="en-GB" noProof="0" dirty="0"/>
              <a:t>[</a:t>
            </a:r>
            <a:r>
              <a:rPr lang="en-GB" i="1" noProof="0" dirty="0"/>
              <a:t>Key points to guide the discussion are:</a:t>
            </a:r>
          </a:p>
          <a:p>
            <a:pPr marL="0" lvl="0" indent="0" algn="l" rtl="0">
              <a:spcBef>
                <a:spcPts val="0"/>
              </a:spcBef>
              <a:spcAft>
                <a:spcPts val="0"/>
              </a:spcAft>
              <a:buSzPts val="1200"/>
              <a:buFont typeface="Calibri"/>
              <a:buNone/>
            </a:pPr>
            <a:endParaRPr lang="en-GB" i="1" noProof="0" dirty="0"/>
          </a:p>
          <a:p>
            <a:pPr marL="171450" lvl="0" indent="-171450" algn="l" rtl="0">
              <a:spcBef>
                <a:spcPts val="0"/>
              </a:spcBef>
              <a:spcAft>
                <a:spcPts val="0"/>
              </a:spcAft>
              <a:buSzPts val="1200"/>
              <a:buFont typeface="Arial" panose="020B0604020202020204" pitchFamily="34" charset="0"/>
              <a:buChar char="•"/>
            </a:pPr>
            <a:r>
              <a:rPr lang="en-GB" i="1" noProof="0" dirty="0"/>
              <a:t>Family members might be concerned about the stigma associated with a referral to a P/CVE programme and thus may be reluctant to refer individuals they observe showing risks of or vulnerabilities to violent extremism or terrorism. </a:t>
            </a:r>
          </a:p>
          <a:p>
            <a:pPr marL="171450" lvl="0" indent="-171450" algn="l" rtl="0">
              <a:spcBef>
                <a:spcPts val="0"/>
              </a:spcBef>
              <a:spcAft>
                <a:spcPts val="0"/>
              </a:spcAft>
              <a:buSzPts val="1200"/>
              <a:buFont typeface="Arial" panose="020B0604020202020204" pitchFamily="34" charset="0"/>
              <a:buChar char="•"/>
            </a:pPr>
            <a:endParaRPr lang="en-GB" i="1" noProof="0" dirty="0"/>
          </a:p>
          <a:p>
            <a:pPr marL="171450" lvl="0" indent="-171450" algn="l" rtl="0">
              <a:spcBef>
                <a:spcPts val="0"/>
              </a:spcBef>
              <a:spcAft>
                <a:spcPts val="0"/>
              </a:spcAft>
              <a:buSzPts val="1200"/>
              <a:buFont typeface="Arial" panose="020B0604020202020204" pitchFamily="34" charset="0"/>
              <a:buChar char="•"/>
            </a:pPr>
            <a:r>
              <a:rPr lang="en-GB" i="1" noProof="0" dirty="0"/>
              <a:t>Practitioners/professionals involved in P/CVE intervention programme can feel stigmatised or pressure from their peers because they being held responsible for the actions of “at risk” clients.</a:t>
            </a:r>
          </a:p>
          <a:p>
            <a:pPr marL="171450" lvl="0" indent="-171450" algn="l" rtl="0">
              <a:spcBef>
                <a:spcPts val="0"/>
              </a:spcBef>
              <a:spcAft>
                <a:spcPts val="0"/>
              </a:spcAft>
              <a:buSzPts val="1200"/>
              <a:buFont typeface="Arial" panose="020B0604020202020204" pitchFamily="34" charset="0"/>
              <a:buChar char="•"/>
            </a:pPr>
            <a:endParaRPr lang="en-GB" i="1" noProof="0" dirty="0"/>
          </a:p>
          <a:p>
            <a:pPr marL="171450" lvl="0" indent="-171450" algn="l" rtl="0">
              <a:spcBef>
                <a:spcPts val="0"/>
              </a:spcBef>
              <a:spcAft>
                <a:spcPts val="0"/>
              </a:spcAft>
              <a:buSzPts val="1200"/>
              <a:buFont typeface="Arial" panose="020B0604020202020204" pitchFamily="34" charset="0"/>
              <a:buChar char="•"/>
            </a:pPr>
            <a:r>
              <a:rPr lang="en-GB" i="1" noProof="0" dirty="0"/>
              <a:t>Potential beneficiaries may feel stigmatised as a result of being labelled “radicalised”, “violent extremists”, and even “terrorists”, when they participate in a multi-actor P/CVE intervention programme. </a:t>
            </a:r>
          </a:p>
          <a:p>
            <a:pPr marL="171450" lvl="0" indent="-171450" algn="l" rtl="0">
              <a:spcBef>
                <a:spcPts val="0"/>
              </a:spcBef>
              <a:spcAft>
                <a:spcPts val="0"/>
              </a:spcAft>
              <a:buSzPts val="1200"/>
              <a:buFont typeface="Arial" panose="020B0604020202020204" pitchFamily="34" charset="0"/>
              <a:buChar char="•"/>
            </a:pPr>
            <a:endParaRPr lang="en-GB" i="1" noProof="0" dirty="0"/>
          </a:p>
          <a:p>
            <a:pPr marL="171450" lvl="0" indent="-171450" algn="l" rtl="0">
              <a:spcBef>
                <a:spcPts val="0"/>
              </a:spcBef>
              <a:spcAft>
                <a:spcPts val="0"/>
              </a:spcAft>
              <a:buSzPts val="1200"/>
              <a:buFont typeface="Arial" panose="020B0604020202020204" pitchFamily="34" charset="0"/>
              <a:buChar char="•"/>
            </a:pPr>
            <a:r>
              <a:rPr lang="en-GB" i="1" noProof="0" dirty="0"/>
              <a:t>Communities may feel stigmatised if they feel the programme is unfairly targeting them (while avoid other communities).</a:t>
            </a:r>
          </a:p>
          <a:p>
            <a:pPr marL="171450" lvl="0" indent="-171450" algn="l" rtl="0">
              <a:spcBef>
                <a:spcPts val="0"/>
              </a:spcBef>
              <a:spcAft>
                <a:spcPts val="0"/>
              </a:spcAft>
              <a:buSzPts val="1200"/>
              <a:buFont typeface="Arial" panose="020B0604020202020204" pitchFamily="34" charset="0"/>
              <a:buChar char="•"/>
            </a:pPr>
            <a:endParaRPr lang="en-GB" i="1" noProof="0" dirty="0"/>
          </a:p>
          <a:p>
            <a:pPr marL="171450" lvl="0" indent="-171450" algn="l" rtl="0">
              <a:spcBef>
                <a:spcPts val="0"/>
              </a:spcBef>
              <a:spcAft>
                <a:spcPts val="0"/>
              </a:spcAft>
              <a:buSzPts val="1200"/>
              <a:buFont typeface="Arial" panose="020B0604020202020204" pitchFamily="34" charset="0"/>
              <a:buChar char="•"/>
            </a:pPr>
            <a:r>
              <a:rPr lang="en-GB" i="1" noProof="0" dirty="0"/>
              <a:t>In some communities, there are cultural barriers to seeking help (that involves mental health professionals), or people are afraid to be stigmatised, e.g., as a “violent extremist”, “extremist”, “radical”, or even as “terrorist”, within the community. This can have a negative impact on the willingness of community/family member to make use of the referral mechanism</a:t>
            </a:r>
            <a:r>
              <a:rPr lang="en-GB"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200</a:t>
            </a:fld>
            <a:endParaRPr lang="x-none"/>
          </a:p>
        </p:txBody>
      </p:sp>
    </p:spTree>
    <p:extLst>
      <p:ext uri="{BB962C8B-B14F-4D97-AF65-F5344CB8AC3E}">
        <p14:creationId xmlns:p14="http://schemas.microsoft.com/office/powerpoint/2010/main" val="9738858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200"/>
              <a:buFont typeface="Calibri"/>
              <a:buNone/>
            </a:pPr>
            <a:r>
              <a:rPr lang="en-GB" noProof="0" dirty="0"/>
              <a:t>[</a:t>
            </a:r>
            <a:r>
              <a:rPr lang="en-GB" i="1" noProof="0" dirty="0"/>
              <a:t>Key points to guide the discussion are:</a:t>
            </a:r>
          </a:p>
          <a:p>
            <a:pPr marL="0" marR="0" lvl="0" indent="0" algn="l" rtl="0">
              <a:lnSpc>
                <a:spcPct val="100000"/>
              </a:lnSpc>
              <a:spcBef>
                <a:spcPts val="0"/>
              </a:spcBef>
              <a:spcAft>
                <a:spcPts val="0"/>
              </a:spcAft>
              <a:buSzPts val="1200"/>
              <a:buFont typeface="Calibri"/>
              <a:buNone/>
            </a:pPr>
            <a:endParaRPr lang="en-GB" i="1" noProof="0" dirty="0"/>
          </a:p>
          <a:p>
            <a:pPr marL="171450" marR="0" lvl="0" indent="-171450" algn="l" rtl="0">
              <a:lnSpc>
                <a:spcPct val="100000"/>
              </a:lnSpc>
              <a:spcBef>
                <a:spcPts val="0"/>
              </a:spcBef>
              <a:spcAft>
                <a:spcPts val="0"/>
              </a:spcAft>
              <a:buSzPts val="1200"/>
              <a:buFont typeface="Arial" panose="020B0604020202020204" pitchFamily="34" charset="0"/>
              <a:buChar char="•"/>
            </a:pPr>
            <a:r>
              <a:rPr lang="en-GB" b="1" i="1" noProof="0" dirty="0"/>
              <a:t>Terminology</a:t>
            </a:r>
            <a:r>
              <a:rPr lang="en-GB" b="0" i="1" noProof="0" dirty="0"/>
              <a:t>: a</a:t>
            </a:r>
            <a:r>
              <a:rPr lang="en-GB" i="1" noProof="0" dirty="0"/>
              <a:t>void using terms like “violent extremism”, “terrorism”, “radicalisation”, “P/CVE” in describing programme, as such terms can stigmatise those involved.</a:t>
            </a:r>
          </a:p>
          <a:p>
            <a:pPr marL="171450" marR="0" lvl="0" indent="-171450" algn="l" rtl="0">
              <a:lnSpc>
                <a:spcPct val="100000"/>
              </a:lnSpc>
              <a:spcBef>
                <a:spcPts val="0"/>
              </a:spcBef>
              <a:spcAft>
                <a:spcPts val="0"/>
              </a:spcAft>
              <a:buSzPts val="1200"/>
              <a:buFont typeface="Arial" panose="020B0604020202020204" pitchFamily="34" charset="0"/>
              <a:buChar char="•"/>
            </a:pPr>
            <a:endParaRPr lang="en-GB" i="1" noProof="0" dirty="0"/>
          </a:p>
          <a:p>
            <a:pPr marL="171450" marR="0" lvl="0" indent="-171450" algn="l" rtl="0">
              <a:lnSpc>
                <a:spcPct val="100000"/>
              </a:lnSpc>
              <a:spcBef>
                <a:spcPts val="0"/>
              </a:spcBef>
              <a:spcAft>
                <a:spcPts val="0"/>
              </a:spcAft>
              <a:buSzPts val="1200"/>
              <a:buFont typeface="Arial" panose="020B0604020202020204" pitchFamily="34" charset="0"/>
              <a:buChar char="•"/>
            </a:pPr>
            <a:r>
              <a:rPr lang="en-GB" b="1" i="1" noProof="0" dirty="0"/>
              <a:t>Scope: </a:t>
            </a:r>
            <a:r>
              <a:rPr lang="en-GB" b="0" i="1" noProof="0" dirty="0"/>
              <a:t>a</a:t>
            </a:r>
            <a:r>
              <a:rPr lang="en-GB" i="1" noProof="0" dirty="0"/>
              <a:t> programme narrowly framed around a single form of violent extremism (vice all forms) may enhance risk that people who belong to a particular religious, ethnic, or other identity group are labelled “radicalised”, “violent extremists”, and even “terrorists”. </a:t>
            </a:r>
          </a:p>
          <a:p>
            <a:pPr marL="171450" marR="0" lvl="0" indent="-171450" algn="l" rtl="0">
              <a:lnSpc>
                <a:spcPct val="100000"/>
              </a:lnSpc>
              <a:spcBef>
                <a:spcPts val="0"/>
              </a:spcBef>
              <a:spcAft>
                <a:spcPts val="0"/>
              </a:spcAft>
              <a:buSzPts val="1200"/>
              <a:buFont typeface="Arial" panose="020B0604020202020204" pitchFamily="34" charset="0"/>
              <a:buChar char="•"/>
            </a:pPr>
            <a:endParaRPr lang="en-GB" i="1" noProof="0" dirty="0"/>
          </a:p>
          <a:p>
            <a:pPr marL="171450" marR="0" lvl="0" indent="-171450" algn="l" rtl="0">
              <a:lnSpc>
                <a:spcPct val="100000"/>
              </a:lnSpc>
              <a:spcBef>
                <a:spcPts val="0"/>
              </a:spcBef>
              <a:spcAft>
                <a:spcPts val="0"/>
              </a:spcAft>
              <a:buSzPts val="1200"/>
              <a:buFont typeface="Arial" panose="020B0604020202020204" pitchFamily="34" charset="0"/>
              <a:buChar char="•"/>
            </a:pPr>
            <a:r>
              <a:rPr lang="en-GB" b="1" i="1" noProof="0" dirty="0"/>
              <a:t>Transparency</a:t>
            </a:r>
            <a:r>
              <a:rPr lang="en-GB" b="0" i="1" noProof="0" dirty="0"/>
              <a:t>: </a:t>
            </a:r>
            <a:r>
              <a:rPr lang="en-GB" i="1" noProof="0" dirty="0"/>
              <a:t>a lack of transparency and awareness of the programme and its purpose, in the target communities, can create the misperceptions about what the programme is and isn’t and thus increase the risk of stigmatisation of those involved in the programme is critical to its success.</a:t>
            </a:r>
          </a:p>
          <a:p>
            <a:pPr marL="171450" marR="0" lvl="0" indent="-171450" algn="l" rtl="0">
              <a:lnSpc>
                <a:spcPct val="100000"/>
              </a:lnSpc>
              <a:spcBef>
                <a:spcPts val="0"/>
              </a:spcBef>
              <a:spcAft>
                <a:spcPts val="0"/>
              </a:spcAft>
              <a:buSzPts val="1200"/>
              <a:buFont typeface="Arial" panose="020B0604020202020204" pitchFamily="34" charset="0"/>
              <a:buChar char="•"/>
            </a:pPr>
            <a:endParaRPr lang="en-GB" i="1" noProof="0" dirty="0"/>
          </a:p>
          <a:p>
            <a:pPr marL="171450" marR="0" lvl="0" indent="-171450" algn="l" rtl="0">
              <a:lnSpc>
                <a:spcPct val="100000"/>
              </a:lnSpc>
              <a:spcBef>
                <a:spcPts val="0"/>
              </a:spcBef>
              <a:spcAft>
                <a:spcPts val="0"/>
              </a:spcAft>
              <a:buSzPts val="1200"/>
              <a:buFont typeface="Arial" panose="020B0604020202020204" pitchFamily="34" charset="0"/>
              <a:buChar char="•"/>
            </a:pPr>
            <a:r>
              <a:rPr lang="en-GB" b="1" i="1" noProof="0" dirty="0"/>
              <a:t>Risk/needs assessment</a:t>
            </a:r>
            <a:r>
              <a:rPr lang="en-GB" b="0" i="1" noProof="0" dirty="0"/>
              <a:t>: </a:t>
            </a:r>
            <a:r>
              <a:rPr lang="en-GB" i="1" noProof="0" dirty="0"/>
              <a:t>relying on a checklist approach to assessment or another approach that heightens the risk of profiling-based religion/ethnicity, etc. or an assessment approach that focuses on legally protected beliefs/ideas rather than observable behaviours can increase likelihood of stigmatisation, as well as having assessments conducted by individuals who have not received the necessary training can contribute to creating stigma.</a:t>
            </a:r>
          </a:p>
          <a:p>
            <a:pPr marL="171450" marR="0" lvl="0" indent="-171450" algn="l" rtl="0">
              <a:lnSpc>
                <a:spcPct val="100000"/>
              </a:lnSpc>
              <a:spcBef>
                <a:spcPts val="0"/>
              </a:spcBef>
              <a:spcAft>
                <a:spcPts val="0"/>
              </a:spcAft>
              <a:buSzPts val="1200"/>
              <a:buFont typeface="Arial" panose="020B0604020202020204" pitchFamily="34" charset="0"/>
              <a:buChar char="•"/>
            </a:pPr>
            <a:endParaRPr lang="en-GB" i="1" noProof="0" dirty="0"/>
          </a:p>
          <a:p>
            <a:pPr marL="171450" marR="0" lvl="0" indent="-171450" algn="l" rtl="0">
              <a:lnSpc>
                <a:spcPct val="100000"/>
              </a:lnSpc>
              <a:spcBef>
                <a:spcPts val="0"/>
              </a:spcBef>
              <a:spcAft>
                <a:spcPts val="0"/>
              </a:spcAft>
              <a:buSzPts val="1200"/>
              <a:buFont typeface="Arial" panose="020B0604020202020204" pitchFamily="34" charset="0"/>
              <a:buChar char="•"/>
            </a:pPr>
            <a:r>
              <a:rPr lang="en-GB" b="1" i="1" noProof="0" dirty="0"/>
              <a:t>Targeted individuals/communities</a:t>
            </a:r>
            <a:r>
              <a:rPr lang="en-GB" b="0" i="1" noProof="0" dirty="0"/>
              <a:t>: </a:t>
            </a:r>
            <a:r>
              <a:rPr lang="en-GB" i="1" noProof="0" dirty="0"/>
              <a:t>perceptions that the programme is focused on a specific religious or ethnic group can trigger stigma.</a:t>
            </a:r>
          </a:p>
          <a:p>
            <a:pPr marL="171450" marR="0" lvl="0" indent="-171450" algn="l" rtl="0">
              <a:lnSpc>
                <a:spcPct val="100000"/>
              </a:lnSpc>
              <a:spcBef>
                <a:spcPts val="0"/>
              </a:spcBef>
              <a:spcAft>
                <a:spcPts val="0"/>
              </a:spcAft>
              <a:buSzPts val="1200"/>
              <a:buFont typeface="Arial" panose="020B0604020202020204" pitchFamily="34" charset="0"/>
              <a:buChar char="•"/>
            </a:pPr>
            <a:endParaRPr lang="en-GB" i="1" noProof="0" dirty="0"/>
          </a:p>
          <a:p>
            <a:pPr marL="171450" marR="0" lvl="0" indent="-171450" algn="l" rtl="0">
              <a:lnSpc>
                <a:spcPct val="100000"/>
              </a:lnSpc>
              <a:spcBef>
                <a:spcPts val="0"/>
              </a:spcBef>
              <a:spcAft>
                <a:spcPts val="0"/>
              </a:spcAft>
              <a:buSzPts val="1200"/>
              <a:buFont typeface="Arial" panose="020B0604020202020204" pitchFamily="34" charset="0"/>
              <a:buChar char="•"/>
            </a:pPr>
            <a:r>
              <a:rPr lang="en-GB" b="1" i="1" noProof="0" dirty="0"/>
              <a:t>Mental health</a:t>
            </a:r>
            <a:r>
              <a:rPr lang="en-GB" b="0" i="1" noProof="0" dirty="0"/>
              <a:t>: </a:t>
            </a:r>
            <a:r>
              <a:rPr lang="en-GB" i="1" noProof="0" dirty="0"/>
              <a:t>in some communities/contexts, there are cultural sensitivities surrounding mental health treatment or other psychosocial care; and thus, social stigma can be associated with seeking such care, which is often an essential element of a multi-actor P/CVE intervention programme. Some young people and their families may lack understanding of what mental health services are and how they could be helpful in addressing their problems</a:t>
            </a:r>
            <a:r>
              <a:rPr lang="en-GB"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201</a:t>
            </a:fld>
            <a:endParaRPr lang="x-none"/>
          </a:p>
        </p:txBody>
      </p:sp>
    </p:spTree>
    <p:extLst>
      <p:ext uri="{BB962C8B-B14F-4D97-AF65-F5344CB8AC3E}">
        <p14:creationId xmlns:p14="http://schemas.microsoft.com/office/powerpoint/2010/main" val="27154822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800"/>
              <a:buFont typeface="Arial"/>
              <a:buNone/>
            </a:pPr>
            <a:r>
              <a:rPr lang="en-GB" sz="1200" b="0" noProof="0" dirty="0"/>
              <a:t>What are possible ways of mitigating stigma?</a:t>
            </a:r>
          </a:p>
          <a:p>
            <a:pPr marL="0" marR="0" lvl="0" indent="0" algn="l" rtl="0">
              <a:lnSpc>
                <a:spcPct val="100000"/>
              </a:lnSpc>
              <a:spcBef>
                <a:spcPts val="0"/>
              </a:spcBef>
              <a:spcAft>
                <a:spcPts val="0"/>
              </a:spcAft>
              <a:buClr>
                <a:schemeClr val="dk1"/>
              </a:buClr>
              <a:buSzPts val="1800"/>
              <a:buFont typeface="Arial"/>
              <a:buNone/>
            </a:pPr>
            <a:endParaRPr lang="en-GB" sz="1200" noProof="0" dirty="0"/>
          </a:p>
          <a:p>
            <a:pPr marL="285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GB" sz="1200" b="1" noProof="0" dirty="0"/>
              <a:t>Terminology: </a:t>
            </a:r>
            <a:r>
              <a:rPr lang="en-GB" sz="1200" b="0" noProof="0" dirty="0"/>
              <a:t>i</a:t>
            </a:r>
            <a:r>
              <a:rPr lang="en-GB" sz="1200" noProof="0" dirty="0"/>
              <a:t>nvite feedback on terminology and name of the programme from the most heavily securitised communities, carefully consider the terminology used – e.g., hate-motivated violence instead of terrorism.</a:t>
            </a:r>
          </a:p>
          <a:p>
            <a:pPr marL="285750" marR="0" lvl="0" indent="-285750" algn="l" rtl="0">
              <a:lnSpc>
                <a:spcPct val="100000"/>
              </a:lnSpc>
              <a:spcBef>
                <a:spcPts val="0"/>
              </a:spcBef>
              <a:spcAft>
                <a:spcPts val="0"/>
              </a:spcAft>
              <a:buClr>
                <a:schemeClr val="dk1"/>
              </a:buClr>
              <a:buSzPts val="1800"/>
              <a:buFont typeface="Arial" panose="020B0604020202020204" pitchFamily="34" charset="0"/>
              <a:buChar char="•"/>
            </a:pPr>
            <a:endParaRPr lang="en-GB" sz="1200" b="1" noProof="0" dirty="0"/>
          </a:p>
          <a:p>
            <a:pPr marL="285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GB" sz="1200" b="1" noProof="0" dirty="0"/>
              <a:t>Scope</a:t>
            </a:r>
            <a:r>
              <a:rPr lang="en-GB" sz="1200" b="0" noProof="0" dirty="0"/>
              <a:t>: a</a:t>
            </a:r>
            <a:r>
              <a:rPr lang="en-GB" sz="1200" noProof="0" dirty="0"/>
              <a:t>n overall multi-actor structure focused on different kinds of social issues which for example serves the more general aim of crime prevention and integrates the prevention of radicalisation dimension rather than making it the main objective of the structure, prevents stigmatising and labelling as a radical person, violent extremist or even terrorist. Similarly, building a more general structure around, for example, safeguarding children and vulnerable adults is also beneficial when it comes to wanting to receive additional information from, for example, schools or youth workers. One possibility is to have a specific unit or expert team within the structure to help on cases related to violent extremism.</a:t>
            </a:r>
            <a:r>
              <a:rPr lang="en-GB" sz="1200" b="1" noProof="0" dirty="0"/>
              <a:t> </a:t>
            </a:r>
          </a:p>
          <a:p>
            <a:pPr marL="285750" marR="0" lvl="0" indent="-285750" algn="l" rtl="0">
              <a:lnSpc>
                <a:spcPct val="100000"/>
              </a:lnSpc>
              <a:spcBef>
                <a:spcPts val="0"/>
              </a:spcBef>
              <a:spcAft>
                <a:spcPts val="0"/>
              </a:spcAft>
              <a:buClr>
                <a:schemeClr val="dk1"/>
              </a:buClr>
              <a:buSzPts val="1800"/>
              <a:buFont typeface="Arial" panose="020B0604020202020204" pitchFamily="34" charset="0"/>
              <a:buChar char="•"/>
            </a:pPr>
            <a:endParaRPr lang="en-GB" sz="1200" b="1" noProof="0" dirty="0"/>
          </a:p>
          <a:p>
            <a:pPr marL="285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GB" sz="1200" b="1" noProof="0" dirty="0"/>
              <a:t>Transparency</a:t>
            </a:r>
            <a:r>
              <a:rPr lang="en-GB" sz="1200" b="0" noProof="0" dirty="0"/>
              <a:t>: balance</a:t>
            </a:r>
            <a:r>
              <a:rPr lang="en-GB" sz="1200" noProof="0" dirty="0"/>
              <a:t> the need for sensitive language with the need to also be transparent in what your programming intends to do, obscuring the program’s actual intent and target clientele with language that is overly vague may create distrust. Using terms like hate-motivated violence or targeted violence can be good options.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202</a:t>
            </a:fld>
            <a:endParaRPr lang="x-none"/>
          </a:p>
        </p:txBody>
      </p:sp>
    </p:spTree>
    <p:extLst>
      <p:ext uri="{BB962C8B-B14F-4D97-AF65-F5344CB8AC3E}">
        <p14:creationId xmlns:p14="http://schemas.microsoft.com/office/powerpoint/2010/main" val="169421376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736" marR="0" lvl="0" indent="-173736" algn="l" rtl="0">
              <a:lnSpc>
                <a:spcPct val="100000"/>
              </a:lnSpc>
              <a:spcBef>
                <a:spcPts val="0"/>
              </a:spcBef>
              <a:spcAft>
                <a:spcPts val="0"/>
              </a:spcAft>
              <a:buClr>
                <a:schemeClr val="dk1"/>
              </a:buClr>
              <a:buSzPts val="1800"/>
              <a:buFont typeface="Arial" panose="020B0604020202020204" pitchFamily="34" charset="0"/>
              <a:buChar char="•"/>
            </a:pPr>
            <a:r>
              <a:rPr lang="en-GB" sz="1200" b="1" noProof="0" dirty="0"/>
              <a:t>Risk/needs assessment</a:t>
            </a:r>
            <a:r>
              <a:rPr lang="en-GB" sz="1200" b="0" noProof="0" dirty="0"/>
              <a:t>: ensure </a:t>
            </a:r>
            <a:r>
              <a:rPr lang="en-GB" sz="1200" noProof="0" dirty="0"/>
              <a:t>these are designed and implemented by trained professionals without resorting to profiling based on any discriminatory grounds prohibited by international law.</a:t>
            </a:r>
          </a:p>
          <a:p>
            <a:pPr marL="173736" marR="0" lvl="0" indent="-173736" algn="l" rtl="0">
              <a:lnSpc>
                <a:spcPct val="100000"/>
              </a:lnSpc>
              <a:spcBef>
                <a:spcPts val="0"/>
              </a:spcBef>
              <a:spcAft>
                <a:spcPts val="0"/>
              </a:spcAft>
              <a:buClr>
                <a:schemeClr val="dk1"/>
              </a:buClr>
              <a:buSzPts val="1800"/>
              <a:buFont typeface="Arial" panose="020B0604020202020204" pitchFamily="34" charset="0"/>
              <a:buChar char="•"/>
            </a:pPr>
            <a:endParaRPr lang="en-GB" sz="1200" noProof="0" dirty="0"/>
          </a:p>
          <a:p>
            <a:pPr marL="173736" marR="0" lvl="0" indent="-173736" algn="l" rtl="0">
              <a:lnSpc>
                <a:spcPct val="100000"/>
              </a:lnSpc>
              <a:spcBef>
                <a:spcPts val="0"/>
              </a:spcBef>
              <a:spcAft>
                <a:spcPts val="0"/>
              </a:spcAft>
              <a:buClr>
                <a:schemeClr val="dk1"/>
              </a:buClr>
              <a:buSzPts val="1800"/>
              <a:buFont typeface="Arial" panose="020B0604020202020204" pitchFamily="34" charset="0"/>
              <a:buChar char="•"/>
            </a:pPr>
            <a:r>
              <a:rPr lang="en-GB" sz="1200" b="1" noProof="0" dirty="0"/>
              <a:t>Targeted individuals/communities: </a:t>
            </a:r>
            <a:r>
              <a:rPr lang="en-GB" sz="1200" b="0" noProof="0" dirty="0"/>
              <a:t>avoid</a:t>
            </a:r>
            <a:r>
              <a:rPr lang="en-GB" sz="1200" noProof="0" dirty="0"/>
              <a:t> “over-intervention” – in other words, providing too many different kinds of support can stigmatise the individual and needlessly create a sense of alarm.</a:t>
            </a:r>
          </a:p>
          <a:p>
            <a:pPr marL="173736" marR="0" lvl="0" indent="-173736" algn="l" rtl="0">
              <a:lnSpc>
                <a:spcPct val="100000"/>
              </a:lnSpc>
              <a:spcBef>
                <a:spcPts val="0"/>
              </a:spcBef>
              <a:spcAft>
                <a:spcPts val="0"/>
              </a:spcAft>
              <a:buClr>
                <a:schemeClr val="dk1"/>
              </a:buClr>
              <a:buSzPts val="1800"/>
              <a:buFont typeface="Arial" panose="020B0604020202020204" pitchFamily="34" charset="0"/>
              <a:buChar char="•"/>
            </a:pPr>
            <a:endParaRPr lang="en-GB" sz="1200" noProof="0" dirty="0"/>
          </a:p>
          <a:p>
            <a:pPr marL="173736" marR="0" lvl="0" indent="-173736" algn="l" rtl="0">
              <a:lnSpc>
                <a:spcPct val="100000"/>
              </a:lnSpc>
              <a:spcBef>
                <a:spcPts val="0"/>
              </a:spcBef>
              <a:spcAft>
                <a:spcPts val="0"/>
              </a:spcAft>
              <a:buClr>
                <a:schemeClr val="dk1"/>
              </a:buClr>
              <a:buSzPts val="1800"/>
              <a:buFont typeface="Arial" panose="020B0604020202020204" pitchFamily="34" charset="0"/>
              <a:buChar char="•"/>
            </a:pPr>
            <a:r>
              <a:rPr lang="en-GB" sz="1200" b="1" noProof="0" dirty="0"/>
              <a:t>Training: </a:t>
            </a:r>
            <a:r>
              <a:rPr lang="en-GB" sz="1200" noProof="0" dirty="0"/>
              <a:t>what to look for, where/how to report, how to work with actors from other disciplines/fields, etc. It is important to dispel misperceptions/alleviate concerns about working with individuals who may have associated with extremist violence and where some basic understanding of ideological frame that could be influencing them could be beneficial.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203</a:t>
            </a:fld>
            <a:endParaRPr lang="x-none"/>
          </a:p>
        </p:txBody>
      </p:sp>
    </p:spTree>
    <p:extLst>
      <p:ext uri="{BB962C8B-B14F-4D97-AF65-F5344CB8AC3E}">
        <p14:creationId xmlns:p14="http://schemas.microsoft.com/office/powerpoint/2010/main" val="273974020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noProof="0" dirty="0"/>
              <a:t>Mental health:</a:t>
            </a:r>
            <a:r>
              <a:rPr lang="en-GB" sz="1200" b="0" noProof="0" dirty="0"/>
              <a:t> public</a:t>
            </a:r>
            <a:r>
              <a:rPr lang="en-GB" sz="1200" noProof="0" dirty="0"/>
              <a:t> service announcements and campaigns that aim to destigmatise seeking out mental health services should be developed/disseminated in communities that multi-actor P/CVE intervention programmes are trying to reach. </a:t>
            </a:r>
            <a:r>
              <a:rPr lang="en-GB" sz="1200" b="1" noProof="0" dirty="0"/>
              <a:t> </a:t>
            </a:r>
            <a:endParaRPr lang="en-GB" sz="800"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204</a:t>
            </a:fld>
            <a:endParaRPr lang="x-none"/>
          </a:p>
        </p:txBody>
      </p:sp>
    </p:spTree>
    <p:extLst>
      <p:ext uri="{BB962C8B-B14F-4D97-AF65-F5344CB8AC3E}">
        <p14:creationId xmlns:p14="http://schemas.microsoft.com/office/powerpoint/2010/main" val="140150368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i="1" noProof="0" dirty="0"/>
              <a:t>Discuss in plenary what possible solutions are to the challenges identified in the local context</a:t>
            </a:r>
            <a:r>
              <a:rPr lang="en-GB" i="0" noProof="0" dirty="0"/>
              <a:t>]. </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205</a:t>
            </a:fld>
            <a:endParaRPr lang="x-none"/>
          </a:p>
        </p:txBody>
      </p:sp>
    </p:spTree>
    <p:extLst>
      <p:ext uri="{BB962C8B-B14F-4D97-AF65-F5344CB8AC3E}">
        <p14:creationId xmlns:p14="http://schemas.microsoft.com/office/powerpoint/2010/main" val="341483004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208</a:t>
            </a:fld>
            <a:endParaRPr lang="x-none"/>
          </a:p>
        </p:txBody>
      </p:sp>
    </p:spTree>
    <p:extLst>
      <p:ext uri="{BB962C8B-B14F-4D97-AF65-F5344CB8AC3E}">
        <p14:creationId xmlns:p14="http://schemas.microsoft.com/office/powerpoint/2010/main" val="317199098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209</a:t>
            </a:fld>
            <a:endParaRPr lang="x-none"/>
          </a:p>
        </p:txBody>
      </p:sp>
    </p:spTree>
    <p:extLst>
      <p:ext uri="{BB962C8B-B14F-4D97-AF65-F5344CB8AC3E}">
        <p14:creationId xmlns:p14="http://schemas.microsoft.com/office/powerpoint/2010/main" val="2001430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GB" noProof="0" dirty="0"/>
              <a:t>Traditional counterterrorism and law enforcement approaches alone are unable to prevent extremist violence from taking root in communities. </a:t>
            </a:r>
          </a:p>
          <a:p>
            <a:pPr marL="0" lvl="0" indent="0" algn="l" rtl="0">
              <a:spcBef>
                <a:spcPts val="0"/>
              </a:spcBef>
              <a:spcAft>
                <a:spcPts val="0"/>
              </a:spcAft>
              <a:buNone/>
            </a:pPr>
            <a:endParaRPr lang="en-GB" noProof="0" dirty="0"/>
          </a:p>
          <a:p>
            <a:pPr marL="0" lvl="0" indent="0" algn="l" rtl="0">
              <a:spcBef>
                <a:spcPts val="0"/>
              </a:spcBef>
              <a:spcAft>
                <a:spcPts val="0"/>
              </a:spcAft>
              <a:buClr>
                <a:schemeClr val="dk1"/>
              </a:buClr>
              <a:buSzPts val="1200"/>
              <a:buFont typeface="Arial"/>
              <a:buNone/>
            </a:pPr>
            <a:r>
              <a:rPr lang="en-GB" noProof="0" dirty="0"/>
              <a:t>More comprehensive, “whole of society” efforts to address the drivers of the violence and countering violent extremist narratives and propaganda are needed to prevent the radicalisation and recruitment of young people. </a:t>
            </a:r>
          </a:p>
          <a:p>
            <a:pPr marL="0" lvl="0" indent="0" algn="l" rtl="0">
              <a:spcBef>
                <a:spcPts val="0"/>
              </a:spcBef>
              <a:spcAft>
                <a:spcPts val="0"/>
              </a:spcAft>
              <a:buNone/>
            </a:pPr>
            <a:endParaRPr lang="en-GB" noProof="0" dirty="0"/>
          </a:p>
          <a:p>
            <a:pPr marL="0" lvl="0" indent="0" algn="l" rtl="0">
              <a:spcBef>
                <a:spcPts val="0"/>
              </a:spcBef>
              <a:spcAft>
                <a:spcPts val="0"/>
              </a:spcAft>
              <a:buClr>
                <a:schemeClr val="dk1"/>
              </a:buClr>
              <a:buSzPts val="1200"/>
              <a:buFont typeface="Arial"/>
              <a:buNone/>
            </a:pPr>
            <a:r>
              <a:rPr lang="en-GB" noProof="0" dirty="0"/>
              <a:t>Involving non-law enforcement actors, such as social workers, mental health professionals, peers, community leaders, civil society organisations and teachers, will allow law enforcement and other security actors to focus their attention and resources on those individuals who have already committed to violence.</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21</a:t>
            </a:fld>
            <a:endParaRPr lang="x-none"/>
          </a:p>
        </p:txBody>
      </p:sp>
    </p:spTree>
    <p:extLst>
      <p:ext uri="{BB962C8B-B14F-4D97-AF65-F5344CB8AC3E}">
        <p14:creationId xmlns:p14="http://schemas.microsoft.com/office/powerpoint/2010/main" val="170681827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210</a:t>
            </a:fld>
            <a:endParaRPr lang="x-none"/>
          </a:p>
        </p:txBody>
      </p:sp>
    </p:spTree>
    <p:extLst>
      <p:ext uri="{BB962C8B-B14F-4D97-AF65-F5344CB8AC3E}">
        <p14:creationId xmlns:p14="http://schemas.microsoft.com/office/powerpoint/2010/main" val="406182384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211</a:t>
            </a:fld>
            <a:endParaRPr lang="x-none"/>
          </a:p>
        </p:txBody>
      </p:sp>
    </p:spTree>
    <p:extLst>
      <p:ext uri="{BB962C8B-B14F-4D97-AF65-F5344CB8AC3E}">
        <p14:creationId xmlns:p14="http://schemas.microsoft.com/office/powerpoint/2010/main" val="307679198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212</a:t>
            </a:fld>
            <a:endParaRPr lang="x-none"/>
          </a:p>
        </p:txBody>
      </p:sp>
    </p:spTree>
    <p:extLst>
      <p:ext uri="{BB962C8B-B14F-4D97-AF65-F5344CB8AC3E}">
        <p14:creationId xmlns:p14="http://schemas.microsoft.com/office/powerpoint/2010/main" val="355091113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t>Address all forms of violent extremism </a:t>
            </a:r>
            <a:r>
              <a:rPr lang="en-GB" noProof="0" dirty="0"/>
              <a:t>and, where possible, as part of a wider set of violence-related and/or safeguarding issues of concern to the relevant community. A broad-based programme is more likely to be accepted by the relevant communities, professionals, and practitioners than one that focuses on the singular and potentially stigmatising issue of violent extremism.</a:t>
            </a:r>
          </a:p>
          <a:p>
            <a:pPr marL="171450" lvl="0" indent="-171450" algn="l" rtl="0">
              <a:spcBef>
                <a:spcPts val="0"/>
              </a:spcBef>
              <a:spcAft>
                <a:spcPts val="0"/>
              </a:spcAft>
              <a:buClr>
                <a:schemeClr val="dk1"/>
              </a:buClr>
              <a:buSzPts val="1200"/>
              <a:buFont typeface="Arial" panose="020B0604020202020204" pitchFamily="34" charset="0"/>
              <a:buChar char="•"/>
            </a:pPr>
            <a:endParaRPr lang="en-GB"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t>Secure/sustain support from communities and key professionals</a:t>
            </a:r>
            <a:r>
              <a:rPr lang="en-GB" b="0" noProof="0" dirty="0"/>
              <a:t>: this includes ensuring transparency, deciding on the appropriate scope/branding of the programme, etc. Specialised training </a:t>
            </a:r>
            <a:r>
              <a:rPr lang="en-GB" noProof="0" dirty="0"/>
              <a:t>and other capacity-building for professionals might be required, including on pitfalls and potential negative side-effects of poorly designed and implemented programmes. </a:t>
            </a:r>
          </a:p>
          <a:p>
            <a:pPr marL="171450" lvl="0" indent="-171450" algn="l" rtl="0">
              <a:spcBef>
                <a:spcPts val="0"/>
              </a:spcBef>
              <a:spcAft>
                <a:spcPts val="0"/>
              </a:spcAft>
              <a:buClr>
                <a:schemeClr val="dk1"/>
              </a:buClr>
              <a:buSzPts val="1200"/>
              <a:buFont typeface="Arial" panose="020B0604020202020204" pitchFamily="34" charset="0"/>
              <a:buChar char="•"/>
            </a:pPr>
            <a:endParaRPr lang="en-GB"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t>Leverage existing resources</a:t>
            </a:r>
            <a:r>
              <a:rPr lang="en-GB" b="0" noProof="0" dirty="0"/>
              <a:t>: avoid creating parallel structures and organise </a:t>
            </a:r>
            <a:r>
              <a:rPr lang="en-GB" noProof="0" dirty="0"/>
              <a:t>existing programmes in a holistic way, rather than create new mechanisms from scratch. It is also important to adapt existing multiagency or other relevant multidisciplinary structures to include a focus on potential violent extremism cases.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213</a:t>
            </a:fld>
            <a:endParaRPr lang="x-none"/>
          </a:p>
        </p:txBody>
      </p:sp>
    </p:spTree>
    <p:extLst>
      <p:ext uri="{BB962C8B-B14F-4D97-AF65-F5344CB8AC3E}">
        <p14:creationId xmlns:p14="http://schemas.microsoft.com/office/powerpoint/2010/main" val="41836593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GB" b="1" noProof="0" dirty="0"/>
              <a:t>Include a transparency protocol/framework </a:t>
            </a:r>
            <a:r>
              <a:rPr lang="en-GB" b="0" noProof="0" dirty="0"/>
              <a:t>that enables </a:t>
            </a:r>
            <a:r>
              <a:rPr lang="en-GB" noProof="0" dirty="0"/>
              <a:t>the sharing of information and broader co-operation among those agencies, organisations, professionals, and practitioners involved in the mechanism, while protecting individual and data privacy. This can also help with clarifying the limited circumstances when information on an individual case will be referred to the police. Facilitating trust among the practitioners and professionals from different fields and between the mechanism and the community is essential.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GB" noProof="0"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GB" b="1" noProof="0" dirty="0"/>
              <a:t>Non-discriminatory, human rights-based approach</a:t>
            </a:r>
            <a:r>
              <a:rPr lang="en-GB" b="0" noProof="0" dirty="0"/>
              <a:t> this includes developing an age- and gender-sensitive plan </a:t>
            </a:r>
            <a:r>
              <a:rPr lang="en-GB" noProof="0" dirty="0"/>
              <a:t>to identify individuals who show behavioural signs of radicalisation to violence. This also means focusing on risk and protective factors most relevant to the community, mitigating the risk of discriminatory targeting, and ensuring resources are appropriately targeted.</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GB" noProof="0"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GB" b="1" noProof="0" dirty="0"/>
              <a:t>Deliberative/no quick fix</a:t>
            </a:r>
            <a:r>
              <a:rPr lang="en-GB" b="0" noProof="0" dirty="0"/>
              <a:t>: a c</a:t>
            </a:r>
            <a:r>
              <a:rPr lang="en-GB" noProof="0" dirty="0"/>
              <a:t>onsultative process that builds/strengthens trust and secures buy-in from different stakeholders takes times and should not be rushed.</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214</a:t>
            </a:fld>
            <a:endParaRPr lang="x-none"/>
          </a:p>
        </p:txBody>
      </p:sp>
    </p:spTree>
    <p:extLst>
      <p:ext uri="{BB962C8B-B14F-4D97-AF65-F5344CB8AC3E}">
        <p14:creationId xmlns:p14="http://schemas.microsoft.com/office/powerpoint/2010/main" val="240354038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GB" b="1" noProof="0" dirty="0"/>
              <a:t>A “person-centred approach” </a:t>
            </a:r>
            <a:r>
              <a:rPr lang="en-GB" b="0" noProof="0" dirty="0"/>
              <a:t>means understanding the risks/needs of the individual and tailoring interventions to address them.</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GB" b="0" noProof="0"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GB" b="1" noProof="0" dirty="0"/>
              <a:t>A joint messaging/communications strategy</a:t>
            </a:r>
            <a:r>
              <a:rPr lang="en-GB" b="0" noProof="0" dirty="0"/>
              <a:t> helps </a:t>
            </a:r>
            <a:r>
              <a:rPr lang="en-GB" noProof="0" dirty="0"/>
              <a:t>involved professionals/communities to understand the scope of the initiative and the types of cases it handles.</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GB" noProof="0"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GB" b="1" noProof="0" dirty="0"/>
              <a:t>A monitoring and evaluation framework</a:t>
            </a:r>
            <a:r>
              <a:rPr lang="en-GB" b="0" noProof="0" dirty="0"/>
              <a:t> helps to </a:t>
            </a:r>
            <a:r>
              <a:rPr lang="en-GB" noProof="0" dirty="0"/>
              <a:t>understand what has worked, what has not worked, where shortcomings lie, and what can be improved. It can also promote community trust in the mechanism, as well as help to ensure it is operating consistently with international human rights law and other legal and policy frameworks.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215</a:t>
            </a:fld>
            <a:endParaRPr lang="x-none"/>
          </a:p>
        </p:txBody>
      </p:sp>
    </p:spTree>
    <p:extLst>
      <p:ext uri="{BB962C8B-B14F-4D97-AF65-F5344CB8AC3E}">
        <p14:creationId xmlns:p14="http://schemas.microsoft.com/office/powerpoint/2010/main" val="299819717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216</a:t>
            </a:fld>
            <a:endParaRPr lang="x-none"/>
          </a:p>
        </p:txBody>
      </p:sp>
    </p:spTree>
    <p:extLst>
      <p:ext uri="{BB962C8B-B14F-4D97-AF65-F5344CB8AC3E}">
        <p14:creationId xmlns:p14="http://schemas.microsoft.com/office/powerpoint/2010/main" val="336835022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217</a:t>
            </a:fld>
            <a:endParaRPr lang="x-none"/>
          </a:p>
        </p:txBody>
      </p:sp>
    </p:spTree>
    <p:extLst>
      <p:ext uri="{BB962C8B-B14F-4D97-AF65-F5344CB8AC3E}">
        <p14:creationId xmlns:p14="http://schemas.microsoft.com/office/powerpoint/2010/main" val="386442764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218</a:t>
            </a:fld>
            <a:endParaRPr lang="x-none"/>
          </a:p>
        </p:txBody>
      </p:sp>
    </p:spTree>
    <p:extLst>
      <p:ext uri="{BB962C8B-B14F-4D97-AF65-F5344CB8AC3E}">
        <p14:creationId xmlns:p14="http://schemas.microsoft.com/office/powerpoint/2010/main" val="247785906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219</a:t>
            </a:fld>
            <a:endParaRPr lang="x-none"/>
          </a:p>
        </p:txBody>
      </p:sp>
    </p:spTree>
    <p:extLst>
      <p:ext uri="{BB962C8B-B14F-4D97-AF65-F5344CB8AC3E}">
        <p14:creationId xmlns:p14="http://schemas.microsoft.com/office/powerpoint/2010/main" val="2007448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lvl="0" indent="0" algn="l" rtl="0">
              <a:lnSpc>
                <a:spcPct val="100000"/>
              </a:lnSpc>
              <a:spcBef>
                <a:spcPts val="0"/>
              </a:spcBef>
              <a:spcAft>
                <a:spcPts val="0"/>
              </a:spcAft>
              <a:buSzPts val="1400"/>
              <a:buNone/>
            </a:pPr>
            <a:r>
              <a:rPr lang="en-GB" noProof="0" dirty="0"/>
              <a:t>What is the rationale for multi-actor P/CVE interventions?</a:t>
            </a:r>
          </a:p>
          <a:p>
            <a:pPr marL="139700" lvl="0" indent="0" algn="l" rtl="0">
              <a:lnSpc>
                <a:spcPct val="100000"/>
              </a:lnSpc>
              <a:spcBef>
                <a:spcPts val="0"/>
              </a:spcBef>
              <a:spcAft>
                <a:spcPts val="0"/>
              </a:spcAft>
              <a:buSzPts val="1400"/>
              <a:buNone/>
            </a:pPr>
            <a:endParaRPr lang="en-GB" noProof="0" dirty="0"/>
          </a:p>
          <a:p>
            <a:pPr marL="311150" lvl="0" indent="-171450" algn="l" rtl="0">
              <a:lnSpc>
                <a:spcPct val="100000"/>
              </a:lnSpc>
              <a:spcBef>
                <a:spcPts val="0"/>
              </a:spcBef>
              <a:spcAft>
                <a:spcPts val="0"/>
              </a:spcAft>
              <a:buSzPts val="1400"/>
              <a:buFont typeface="Arial" panose="020B0604020202020204" pitchFamily="34" charset="0"/>
              <a:buChar char="•"/>
            </a:pPr>
            <a:r>
              <a:rPr lang="en-GB" noProof="0" dirty="0"/>
              <a:t>It incentivises the </a:t>
            </a:r>
            <a:r>
              <a:rPr lang="en-GB" b="1" noProof="0" dirty="0"/>
              <a:t>involvement of those that might otherwise be reluctant to engage on P/CVE</a:t>
            </a:r>
            <a:r>
              <a:rPr lang="en-GB" noProof="0" dirty="0"/>
              <a:t>. </a:t>
            </a:r>
            <a:r>
              <a:rPr lang="en-GB" i="0" noProof="0" dirty="0"/>
              <a:t>Resources, responsibilities, skills needed to address individuals of concern or “at risk” of committing to violence lie more often with social, mental health, and youth workers than the police.</a:t>
            </a:r>
          </a:p>
          <a:p>
            <a:pPr marL="311150" lvl="0" indent="-171450" algn="l" rtl="0">
              <a:lnSpc>
                <a:spcPct val="100000"/>
              </a:lnSpc>
              <a:spcBef>
                <a:spcPts val="0"/>
              </a:spcBef>
              <a:spcAft>
                <a:spcPts val="0"/>
              </a:spcAft>
              <a:buSzPts val="1400"/>
              <a:buFont typeface="Arial" panose="020B0604020202020204" pitchFamily="34" charset="0"/>
              <a:buChar char="•"/>
            </a:pPr>
            <a:endParaRPr lang="en-GB" i="0" noProof="0" dirty="0"/>
          </a:p>
          <a:p>
            <a:pPr marL="311150" lvl="0" indent="-171450" algn="l" rtl="0">
              <a:lnSpc>
                <a:spcPct val="100000"/>
              </a:lnSpc>
              <a:spcBef>
                <a:spcPts val="0"/>
              </a:spcBef>
              <a:spcAft>
                <a:spcPts val="0"/>
              </a:spcAft>
              <a:buSzPts val="1400"/>
              <a:buFont typeface="Arial" panose="020B0604020202020204" pitchFamily="34" charset="0"/>
              <a:buChar char="•"/>
            </a:pPr>
            <a:r>
              <a:rPr lang="en-GB" noProof="0" dirty="0"/>
              <a:t>It is </a:t>
            </a:r>
            <a:r>
              <a:rPr lang="en-GB" b="1" noProof="0" dirty="0"/>
              <a:t>more effective to work together </a:t>
            </a:r>
            <a:r>
              <a:rPr lang="en-GB" noProof="0" dirty="0"/>
              <a:t>than having individuals working in isolation. It </a:t>
            </a:r>
            <a:r>
              <a:rPr lang="en-GB" i="0" noProof="0" dirty="0"/>
              <a:t>enables sharing of information among different organisations, which allows for more comprehensive assessment of risks/needs/strengths.</a:t>
            </a:r>
          </a:p>
          <a:p>
            <a:pPr marL="311150" lvl="0" indent="-171450" algn="l" rtl="0">
              <a:lnSpc>
                <a:spcPct val="100000"/>
              </a:lnSpc>
              <a:spcBef>
                <a:spcPts val="0"/>
              </a:spcBef>
              <a:spcAft>
                <a:spcPts val="0"/>
              </a:spcAft>
              <a:buSzPts val="1400"/>
              <a:buFont typeface="Arial" panose="020B0604020202020204" pitchFamily="34" charset="0"/>
              <a:buChar char="•"/>
            </a:pPr>
            <a:endParaRPr lang="en-GB" i="0" noProof="0" dirty="0"/>
          </a:p>
          <a:p>
            <a:pPr marL="311150" lvl="0" indent="-171450" algn="l" rtl="0">
              <a:lnSpc>
                <a:spcPct val="100000"/>
              </a:lnSpc>
              <a:spcBef>
                <a:spcPts val="0"/>
              </a:spcBef>
              <a:spcAft>
                <a:spcPts val="0"/>
              </a:spcAft>
              <a:buSzPts val="1400"/>
              <a:buFont typeface="Arial" panose="020B0604020202020204" pitchFamily="34" charset="0"/>
              <a:buChar char="•"/>
            </a:pPr>
            <a:r>
              <a:rPr lang="en-GB" b="1" noProof="0" dirty="0"/>
              <a:t>It increases the likelihood that families/community members will refer individuals</a:t>
            </a:r>
            <a:r>
              <a:rPr lang="en-GB" noProof="0" dirty="0"/>
              <a:t> showing behavioural signs of extremist violence before they commit to violence. It also </a:t>
            </a:r>
            <a:r>
              <a:rPr lang="en-GB" i="0" noProof="0" dirty="0"/>
              <a:t>allows referred individual to tap into a disparate range of services at one time, enabling them to benefit from a more comprehensive intervention or support plan than a single-actor programme would allow.</a:t>
            </a:r>
          </a:p>
        </p:txBody>
      </p:sp>
      <p:sp>
        <p:nvSpPr>
          <p:cNvPr id="4" name="Slide Number Placeholder 3"/>
          <p:cNvSpPr>
            <a:spLocks noGrp="1"/>
          </p:cNvSpPr>
          <p:nvPr>
            <p:ph type="sldNum" sz="quarter" idx="5"/>
          </p:nvPr>
        </p:nvSpPr>
        <p:spPr/>
        <p:txBody>
          <a:bodyPr/>
          <a:lstStyle/>
          <a:p>
            <a:fld id="{4C117FA5-761C-C549-A9ED-C21FA301D369}" type="slidenum">
              <a:rPr lang="x-none" smtClean="0"/>
              <a:pPr/>
              <a:t>22</a:t>
            </a:fld>
            <a:endParaRPr lang="x-none"/>
          </a:p>
        </p:txBody>
      </p:sp>
    </p:spTree>
    <p:extLst>
      <p:ext uri="{BB962C8B-B14F-4D97-AF65-F5344CB8AC3E}">
        <p14:creationId xmlns:p14="http://schemas.microsoft.com/office/powerpoint/2010/main" val="35721026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a:t>
            </a:r>
            <a:r>
              <a:rPr lang="en-GB" i="1" noProof="0" dirty="0"/>
              <a:t>Break participants into their preassigned groups and ask each group to choose a note-taker and a PPT drafter from their group. </a:t>
            </a:r>
          </a:p>
          <a:p>
            <a:pPr marL="0" lvl="0" indent="0" algn="l" rtl="0">
              <a:spcBef>
                <a:spcPts val="0"/>
              </a:spcBef>
              <a:spcAft>
                <a:spcPts val="0"/>
              </a:spcAft>
              <a:buNone/>
            </a:pPr>
            <a:endParaRPr lang="en-GB" i="1" noProof="0" dirty="0"/>
          </a:p>
          <a:p>
            <a:pPr marL="0" lvl="0" indent="0" algn="l" rtl="0">
              <a:spcBef>
                <a:spcPts val="0"/>
              </a:spcBef>
              <a:spcAft>
                <a:spcPts val="0"/>
              </a:spcAft>
              <a:buNone/>
            </a:pPr>
            <a:r>
              <a:rPr lang="en-GB" i="1" noProof="0" dirty="0"/>
              <a:t>Ask them to design a multi-actor P/CVE intervention programme appropriate for the local context and underpinned by the cross-cutting principles and lessons learned presented and discussed during this session.  </a:t>
            </a:r>
          </a:p>
          <a:p>
            <a:pPr marL="0" lvl="0" indent="0" algn="l" rtl="0">
              <a:spcBef>
                <a:spcPts val="0"/>
              </a:spcBef>
              <a:spcAft>
                <a:spcPts val="0"/>
              </a:spcAft>
              <a:buNone/>
            </a:pPr>
            <a:endParaRPr lang="en-GB" i="1"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1" noProof="0" dirty="0"/>
              <a:t>Each group will develop a PPT presentation following the </a:t>
            </a:r>
            <a:r>
              <a:rPr lang="en-GB" i="0" noProof="0" dirty="0" err="1"/>
              <a:t>pecha</a:t>
            </a:r>
            <a:r>
              <a:rPr lang="en-GB" i="0" noProof="0" dirty="0"/>
              <a:t> </a:t>
            </a:r>
            <a:r>
              <a:rPr lang="en-GB" i="0" noProof="0" dirty="0" err="1"/>
              <a:t>kucha</a:t>
            </a:r>
            <a:r>
              <a:rPr lang="en-GB" i="0" noProof="0" dirty="0"/>
              <a:t> </a:t>
            </a:r>
            <a:r>
              <a:rPr lang="en-GB" i="1" noProof="0" dirty="0"/>
              <a:t>format – 20 slides and 20 seconds per slide; a 6 minute 40 second presentation - which will be then presented in plenary.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1" noProof="0" dirty="0"/>
          </a:p>
          <a:p>
            <a:pPr marL="0" lvl="0" indent="0" algn="l" rtl="0">
              <a:spcBef>
                <a:spcPts val="0"/>
              </a:spcBef>
              <a:spcAft>
                <a:spcPts val="0"/>
              </a:spcAft>
              <a:buNone/>
            </a:pPr>
            <a:r>
              <a:rPr lang="en-GB" i="1" noProof="0" dirty="0"/>
              <a:t>Participants should spend the first 30 (if online) or 75 (if in-person) minutes discussing key elements of the intervention programme and the last 15 minutes developing the slides</a:t>
            </a:r>
            <a:r>
              <a:rPr lang="en-GB" noProof="0" dirty="0"/>
              <a:t>].</a:t>
            </a:r>
          </a:p>
          <a:p>
            <a:pPr marL="0" lvl="0" indent="0" algn="l" rtl="0">
              <a:spcBef>
                <a:spcPts val="0"/>
              </a:spcBef>
              <a:spcAft>
                <a:spcPts val="0"/>
              </a:spcAft>
              <a:buNone/>
            </a:pP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220</a:t>
            </a:fld>
            <a:endParaRPr lang="x-none"/>
          </a:p>
        </p:txBody>
      </p:sp>
    </p:spTree>
    <p:extLst>
      <p:ext uri="{BB962C8B-B14F-4D97-AF65-F5344CB8AC3E}">
        <p14:creationId xmlns:p14="http://schemas.microsoft.com/office/powerpoint/2010/main" val="236807183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C117FA5-761C-C549-A9ED-C21FA301D369}" type="slidenum">
              <a:rPr lang="x-none" smtClean="0"/>
              <a:pPr/>
              <a:t>222</a:t>
            </a:fld>
            <a:endParaRPr lang="x-none"/>
          </a:p>
        </p:txBody>
      </p:sp>
    </p:spTree>
    <p:extLst>
      <p:ext uri="{BB962C8B-B14F-4D97-AF65-F5344CB8AC3E}">
        <p14:creationId xmlns:p14="http://schemas.microsoft.com/office/powerpoint/2010/main" val="82976878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224</a:t>
            </a:fld>
            <a:endParaRPr lang="x-none"/>
          </a:p>
        </p:txBody>
      </p:sp>
    </p:spTree>
    <p:extLst>
      <p:ext uri="{BB962C8B-B14F-4D97-AF65-F5344CB8AC3E}">
        <p14:creationId xmlns:p14="http://schemas.microsoft.com/office/powerpoint/2010/main" val="396282553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226</a:t>
            </a:fld>
            <a:endParaRPr lang="x-none"/>
          </a:p>
        </p:txBody>
      </p:sp>
    </p:spTree>
    <p:extLst>
      <p:ext uri="{BB962C8B-B14F-4D97-AF65-F5344CB8AC3E}">
        <p14:creationId xmlns:p14="http://schemas.microsoft.com/office/powerpoint/2010/main" val="134238667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C117FA5-761C-C549-A9ED-C21FA301D369}" type="slidenum">
              <a:rPr lang="x-none" smtClean="0"/>
              <a:pPr/>
              <a:t>227</a:t>
            </a:fld>
            <a:endParaRPr lang="x-none"/>
          </a:p>
        </p:txBody>
      </p:sp>
    </p:spTree>
    <p:extLst>
      <p:ext uri="{BB962C8B-B14F-4D97-AF65-F5344CB8AC3E}">
        <p14:creationId xmlns:p14="http://schemas.microsoft.com/office/powerpoint/2010/main" val="3950043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dirty="0"/>
              <a:t>This module is about promoting collaboration through communication in a safe space in which exploration, innovation, compromise and a focus on understanding each other prevail. These skills are key to being able to discuss sensitive and differing perspectives.  </a:t>
            </a:r>
          </a:p>
        </p:txBody>
      </p:sp>
      <p:sp>
        <p:nvSpPr>
          <p:cNvPr id="4" name="Slide Number Placeholder 3"/>
          <p:cNvSpPr>
            <a:spLocks noGrp="1"/>
          </p:cNvSpPr>
          <p:nvPr>
            <p:ph type="sldNum" sz="quarter" idx="5"/>
          </p:nvPr>
        </p:nvSpPr>
        <p:spPr/>
        <p:txBody>
          <a:bodyPr/>
          <a:lstStyle/>
          <a:p>
            <a:fld id="{4C117FA5-761C-C549-A9ED-C21FA301D369}" type="slidenum">
              <a:rPr lang="x-none" smtClean="0"/>
              <a:pPr/>
              <a:t>3</a:t>
            </a:fld>
            <a:endParaRPr lang="x-none"/>
          </a:p>
        </p:txBody>
      </p:sp>
    </p:spTree>
    <p:extLst>
      <p:ext uri="{BB962C8B-B14F-4D97-AF65-F5344CB8AC3E}">
        <p14:creationId xmlns:p14="http://schemas.microsoft.com/office/powerpoint/2010/main" val="660872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cs typeface="Open Sans" panose="020B0606030504020204" pitchFamily="34" charset="0"/>
                <a:sym typeface="Calibri"/>
              </a:rPr>
              <a:t>Disengagement</a:t>
            </a:r>
            <a:r>
              <a:rPr lang="en-GB" noProof="0" dirty="0">
                <a:cs typeface="Open Sans" panose="020B0606030504020204" pitchFamily="34" charset="0"/>
                <a:sym typeface="Calibri"/>
              </a:rPr>
              <a:t>: Unlike </a:t>
            </a:r>
            <a:r>
              <a:rPr lang="en-GB" noProof="0" dirty="0" err="1">
                <a:cs typeface="Open Sans" panose="020B0606030504020204" pitchFamily="34" charset="0"/>
                <a:sym typeface="Calibri"/>
              </a:rPr>
              <a:t>deradicalisation</a:t>
            </a:r>
            <a:r>
              <a:rPr lang="en-GB" noProof="0" dirty="0">
                <a:cs typeface="Open Sans" panose="020B0606030504020204" pitchFamily="34" charset="0"/>
                <a:sym typeface="Calibri"/>
              </a:rPr>
              <a:t>, disengagement is focussed on </a:t>
            </a:r>
            <a:r>
              <a:rPr lang="en-GB" noProof="0" dirty="0"/>
              <a:t>reducing the individual’s commitment to violence to where he/she no longer poses a violent threat. </a:t>
            </a:r>
          </a:p>
          <a:p>
            <a:pPr marL="171450" lvl="0" indent="-171450" algn="l" rtl="0">
              <a:spcBef>
                <a:spcPts val="0"/>
              </a:spcBef>
              <a:spcAft>
                <a:spcPts val="0"/>
              </a:spcAft>
              <a:buClr>
                <a:schemeClr val="dk1"/>
              </a:buClr>
              <a:buSzPts val="1200"/>
              <a:buFont typeface="Arial" panose="020B0604020202020204" pitchFamily="34" charset="0"/>
              <a:buChar char="•"/>
            </a:pPr>
            <a:endParaRPr lang="en-GB"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err="1"/>
              <a:t>Deradicalisation</a:t>
            </a:r>
            <a:r>
              <a:rPr lang="en-GB" b="0" noProof="0" dirty="0"/>
              <a:t>: </a:t>
            </a:r>
            <a:r>
              <a:rPr lang="en-GB" b="0" noProof="0" dirty="0" err="1"/>
              <a:t>Deradicalisation</a:t>
            </a:r>
            <a:r>
              <a:rPr lang="en-GB" b="0" noProof="0" dirty="0"/>
              <a:t>, however, aims at changing the </a:t>
            </a:r>
            <a:r>
              <a:rPr lang="en-GB" noProof="0" dirty="0"/>
              <a:t>individual’s belief system so that he/she rejects violent extremist ideology, while protecting his/her freedom of belief. It is used in different ways: </a:t>
            </a:r>
            <a:r>
              <a:rPr lang="en-GB" i="0" noProof="0" dirty="0"/>
              <a:t>e.g., </a:t>
            </a:r>
            <a:r>
              <a:rPr lang="en-GB" noProof="0" dirty="0">
                <a:ea typeface="Open Sans" panose="020B0606030504020204" pitchFamily="34" charset="0"/>
                <a:cs typeface="Open Sans" panose="020B0606030504020204" pitchFamily="34" charset="0"/>
                <a:sym typeface="Calibri"/>
              </a:rPr>
              <a:t>to refer to the process of cognitive distancing, in the sense of abstaining from extremist ideology. In other cases, it may refer to both the process of cognitive distancing (leaving the extremist group) and the activities (disengagement). The combination of these two processes is referred to as exit, a somewhat vague term. Finally, deradicalisation sometimes refers to preventive activities for groups vulnerable to or in the first stages of radicalisation.</a:t>
            </a:r>
          </a:p>
          <a:p>
            <a:pPr marL="171450" lvl="0" indent="-171450" algn="l" rtl="0">
              <a:spcBef>
                <a:spcPts val="0"/>
              </a:spcBef>
              <a:spcAft>
                <a:spcPts val="0"/>
              </a:spcAft>
              <a:buClr>
                <a:schemeClr val="dk1"/>
              </a:buClr>
              <a:buSzPts val="1200"/>
              <a:buFont typeface="Arial" panose="020B0604020202020204" pitchFamily="34" charset="0"/>
              <a:buChar char="•"/>
            </a:pPr>
            <a:endParaRPr lang="en-GB" noProof="0" dirty="0">
              <a:ea typeface="Open Sans" panose="020B0606030504020204" pitchFamily="34" charset="0"/>
              <a:cs typeface="Open Sans" panose="020B0606030504020204" pitchFamily="34" charset="0"/>
              <a:sym typeface="Calibri"/>
            </a:endParaRPr>
          </a:p>
          <a:p>
            <a:pPr marL="0" lvl="1" indent="0" algn="l" rtl="0">
              <a:spcBef>
                <a:spcPts val="0"/>
              </a:spcBef>
              <a:spcAft>
                <a:spcPts val="0"/>
              </a:spcAft>
              <a:buClr>
                <a:schemeClr val="dk1"/>
              </a:buClr>
              <a:buSzPts val="1200"/>
              <a:buFont typeface="Calibri"/>
              <a:buNone/>
            </a:pPr>
            <a:r>
              <a:rPr lang="en-GB" noProof="0" dirty="0">
                <a:latin typeface="Open Sans" panose="020B0606030504020204" pitchFamily="34" charset="0"/>
                <a:ea typeface="Open Sans" panose="020B0606030504020204" pitchFamily="34" charset="0"/>
                <a:cs typeface="Open Sans" panose="020B0606030504020204" pitchFamily="34" charset="0"/>
                <a:sym typeface="Calibri"/>
              </a:rPr>
              <a:t>Defining the goal of the intervention/programme – whether to bring about a change in the mindset or in the behaviour of the targeted individual – is important, not least for evaluation purposes.</a:t>
            </a:r>
          </a:p>
          <a:p>
            <a:pPr marL="0" lvl="1" indent="0" algn="l" rtl="0">
              <a:spcBef>
                <a:spcPts val="0"/>
              </a:spcBef>
              <a:spcAft>
                <a:spcPts val="0"/>
              </a:spcAft>
              <a:buClr>
                <a:schemeClr val="dk1"/>
              </a:buClr>
              <a:buSzPts val="1200"/>
              <a:buFont typeface="Calibri"/>
              <a:buNone/>
            </a:pPr>
            <a:endParaRPr lang="en-GB" noProof="0" dirty="0">
              <a:latin typeface="Open Sans" panose="020B0606030504020204" pitchFamily="34" charset="0"/>
              <a:ea typeface="Open Sans" panose="020B0606030504020204" pitchFamily="34" charset="0"/>
              <a:cs typeface="Open Sans" panose="020B0606030504020204" pitchFamily="34" charset="0"/>
              <a:sym typeface="Calibri"/>
            </a:endParaRPr>
          </a:p>
          <a:p>
            <a:pPr marL="171450" marR="0" lvl="1"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GB" b="1" noProof="0" dirty="0"/>
              <a:t>Reintegration</a:t>
            </a:r>
            <a:r>
              <a:rPr lang="en-GB" b="0" noProof="0" dirty="0"/>
              <a:t>: [</a:t>
            </a:r>
            <a:r>
              <a:rPr lang="en-GB" b="0" i="1" noProof="0" dirty="0"/>
              <a:t>Read the definition presented on the slide</a:t>
            </a:r>
            <a:r>
              <a:rPr lang="en-GB" b="0" i="0" noProof="0" dirty="0"/>
              <a:t>].</a:t>
            </a:r>
            <a:endParaRPr lang="en-GB" b="1" noProof="0" dirty="0"/>
          </a:p>
          <a:p>
            <a:pPr marL="0" lvl="1" indent="0" algn="l" rtl="0">
              <a:spcBef>
                <a:spcPts val="0"/>
              </a:spcBef>
              <a:spcAft>
                <a:spcPts val="0"/>
              </a:spcAft>
              <a:buClr>
                <a:schemeClr val="dk1"/>
              </a:buClr>
              <a:buSzPts val="1200"/>
              <a:buFont typeface="Calibri"/>
              <a:buNone/>
            </a:pPr>
            <a:endParaRPr lang="en-GB" noProof="0" dirty="0">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 name="Slide Number Placeholder 3"/>
          <p:cNvSpPr>
            <a:spLocks noGrp="1"/>
          </p:cNvSpPr>
          <p:nvPr>
            <p:ph type="sldNum" sz="quarter" idx="5"/>
          </p:nvPr>
        </p:nvSpPr>
        <p:spPr/>
        <p:txBody>
          <a:bodyPr/>
          <a:lstStyle/>
          <a:p>
            <a:fld id="{4C117FA5-761C-C549-A9ED-C21FA301D369}" type="slidenum">
              <a:rPr lang="x-none" smtClean="0"/>
              <a:pPr/>
              <a:t>23</a:t>
            </a:fld>
            <a:endParaRPr lang="x-none"/>
          </a:p>
        </p:txBody>
      </p:sp>
    </p:spTree>
    <p:extLst>
      <p:ext uri="{BB962C8B-B14F-4D97-AF65-F5344CB8AC3E}">
        <p14:creationId xmlns:p14="http://schemas.microsoft.com/office/powerpoint/2010/main" val="2690441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24</a:t>
            </a:fld>
            <a:endParaRPr lang="x-none"/>
          </a:p>
        </p:txBody>
      </p:sp>
    </p:spTree>
    <p:extLst>
      <p:ext uri="{BB962C8B-B14F-4D97-AF65-F5344CB8AC3E}">
        <p14:creationId xmlns:p14="http://schemas.microsoft.com/office/powerpoint/2010/main" val="441967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25</a:t>
            </a:fld>
            <a:endParaRPr lang="x-none"/>
          </a:p>
        </p:txBody>
      </p:sp>
    </p:spTree>
    <p:extLst>
      <p:ext uri="{BB962C8B-B14F-4D97-AF65-F5344CB8AC3E}">
        <p14:creationId xmlns:p14="http://schemas.microsoft.com/office/powerpoint/2010/main" val="3540990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prstClr val="black"/>
              </a:buClr>
              <a:buSzPts val="1200"/>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sym typeface="Calibri"/>
              </a:rPr>
              <a:t>“Do No Harm”</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sym typeface="Calibri"/>
              </a:rPr>
              <a:t>: </a:t>
            </a:r>
            <a:r>
              <a:rPr lang="en-GB" sz="1800" u="none" strike="noStrike" noProof="0" dirty="0">
                <a:solidFill>
                  <a:srgbClr val="000000"/>
                </a:solidFill>
                <a:effectLst/>
              </a:rPr>
              <a:t>More broadly, this concept, which has traditionally been applied to development projects in conflict-affected or fragile states, refers to the ability of an organisation to understand the context in which it is operating, and the interactions between its interventions and the context; it requires an ability to act upon this understanding to avoid negative impacts.</a:t>
            </a:r>
            <a:endParaRPr lang="en-GB"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noProof="0" dirty="0"/>
              <a:t>Even in contexts that are not fragile or conflict-affected, ensuring a conflict-sensitive/”Do No Harm” approach is important due to the highly politicised nature of P/CVE programming. This approach includes analysing sources of tension, group linkages as well as programme objectives, consequences and options. These are particularly relevant for mapping the drivers of violent extremism and the complex paths to radicalisation leading to violence.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noProof="0" dirty="0"/>
              <a:t>With insufficient attention to the manner in which P/CVE programmes are designed and implemented, programmes can “inadvertently have negative impacts upon the conflict or a given country or region”. An approach that seeks to “Do No Harm” allows a P/CVE programme to “continue its intervention, confident that it is minimising adverse effects on the context – or that such adverse effects will be well-mitigated if and when they arise” (UNDP, 2019).</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26</a:t>
            </a:fld>
            <a:endParaRPr lang="x-none"/>
          </a:p>
        </p:txBody>
      </p:sp>
    </p:spTree>
    <p:extLst>
      <p:ext uri="{BB962C8B-B14F-4D97-AF65-F5344CB8AC3E}">
        <p14:creationId xmlns:p14="http://schemas.microsoft.com/office/powerpoint/2010/main" val="4135921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27</a:t>
            </a:fld>
            <a:endParaRPr lang="x-none"/>
          </a:p>
        </p:txBody>
      </p:sp>
    </p:spTree>
    <p:extLst>
      <p:ext uri="{BB962C8B-B14F-4D97-AF65-F5344CB8AC3E}">
        <p14:creationId xmlns:p14="http://schemas.microsoft.com/office/powerpoint/2010/main" val="2331086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28</a:t>
            </a:fld>
            <a:endParaRPr lang="x-none"/>
          </a:p>
        </p:txBody>
      </p:sp>
    </p:spTree>
    <p:extLst>
      <p:ext uri="{BB962C8B-B14F-4D97-AF65-F5344CB8AC3E}">
        <p14:creationId xmlns:p14="http://schemas.microsoft.com/office/powerpoint/2010/main" val="2832040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7000"/>
              </a:lnSpc>
              <a:spcBef>
                <a:spcPts val="0"/>
              </a:spcBef>
              <a:spcAft>
                <a:spcPts val="0"/>
              </a:spcAft>
              <a:buClr>
                <a:schemeClr val="dk1"/>
              </a:buClr>
              <a:buSzPts val="1200"/>
              <a:buFont typeface="Open Sans"/>
              <a:buNone/>
            </a:pPr>
            <a:r>
              <a:rPr lang="en-GB" sz="1200" noProof="0" dirty="0">
                <a:ea typeface="Open Sans" panose="020B0606030504020204" pitchFamily="34" charset="0"/>
                <a:cs typeface="Open Sans" panose="020B0606030504020204" pitchFamily="34" charset="0"/>
                <a:sym typeface="Calibri"/>
              </a:rPr>
              <a:t>Common features of multi-actor P/CVE programmes include:</a:t>
            </a:r>
          </a:p>
          <a:p>
            <a:pPr marL="0" marR="0" lvl="0" indent="0" algn="l" rtl="0">
              <a:lnSpc>
                <a:spcPct val="107000"/>
              </a:lnSpc>
              <a:spcBef>
                <a:spcPts val="0"/>
              </a:spcBef>
              <a:spcAft>
                <a:spcPts val="0"/>
              </a:spcAft>
              <a:buClr>
                <a:schemeClr val="dk1"/>
              </a:buClr>
              <a:buSzPts val="1200"/>
              <a:buFont typeface="Open Sans"/>
              <a:buNone/>
            </a:pPr>
            <a:endParaRPr lang="en-GB" sz="1200" noProof="0" dirty="0">
              <a:ea typeface="Open Sans" panose="020B0606030504020204" pitchFamily="34" charset="0"/>
              <a:cs typeface="Open Sans" panose="020B0606030504020204" pitchFamily="34" charset="0"/>
              <a:sym typeface="Calibri"/>
            </a:endParaRPr>
          </a:p>
          <a:p>
            <a:pPr marL="171450" marR="0" lvl="0" indent="-171450" algn="l" rtl="0">
              <a:lnSpc>
                <a:spcPct val="107000"/>
              </a:lnSpc>
              <a:spcBef>
                <a:spcPts val="0"/>
              </a:spcBef>
              <a:spcAft>
                <a:spcPts val="0"/>
              </a:spcAft>
              <a:buClr>
                <a:schemeClr val="dk1"/>
              </a:buClr>
              <a:buSzPts val="1200"/>
              <a:buFont typeface="Arial" panose="020B0604020202020204" pitchFamily="34" charset="0"/>
              <a:buChar char="•"/>
            </a:pPr>
            <a:r>
              <a:rPr lang="en-GB" sz="1200" b="1" noProof="0" dirty="0">
                <a:ea typeface="Open Sans" panose="020B0606030504020204" pitchFamily="34" charset="0"/>
                <a:cs typeface="Open Sans" panose="020B0606030504020204" pitchFamily="34" charset="0"/>
                <a:sym typeface="Calibri"/>
              </a:rPr>
              <a:t>Voluntary/consensus-based</a:t>
            </a:r>
            <a:r>
              <a:rPr lang="en-GB" sz="1200" noProof="0" dirty="0">
                <a:ea typeface="Open Sans" panose="020B0606030504020204" pitchFamily="34" charset="0"/>
                <a:cs typeface="Open Sans" panose="020B0606030504020204" pitchFamily="34" charset="0"/>
                <a:sym typeface="Calibri"/>
              </a:rPr>
              <a:t>: These programmes tend to work best when participation is voluntary and there is neither a “legal duty” to make a referral to nor requirement that an individual participate in let alone accept services offered through the programme. In some cases involving minors, however, the state and/or certain professions such as teachers/social workers might have a legal obligation to safeguard or otherwise protect an individual.</a:t>
            </a:r>
          </a:p>
          <a:p>
            <a:pPr marL="0" marR="0" lvl="0" indent="0" algn="l" rtl="0">
              <a:lnSpc>
                <a:spcPct val="107000"/>
              </a:lnSpc>
              <a:spcBef>
                <a:spcPts val="0"/>
              </a:spcBef>
              <a:spcAft>
                <a:spcPts val="0"/>
              </a:spcAft>
              <a:buClr>
                <a:schemeClr val="dk1"/>
              </a:buClr>
              <a:buSzPts val="1200"/>
              <a:buFont typeface="Arial" panose="020B0604020202020204" pitchFamily="34" charset="0"/>
              <a:buNone/>
            </a:pPr>
            <a:endParaRPr lang="en-GB" sz="1200" noProof="0" dirty="0">
              <a:ea typeface="Open Sans" panose="020B0606030504020204" pitchFamily="34" charset="0"/>
              <a:cs typeface="Open Sans" panose="020B0606030504020204" pitchFamily="34" charset="0"/>
              <a:sym typeface="Calibri"/>
            </a:endParaRPr>
          </a:p>
          <a:p>
            <a:pPr marL="0" marR="0" lvl="0" indent="0" algn="l" rtl="0">
              <a:lnSpc>
                <a:spcPct val="107000"/>
              </a:lnSpc>
              <a:spcBef>
                <a:spcPts val="0"/>
              </a:spcBef>
              <a:spcAft>
                <a:spcPts val="0"/>
              </a:spcAft>
              <a:buClr>
                <a:schemeClr val="dk1"/>
              </a:buClr>
              <a:buSzPts val="1200"/>
              <a:buFont typeface="Arial" panose="020B0604020202020204" pitchFamily="34" charset="0"/>
              <a:buNone/>
            </a:pPr>
            <a:r>
              <a:rPr lang="en-GB" sz="1200" noProof="0" dirty="0">
                <a:ea typeface="Open Sans" panose="020B0606030504020204" pitchFamily="34" charset="0"/>
                <a:cs typeface="Open Sans" panose="020B0606030504020204" pitchFamily="34" charset="0"/>
                <a:sym typeface="Calibri"/>
              </a:rPr>
              <a:t>Why is this important when talking about programmes focused on non-criminal space? </a:t>
            </a:r>
          </a:p>
          <a:p>
            <a:pPr marL="0" marR="0" lvl="0" indent="0" algn="l" rtl="0">
              <a:lnSpc>
                <a:spcPct val="107000"/>
              </a:lnSpc>
              <a:spcBef>
                <a:spcPts val="0"/>
              </a:spcBef>
              <a:spcAft>
                <a:spcPts val="0"/>
              </a:spcAft>
              <a:buClr>
                <a:schemeClr val="dk1"/>
              </a:buClr>
              <a:buSzPts val="1200"/>
              <a:buFont typeface="Arial" panose="020B0604020202020204" pitchFamily="34" charset="0"/>
              <a:buNone/>
            </a:pPr>
            <a:endParaRPr lang="en-GB" sz="1200" noProof="0" dirty="0">
              <a:ea typeface="Open Sans" panose="020B0606030504020204" pitchFamily="34" charset="0"/>
              <a:cs typeface="Open Sans" panose="020B0606030504020204" pitchFamily="34" charset="0"/>
              <a:sym typeface="Calibri"/>
            </a:endParaRPr>
          </a:p>
          <a:p>
            <a:pPr marL="685800" marR="0" lvl="1" indent="-228600" algn="l" rtl="0">
              <a:lnSpc>
                <a:spcPct val="107000"/>
              </a:lnSpc>
              <a:spcBef>
                <a:spcPts val="0"/>
              </a:spcBef>
              <a:spcAft>
                <a:spcPts val="0"/>
              </a:spcAft>
              <a:buClr>
                <a:schemeClr val="dk1"/>
              </a:buClr>
              <a:buSzPts val="1200"/>
              <a:buFont typeface="+mj-lt"/>
              <a:buAutoNum type="arabicPeriod"/>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Only a small number of individuals are likely to present the kind of vulnerabilities that justify a referral reporting.</a:t>
            </a:r>
          </a:p>
          <a:p>
            <a:pPr marL="685800" marR="0" lvl="1" indent="-228600" algn="l" rtl="0">
              <a:lnSpc>
                <a:spcPct val="107000"/>
              </a:lnSpc>
              <a:spcBef>
                <a:spcPts val="0"/>
              </a:spcBef>
              <a:spcAft>
                <a:spcPts val="0"/>
              </a:spcAft>
              <a:buClr>
                <a:schemeClr val="dk1"/>
              </a:buClr>
              <a:buSzPts val="1200"/>
              <a:buFont typeface="+mj-lt"/>
              <a:buAutoNum type="arabicPeriod"/>
            </a:pPr>
            <a:endParaRPr lang="en-GB" sz="1200" noProof="0" dirty="0">
              <a:latin typeface="Open Sans" panose="020B0606030504020204" pitchFamily="34" charset="0"/>
              <a:ea typeface="Open Sans" panose="020B0606030504020204" pitchFamily="34" charset="0"/>
              <a:cs typeface="Open Sans" panose="020B0606030504020204" pitchFamily="34" charset="0"/>
              <a:sym typeface="Calibri"/>
            </a:endParaRPr>
          </a:p>
          <a:p>
            <a:pPr marL="685800" marR="0" lvl="1" indent="-228600" algn="l" rtl="0">
              <a:lnSpc>
                <a:spcPct val="107000"/>
              </a:lnSpc>
              <a:spcBef>
                <a:spcPts val="0"/>
              </a:spcBef>
              <a:spcAft>
                <a:spcPts val="0"/>
              </a:spcAft>
              <a:buClr>
                <a:schemeClr val="dk1"/>
              </a:buClr>
              <a:buSzPts val="1200"/>
              <a:buFont typeface="+mj-lt"/>
              <a:buAutoNum type="arabicPeriod"/>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Imposing a legal duty on government institutions to report individuals “at risk” of violent extremism could lead to an overreporting of false positives driven by concern about failing to report someone who then commits a crime. False positives can have a negative impact on the lives and families of individuals reported, and an abundance of false positives can undermine the credibility of a programme. In other words, mandatory reporting could result in overreporting that risks alienating certain segments of the community whose cooperation and trust is critical to the effectiveness of the mechanism.</a:t>
            </a:r>
          </a:p>
          <a:p>
            <a:pPr marL="685800" marR="0" lvl="1" indent="-228600" algn="l" rtl="0">
              <a:lnSpc>
                <a:spcPct val="107000"/>
              </a:lnSpc>
              <a:spcBef>
                <a:spcPts val="0"/>
              </a:spcBef>
              <a:spcAft>
                <a:spcPts val="0"/>
              </a:spcAft>
              <a:buClr>
                <a:schemeClr val="dk1"/>
              </a:buClr>
              <a:buSzPts val="1200"/>
              <a:buFont typeface="+mj-lt"/>
              <a:buAutoNum type="arabicPeriod"/>
            </a:pPr>
            <a:endParaRPr lang="en-GB" sz="1200" noProof="0" dirty="0">
              <a:latin typeface="Open Sans" panose="020B0606030504020204" pitchFamily="34" charset="0"/>
              <a:ea typeface="Open Sans" panose="020B0606030504020204" pitchFamily="34" charset="0"/>
              <a:cs typeface="Open Sans" panose="020B0606030504020204" pitchFamily="34" charset="0"/>
              <a:sym typeface="Calibri"/>
            </a:endParaRPr>
          </a:p>
          <a:p>
            <a:pPr marL="685800" marR="0" lvl="1" indent="-228600" algn="l" rtl="0">
              <a:lnSpc>
                <a:spcPct val="107000"/>
              </a:lnSpc>
              <a:spcBef>
                <a:spcPts val="0"/>
              </a:spcBef>
              <a:spcAft>
                <a:spcPts val="0"/>
              </a:spcAft>
              <a:buClr>
                <a:schemeClr val="dk1"/>
              </a:buClr>
              <a:buSzPts val="1200"/>
              <a:buFont typeface="+mj-lt"/>
              <a:buAutoNum type="arabicPeriod"/>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Imposing on public officials a specific legal duty to report suspicious behaviour risks creating environments that inhibit freedom of speech (e.g., in the classroom) or erode the willingness of an individual to share  information with a mental health professional or other trusted authority figure such as a teacher. </a:t>
            </a:r>
          </a:p>
          <a:p>
            <a:pPr marL="685800" marR="0" lvl="1" indent="-228600" algn="l" rtl="0">
              <a:lnSpc>
                <a:spcPct val="107000"/>
              </a:lnSpc>
              <a:spcBef>
                <a:spcPts val="0"/>
              </a:spcBef>
              <a:spcAft>
                <a:spcPts val="0"/>
              </a:spcAft>
              <a:buClr>
                <a:schemeClr val="dk1"/>
              </a:buClr>
              <a:buSzPts val="1200"/>
              <a:buFont typeface="+mj-lt"/>
              <a:buAutoNum type="arabicPeriod"/>
            </a:pPr>
            <a:endParaRPr lang="en-GB" sz="1200" noProof="0" dirty="0">
              <a:latin typeface="Open Sans" panose="020B0606030504020204" pitchFamily="34" charset="0"/>
              <a:ea typeface="Open Sans" panose="020B0606030504020204" pitchFamily="34" charset="0"/>
              <a:cs typeface="Open Sans" panose="020B0606030504020204" pitchFamily="34" charset="0"/>
              <a:sym typeface="Calibri"/>
            </a:endParaRPr>
          </a:p>
          <a:p>
            <a:pPr marL="685800" marR="0" lvl="1" indent="-228600" algn="l" rtl="0">
              <a:lnSpc>
                <a:spcPct val="107000"/>
              </a:lnSpc>
              <a:spcBef>
                <a:spcPts val="0"/>
              </a:spcBef>
              <a:spcAft>
                <a:spcPts val="0"/>
              </a:spcAft>
              <a:buClr>
                <a:schemeClr val="dk1"/>
              </a:buClr>
              <a:buSzPts val="1200"/>
              <a:buFont typeface="+mj-lt"/>
              <a:buAutoNum type="arabicPeriod"/>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Requiring people to accept interventions when no crime has been committed risks undermining the effectiveness of the programme – unwilling participants are more likely to be unresponsive to the treatment and coercing them into accepting intervention may only harden their views.</a:t>
            </a:r>
            <a:endParaRPr lang="en-GB" sz="1200" noProof="0" dirty="0"/>
          </a:p>
          <a:p>
            <a:pPr marL="0" lvl="0" indent="0" algn="l" rtl="0">
              <a:spcBef>
                <a:spcPts val="800"/>
              </a:spcBef>
              <a:spcAft>
                <a:spcPts val="0"/>
              </a:spcAft>
              <a:buNone/>
            </a:pPr>
            <a:endParaRPr lang="en-GB" sz="1200" noProof="0" dirty="0"/>
          </a:p>
          <a:p>
            <a:pPr marL="171450" lvl="0" indent="-171450" algn="l" rtl="0">
              <a:spcBef>
                <a:spcPts val="0"/>
              </a:spcBef>
              <a:spcAft>
                <a:spcPts val="0"/>
              </a:spcAft>
              <a:buClr>
                <a:schemeClr val="dk1"/>
              </a:buClr>
              <a:buSzPts val="1200"/>
              <a:buFont typeface="Arial"/>
              <a:buChar char="•"/>
            </a:pPr>
            <a:r>
              <a:rPr lang="en-GB" sz="1200" b="1" noProof="0" dirty="0"/>
              <a:t>Referrals accepted from multiple sources</a:t>
            </a:r>
            <a:r>
              <a:rPr lang="en-GB" sz="1200" b="0" noProof="0" dirty="0"/>
              <a:t>: P</a:t>
            </a:r>
            <a:r>
              <a:rPr lang="en-GB" sz="1200" noProof="0" dirty="0">
                <a:solidFill>
                  <a:schemeClr val="dk1"/>
                </a:solidFill>
                <a:ea typeface="Open Sans" panose="020B0606030504020204" pitchFamily="34" charset="0"/>
                <a:cs typeface="Open Sans" panose="020B0606030504020204" pitchFamily="34" charset="0"/>
                <a:sym typeface="Calibri"/>
              </a:rPr>
              <a:t>rogrammes typically are designed to receive referrals from different sources – whether police officer or health, social, or youth worker, family member, teacher or peer, member of social network; and offer more than one avenue for making referrals (e.g., online, telephone hotline operated by a municipality, government agency, or NGO, or in-person). This highlights the importance of awareness-raising efforts within community both to inform its members of the benefits offered by the programme and reassure them that a referral will result in positive rather than punitive outcomes.</a:t>
            </a:r>
            <a:endParaRPr lang="en-GB" sz="1200" noProof="0" dirty="0"/>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34</a:t>
            </a:fld>
            <a:endParaRPr lang="x-none"/>
          </a:p>
        </p:txBody>
      </p:sp>
    </p:spTree>
    <p:extLst>
      <p:ext uri="{BB962C8B-B14F-4D97-AF65-F5344CB8AC3E}">
        <p14:creationId xmlns:p14="http://schemas.microsoft.com/office/powerpoint/2010/main" val="540648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lnSpc>
                <a:spcPct val="107000"/>
              </a:lnSpc>
              <a:spcBef>
                <a:spcPts val="0"/>
              </a:spcBef>
              <a:spcAft>
                <a:spcPts val="0"/>
              </a:spcAft>
              <a:buClr>
                <a:schemeClr val="dk1"/>
              </a:buClr>
              <a:buSzPts val="1200"/>
              <a:buFont typeface="Arial" panose="020B0604020202020204" pitchFamily="34" charset="0"/>
              <a:buChar char="•"/>
            </a:pPr>
            <a:r>
              <a:rPr lang="en-GB" sz="1200" b="1" noProof="0" dirty="0">
                <a:ea typeface="Open Sans" panose="020B0606030504020204" pitchFamily="34" charset="0"/>
                <a:cs typeface="Open Sans" panose="020B0606030504020204" pitchFamily="34" charset="0"/>
                <a:sym typeface="Calibri"/>
              </a:rPr>
              <a:t>Rely on contextualised individualised assessments</a:t>
            </a:r>
            <a:r>
              <a:rPr lang="en-GB" sz="1200" noProof="0" dirty="0">
                <a:ea typeface="Open Sans" panose="020B0606030504020204" pitchFamily="34" charset="0"/>
                <a:cs typeface="Open Sans" panose="020B0606030504020204" pitchFamily="34" charset="0"/>
                <a:sym typeface="Calibri"/>
              </a:rPr>
              <a:t>: We just mentioned that programmes typically rely on information from multiple sources and from actors across different disciplines to assess the vulnerabilities and needs of those referred to the programme. This might include, for example, interviews with the referred individual, family members, peers, and teachers; social network observations; and the case files of social, health, or youth workers).  This recognises that: a) multiple actors may have relevant information on a referred individual and that b) multidimensional and objective evaluation of an individual and the effectiveness of the programme depends in large part on the diversity of information about an individual it can gather.    </a:t>
            </a:r>
            <a:endParaRPr lang="en-GB" sz="1200" noProof="0" dirty="0"/>
          </a:p>
          <a:p>
            <a:pPr marL="0" lvl="0" indent="0" algn="l" rtl="0">
              <a:spcBef>
                <a:spcPts val="0"/>
              </a:spcBef>
              <a:spcAft>
                <a:spcPts val="0"/>
              </a:spcAft>
              <a:buNone/>
            </a:pPr>
            <a:endParaRPr lang="en-GB" sz="1200" noProof="0" dirty="0"/>
          </a:p>
          <a:p>
            <a:pPr marL="171450" lvl="0" indent="-171450" algn="l" rtl="0">
              <a:spcBef>
                <a:spcPts val="0"/>
              </a:spcBef>
              <a:spcAft>
                <a:spcPts val="0"/>
              </a:spcAft>
              <a:buClr>
                <a:schemeClr val="dk1"/>
              </a:buClr>
              <a:buSzPts val="1200"/>
              <a:buFont typeface="Arial"/>
              <a:buChar char="•"/>
            </a:pPr>
            <a:r>
              <a:rPr lang="en-GB" sz="1200" b="1" noProof="0" dirty="0"/>
              <a:t>Privacy-protecting information sharing</a:t>
            </a:r>
            <a:r>
              <a:rPr lang="en-GB" sz="1200" b="0" noProof="0" dirty="0"/>
              <a:t>: </a:t>
            </a:r>
            <a:r>
              <a:rPr lang="en-GB" sz="1200" noProof="0" dirty="0">
                <a:ea typeface="Open Sans" panose="020B0606030504020204" pitchFamily="34" charset="0"/>
                <a:cs typeface="Open Sans" panose="020B0606030504020204" pitchFamily="34" charset="0"/>
                <a:sym typeface="Calibri"/>
              </a:rPr>
              <a:t>Programmes typically include a transparent protocol or agreement to enable the sharing of information and broader co-operation among those agencies, organisations, professionals, and practitioners involved in the mechanism, while protecting individual and data privacy.  This can enable multiple actors to assess the individual case together effectively/safely.  The framework can define the limited circumstances when information on a referred individual can be passed to the police (e.g., when risk of imminent harm).</a:t>
            </a:r>
            <a:endParaRPr lang="en-GB" sz="1200" noProof="0" dirty="0"/>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35</a:t>
            </a:fld>
            <a:endParaRPr lang="x-none"/>
          </a:p>
        </p:txBody>
      </p:sp>
    </p:spTree>
    <p:extLst>
      <p:ext uri="{BB962C8B-B14F-4D97-AF65-F5344CB8AC3E}">
        <p14:creationId xmlns:p14="http://schemas.microsoft.com/office/powerpoint/2010/main" val="2756165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200"/>
              <a:buFont typeface="Arial"/>
              <a:buChar char="•"/>
            </a:pPr>
            <a:r>
              <a:rPr lang="en-GB" sz="1200" noProof="0" dirty="0"/>
              <a:t> </a:t>
            </a:r>
            <a:r>
              <a:rPr lang="en-GB" sz="1200" b="1" noProof="0" dirty="0"/>
              <a:t>Tailored intervention/support plans</a:t>
            </a:r>
            <a:r>
              <a:rPr lang="en-GB" sz="1200" b="0" noProof="0" dirty="0"/>
              <a:t>: </a:t>
            </a:r>
            <a:r>
              <a:rPr lang="en-GB" sz="1200" noProof="0" dirty="0">
                <a:ea typeface="Open Sans" panose="020B0606030504020204" pitchFamily="34" charset="0"/>
                <a:cs typeface="Open Sans" panose="020B0606030504020204" pitchFamily="34" charset="0"/>
                <a:sym typeface="Calibri"/>
              </a:rPr>
              <a:t>They typically offer an intervention or wider support plan that is individually tailored to the identified vulnerabilities and takes into account the age, gender, cultural background, and vulnerabilities/needs presented by the individual. The range of interventions available </a:t>
            </a:r>
            <a:r>
              <a:rPr lang="en-GB" sz="1200" noProof="0" dirty="0"/>
              <a:t>generally</a:t>
            </a:r>
            <a:r>
              <a:rPr lang="en-GB" sz="1200" noProof="0" dirty="0">
                <a:ea typeface="Open Sans" panose="020B0606030504020204" pitchFamily="34" charset="0"/>
                <a:cs typeface="Open Sans" panose="020B0606030504020204" pitchFamily="34" charset="0"/>
                <a:sym typeface="Calibri"/>
              </a:rPr>
              <a:t> depends on the professionals, practitioners, and institutions involved with the programme (which is connected to capacities/resources in the community). This</a:t>
            </a:r>
            <a:r>
              <a:rPr lang="en-GB" sz="1200" noProof="0" dirty="0"/>
              <a:t> </a:t>
            </a:r>
            <a:r>
              <a:rPr lang="en-GB" sz="1200" noProof="0" dirty="0">
                <a:ea typeface="Open Sans" panose="020B0606030504020204" pitchFamily="34" charset="0"/>
                <a:cs typeface="Open Sans" panose="020B0606030504020204" pitchFamily="34" charset="0"/>
                <a:sym typeface="Calibri"/>
              </a:rPr>
              <a:t>may include: </a:t>
            </a:r>
          </a:p>
          <a:p>
            <a:pPr marL="171450" lvl="0" indent="-171450" algn="l" rtl="0">
              <a:spcBef>
                <a:spcPts val="0"/>
              </a:spcBef>
              <a:spcAft>
                <a:spcPts val="0"/>
              </a:spcAft>
              <a:buClr>
                <a:schemeClr val="dk1"/>
              </a:buClr>
              <a:buSzPts val="1200"/>
              <a:buFont typeface="Arial"/>
              <a:buChar char="•"/>
            </a:pPr>
            <a:endParaRPr lang="en-GB" sz="1200" noProof="0" dirty="0">
              <a:ea typeface="Open Sans" panose="020B0606030504020204" pitchFamily="34" charset="0"/>
              <a:cs typeface="Open Sans" panose="020B0606030504020204" pitchFamily="34" charset="0"/>
              <a:sym typeface="Calibri"/>
            </a:endParaRPr>
          </a:p>
          <a:p>
            <a:pPr marL="628650" lvl="1" indent="-171450" algn="l" rtl="0">
              <a:spcBef>
                <a:spcPts val="0"/>
              </a:spcBef>
              <a:spcAft>
                <a:spcPts val="0"/>
              </a:spcAft>
              <a:buClr>
                <a:schemeClr val="dk1"/>
              </a:buClr>
              <a:buSzPts val="1200"/>
              <a:buFont typeface="Arial"/>
              <a:buChar char="•"/>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Family or psychosocial counselling; drugs and alcohol awareness and treatment;  </a:t>
            </a:r>
          </a:p>
          <a:p>
            <a:pPr marL="628650" lvl="1" indent="-171450" algn="l" rtl="0">
              <a:spcBef>
                <a:spcPts val="0"/>
              </a:spcBef>
              <a:spcAft>
                <a:spcPts val="0"/>
              </a:spcAft>
              <a:buClr>
                <a:schemeClr val="dk1"/>
              </a:buClr>
              <a:buSzPts val="1200"/>
              <a:buFont typeface="Arial"/>
              <a:buChar char="•"/>
            </a:pPr>
            <a:r>
              <a:rPr lang="en-GB" sz="1200" noProof="0" dirty="0"/>
              <a:t>I</a:t>
            </a: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deological/ theological or other mentoring programmes; </a:t>
            </a:r>
          </a:p>
          <a:p>
            <a:pPr marL="628650" lvl="1" indent="-171450" algn="l" rtl="0">
              <a:spcBef>
                <a:spcPts val="0"/>
              </a:spcBef>
              <a:spcAft>
                <a:spcPts val="0"/>
              </a:spcAft>
              <a:buClr>
                <a:schemeClr val="dk1"/>
              </a:buClr>
              <a:buSzPts val="1200"/>
              <a:buFont typeface="Arial"/>
              <a:buChar char="•"/>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Vocational training and assistance with job placement; </a:t>
            </a:r>
          </a:p>
          <a:p>
            <a:pPr marL="628650" lvl="1" indent="-171450" algn="l" rtl="0">
              <a:spcBef>
                <a:spcPts val="0"/>
              </a:spcBef>
              <a:spcAft>
                <a:spcPts val="0"/>
              </a:spcAft>
              <a:buClr>
                <a:schemeClr val="dk1"/>
              </a:buClr>
              <a:buSzPts val="1200"/>
              <a:buFont typeface="Arial"/>
              <a:buChar char="•"/>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Conflict mediation and management training; </a:t>
            </a:r>
          </a:p>
          <a:p>
            <a:pPr marL="628650" lvl="1" indent="-171450" algn="l" rtl="0">
              <a:spcBef>
                <a:spcPts val="0"/>
              </a:spcBef>
              <a:spcAft>
                <a:spcPts val="0"/>
              </a:spcAft>
              <a:buClr>
                <a:schemeClr val="dk1"/>
              </a:buClr>
              <a:buSzPts val="1200"/>
              <a:buFont typeface="Arial"/>
              <a:buChar char="•"/>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Tolerance and diversity training or other educational programmes; </a:t>
            </a:r>
          </a:p>
          <a:p>
            <a:pPr marL="628650" lvl="1" indent="-171450" algn="l" rtl="0">
              <a:spcBef>
                <a:spcPts val="0"/>
              </a:spcBef>
              <a:spcAft>
                <a:spcPts val="0"/>
              </a:spcAft>
              <a:buClr>
                <a:schemeClr val="dk1"/>
              </a:buClr>
              <a:buSzPts val="1200"/>
              <a:buFont typeface="Arial"/>
              <a:buChar char="•"/>
            </a:pPr>
            <a:r>
              <a:rPr lang="en-GB" sz="1200" noProof="0" dirty="0"/>
              <a:t>D</a:t>
            </a: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rug or other addiction treatment; and </a:t>
            </a:r>
          </a:p>
          <a:p>
            <a:pPr marL="628650" lvl="1" indent="-171450" algn="l" rtl="0">
              <a:spcBef>
                <a:spcPts val="0"/>
              </a:spcBef>
              <a:spcAft>
                <a:spcPts val="0"/>
              </a:spcAft>
              <a:buClr>
                <a:schemeClr val="dk1"/>
              </a:buClr>
              <a:buSzPts val="1200"/>
              <a:buFont typeface="Arial"/>
              <a:buChar char="•"/>
            </a:pPr>
            <a:r>
              <a:rPr lang="en-GB" sz="1200" noProof="0" dirty="0"/>
              <a:t>A</a:t>
            </a: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rts, music, or sports therapy.</a:t>
            </a:r>
            <a:endParaRPr lang="en-GB" sz="1200" noProof="0" dirty="0"/>
          </a:p>
          <a:p>
            <a:pPr marL="0" lvl="0" indent="0" algn="l" rtl="0">
              <a:spcBef>
                <a:spcPts val="0"/>
              </a:spcBef>
              <a:spcAft>
                <a:spcPts val="0"/>
              </a:spcAft>
              <a:buClr>
                <a:schemeClr val="dk1"/>
              </a:buClr>
              <a:buSzPts val="1800"/>
              <a:buFont typeface="Arial"/>
              <a:buNone/>
            </a:pPr>
            <a:endParaRPr lang="en-GB" sz="1200" noProof="0" dirty="0">
              <a:ea typeface="Open Sans" panose="020B0606030504020204" pitchFamily="34" charset="0"/>
              <a:cs typeface="Open Sans" panose="020B0606030504020204" pitchFamily="34" charset="0"/>
              <a:sym typeface="Calibri"/>
            </a:endParaRPr>
          </a:p>
          <a:p>
            <a:pPr marL="171450" lvl="0" indent="-133350" algn="l" rtl="0">
              <a:spcBef>
                <a:spcPts val="0"/>
              </a:spcBef>
              <a:spcAft>
                <a:spcPts val="0"/>
              </a:spcAft>
              <a:buClr>
                <a:schemeClr val="dk1"/>
              </a:buClr>
              <a:buSzPts val="1200"/>
              <a:buFont typeface="Arial"/>
              <a:buChar char="•"/>
            </a:pPr>
            <a:r>
              <a:rPr lang="en-GB" sz="1200" b="1" noProof="0" dirty="0">
                <a:ea typeface="Open Sans" panose="020B0606030504020204" pitchFamily="34" charset="0"/>
                <a:cs typeface="Open Sans" panose="020B0606030504020204" pitchFamily="34" charset="0"/>
                <a:sym typeface="Calibri"/>
              </a:rPr>
              <a:t>Basic levels of trust</a:t>
            </a:r>
            <a:r>
              <a:rPr lang="en-GB" sz="1200" noProof="0" dirty="0">
                <a:ea typeface="Open Sans" panose="020B0606030504020204" pitchFamily="34" charset="0"/>
                <a:cs typeface="Open Sans" panose="020B0606030504020204" pitchFamily="34" charset="0"/>
                <a:sym typeface="Calibri"/>
              </a:rPr>
              <a:t>: </a:t>
            </a:r>
            <a:r>
              <a:rPr lang="en-GB" sz="1200" noProof="0" dirty="0"/>
              <a:t>Programmes</a:t>
            </a:r>
            <a:r>
              <a:rPr lang="en-GB" sz="1200" noProof="0" dirty="0">
                <a:ea typeface="Open Sans" panose="020B0606030504020204" pitchFamily="34" charset="0"/>
                <a:cs typeface="Open Sans" panose="020B0606030504020204" pitchFamily="34" charset="0"/>
                <a:sym typeface="Calibri"/>
              </a:rPr>
              <a:t> typically are built on a foundation of trust that exists among  the practitioners and professionals from different fields involved in the programme and between community members and those leading the programme.</a:t>
            </a:r>
            <a:r>
              <a:rPr lang="en-GB" sz="1200" noProof="0" dirty="0"/>
              <a:t> </a:t>
            </a:r>
            <a:r>
              <a:rPr lang="en-GB" sz="1200" noProof="0" dirty="0">
                <a:ea typeface="Open Sans" panose="020B0606030504020204" pitchFamily="34" charset="0"/>
                <a:cs typeface="Open Sans" panose="020B0606030504020204" pitchFamily="34" charset="0"/>
                <a:sym typeface="Calibri"/>
              </a:rPr>
              <a:t> Trust deficits, including between the police and non–law enforcement professionals and between the police and community members can undermine the ability to develop let alone operationalise and sustain a programme that involves law enforcement.</a:t>
            </a:r>
            <a:endParaRPr lang="en-GB" sz="1200" noProof="0" dirty="0"/>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36</a:t>
            </a:fld>
            <a:endParaRPr lang="x-none"/>
          </a:p>
        </p:txBody>
      </p:sp>
    </p:spTree>
    <p:extLst>
      <p:ext uri="{BB962C8B-B14F-4D97-AF65-F5344CB8AC3E}">
        <p14:creationId xmlns:p14="http://schemas.microsoft.com/office/powerpoint/2010/main" val="429659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i="1" noProof="0" dirty="0"/>
              <a:t>Split participants into their preassigned groups and distribute the seven features evenly among them</a:t>
            </a:r>
            <a:r>
              <a:rPr lang="en-GB" i="0" noProof="0" dirty="0"/>
              <a:t>, e.g., </a:t>
            </a:r>
            <a:r>
              <a:rPr lang="en-GB" i="1" noProof="0" dirty="0"/>
              <a:t>half of the groups focus on the first four features and the other half discusses the last three</a:t>
            </a:r>
            <a:r>
              <a:rPr lang="en-GB" i="0" noProof="0" dirty="0"/>
              <a:t>].</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37</a:t>
            </a:fld>
            <a:endParaRPr lang="x-none"/>
          </a:p>
        </p:txBody>
      </p:sp>
    </p:spTree>
    <p:extLst>
      <p:ext uri="{BB962C8B-B14F-4D97-AF65-F5344CB8AC3E}">
        <p14:creationId xmlns:p14="http://schemas.microsoft.com/office/powerpoint/2010/main" val="3308408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noProof="0" dirty="0"/>
              <a:t>This slide aims at explaining the results of the paper-folding exercise.  It shows that each participant has a different understanding of most issues that they will be working on together and it sets up the need to communicate clearly and effectively.</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4</a:t>
            </a:fld>
            <a:endParaRPr lang="x-none"/>
          </a:p>
        </p:txBody>
      </p:sp>
    </p:spTree>
    <p:extLst>
      <p:ext uri="{BB962C8B-B14F-4D97-AF65-F5344CB8AC3E}">
        <p14:creationId xmlns:p14="http://schemas.microsoft.com/office/powerpoint/2010/main" val="4199931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600"/>
              </a:spcBef>
              <a:spcAft>
                <a:spcPts val="0"/>
              </a:spcAft>
              <a:buClr>
                <a:schemeClr val="dk1"/>
              </a:buClr>
              <a:buSzPts val="1200"/>
              <a:buFont typeface="Arial"/>
              <a:buNone/>
            </a:pPr>
            <a:r>
              <a:rPr lang="en-GB" noProof="0" dirty="0"/>
              <a:t>Multi-actor P/CVE intervention programmes have tended to be structured in several different ways.  Successful programmes typically require a convenor – national or local government or NGO or a combination thereof – who can establish and maintain the necessary buy-in among professionals/agencies. Leadership is usually dictated by who has the necessary capacities and political will to run the programme.</a:t>
            </a:r>
          </a:p>
          <a:p>
            <a:pPr marL="0" lvl="0" indent="0" algn="l" rtl="0">
              <a:spcBef>
                <a:spcPts val="600"/>
              </a:spcBef>
              <a:spcAft>
                <a:spcPts val="0"/>
              </a:spcAft>
              <a:buNone/>
            </a:pPr>
            <a:endParaRPr lang="en-GB" noProof="0" dirty="0"/>
          </a:p>
          <a:p>
            <a:pPr marL="0" lvl="0" indent="0" algn="l" rtl="0">
              <a:spcBef>
                <a:spcPts val="600"/>
              </a:spcBef>
              <a:spcAft>
                <a:spcPts val="0"/>
              </a:spcAft>
              <a:buNone/>
            </a:pPr>
            <a:r>
              <a:rPr lang="en-GB" noProof="0" dirty="0"/>
              <a:t>Several programmes follow a “top-down” approach, i.e., one imposed by the national government across the country, with limited input from actors (</a:t>
            </a:r>
            <a:r>
              <a:rPr lang="en-GB" i="0" noProof="0" dirty="0"/>
              <a:t>e.g., UK (Channel Programme) and France (Prevention of Radicalisation and Family Support Units)), while many others are “bottom-up”, i.e., emerging from the local level and informed by local needs and perspectives (e.g., </a:t>
            </a:r>
            <a:r>
              <a:rPr lang="en-GB" i="0" noProof="0" dirty="0" err="1"/>
              <a:t>Gjilan</a:t>
            </a:r>
            <a:r>
              <a:rPr lang="en-GB" i="0" noProof="0" dirty="0"/>
              <a:t>, Kosovo – developed and led by the municipality – and “situation tables” in different Canadian cities). </a:t>
            </a:r>
          </a:p>
          <a:p>
            <a:pPr marL="0" lvl="0" indent="0" algn="l" rtl="0">
              <a:spcBef>
                <a:spcPts val="600"/>
              </a:spcBef>
              <a:spcAft>
                <a:spcPts val="0"/>
              </a:spcAft>
              <a:buNone/>
            </a:pPr>
            <a:endParaRPr lang="en-GB" i="0" noProof="0" dirty="0"/>
          </a:p>
          <a:p>
            <a:pPr marL="0" lvl="0" indent="0" algn="l" rtl="0">
              <a:spcBef>
                <a:spcPts val="600"/>
              </a:spcBef>
              <a:spcAft>
                <a:spcPts val="0"/>
              </a:spcAft>
              <a:buNone/>
            </a:pPr>
            <a:r>
              <a:rPr lang="en-GB" noProof="0" dirty="0"/>
              <a:t>National governments should seek to strike the appropriate balance between national leadership and local ownership and avoid being perceived as imposing a framework from the capital down to localities.  A “top-down” approach may be appropriate for centralised systems, but not be the most effective way to proceed in less centralised ones or in conflict-prone or conflict-sensitive environments. </a:t>
            </a:r>
          </a:p>
        </p:txBody>
      </p:sp>
      <p:sp>
        <p:nvSpPr>
          <p:cNvPr id="4" name="Slide Number Placeholder 3"/>
          <p:cNvSpPr>
            <a:spLocks noGrp="1"/>
          </p:cNvSpPr>
          <p:nvPr>
            <p:ph type="sldNum" sz="quarter" idx="5"/>
          </p:nvPr>
        </p:nvSpPr>
        <p:spPr/>
        <p:txBody>
          <a:bodyPr/>
          <a:lstStyle/>
          <a:p>
            <a:fld id="{4C117FA5-761C-C549-A9ED-C21FA301D369}" type="slidenum">
              <a:rPr lang="x-none" smtClean="0"/>
              <a:pPr/>
              <a:t>38</a:t>
            </a:fld>
            <a:endParaRPr lang="x-none"/>
          </a:p>
        </p:txBody>
      </p:sp>
    </p:spTree>
    <p:extLst>
      <p:ext uri="{BB962C8B-B14F-4D97-AF65-F5344CB8AC3E}">
        <p14:creationId xmlns:p14="http://schemas.microsoft.com/office/powerpoint/2010/main" val="570573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None/>
            </a:pPr>
            <a:r>
              <a:rPr lang="en-GB" noProof="0" dirty="0"/>
              <a:t>Th</a:t>
            </a:r>
            <a:r>
              <a:rPr lang="en-GB" noProof="0" dirty="0">
                <a:ea typeface="Open Sans" panose="020B0606030504020204" pitchFamily="34" charset="0"/>
                <a:cs typeface="Open Sans" panose="020B0606030504020204" pitchFamily="34" charset="0"/>
                <a:sym typeface="Calibri"/>
              </a:rPr>
              <a:t>e role of police requires careful consideration in a programme focused on </a:t>
            </a:r>
            <a:r>
              <a:rPr lang="en-GB" noProof="0" dirty="0"/>
              <a:t>individuals in the non/pre-criminal space</a:t>
            </a:r>
            <a:r>
              <a:rPr lang="en-GB" noProof="0" dirty="0">
                <a:ea typeface="Open Sans" panose="020B0606030504020204" pitchFamily="34" charset="0"/>
                <a:cs typeface="Open Sans" panose="020B0606030504020204" pitchFamily="34" charset="0"/>
                <a:sym typeface="Calibri"/>
              </a:rPr>
              <a:t>. This is particularly given the risks of criminalising behaviour that has not crossed the criminal threshold and the risks of criminalising ideas, which is inconsistent with international human rights law.   </a:t>
            </a:r>
          </a:p>
          <a:p>
            <a:pPr marL="0" marR="0" lvl="0" indent="0" algn="l" rtl="0">
              <a:lnSpc>
                <a:spcPct val="100000"/>
              </a:lnSpc>
              <a:spcBef>
                <a:spcPts val="0"/>
              </a:spcBef>
              <a:spcAft>
                <a:spcPts val="0"/>
              </a:spcAft>
              <a:buNone/>
            </a:pPr>
            <a:endParaRPr lang="en-GB" noProof="0" dirty="0"/>
          </a:p>
          <a:p>
            <a:pPr marL="0" marR="0" lvl="0" indent="0" algn="l" rtl="0">
              <a:lnSpc>
                <a:spcPct val="100000"/>
              </a:lnSpc>
              <a:spcBef>
                <a:spcPts val="0"/>
              </a:spcBef>
              <a:spcAft>
                <a:spcPts val="0"/>
              </a:spcAft>
              <a:buNone/>
            </a:pPr>
            <a:r>
              <a:rPr lang="en-GB" noProof="0" dirty="0">
                <a:ea typeface="Open Sans" panose="020B0606030504020204" pitchFamily="34" charset="0"/>
                <a:cs typeface="Open Sans" panose="020B0606030504020204" pitchFamily="34" charset="0"/>
                <a:sym typeface="Calibri"/>
              </a:rPr>
              <a:t>The police may often be the first ones to identify individuals who are at risk of or already on the path to radicalisation to violence but who have not committed a crime –  and referrals often come from the police.  </a:t>
            </a:r>
          </a:p>
          <a:p>
            <a:pPr marL="0" marR="0" lvl="0" indent="0" algn="l" rtl="0">
              <a:lnSpc>
                <a:spcPct val="100000"/>
              </a:lnSpc>
              <a:spcBef>
                <a:spcPts val="0"/>
              </a:spcBef>
              <a:spcAft>
                <a:spcPts val="0"/>
              </a:spcAft>
              <a:buNone/>
            </a:pPr>
            <a:endParaRPr lang="en-GB" noProof="0" dirty="0"/>
          </a:p>
          <a:p>
            <a:pPr marL="0" marR="0" lvl="0" indent="0" algn="l" rtl="0">
              <a:lnSpc>
                <a:spcPct val="100000"/>
              </a:lnSpc>
              <a:spcBef>
                <a:spcPts val="0"/>
              </a:spcBef>
              <a:spcAft>
                <a:spcPts val="0"/>
              </a:spcAft>
              <a:buNone/>
            </a:pPr>
            <a:r>
              <a:rPr lang="en-GB" noProof="0" dirty="0">
                <a:ea typeface="Open Sans" panose="020B0606030504020204" pitchFamily="34" charset="0"/>
                <a:cs typeface="Open Sans" panose="020B0606030504020204" pitchFamily="34" charset="0"/>
                <a:sym typeface="Calibri"/>
              </a:rPr>
              <a:t>However, police officers are not typically trained, including in psychosocial care, to operate in the non-criminal space. Further, their active involvement in – let alone their leadership of – programmes designed to operate outside the criminal space has the potential to undermine the credibility and effectiveness of those programmes.</a:t>
            </a:r>
          </a:p>
          <a:p>
            <a:pPr marL="0" marR="0" lvl="0" indent="0" algn="l" rtl="0">
              <a:lnSpc>
                <a:spcPct val="100000"/>
              </a:lnSpc>
              <a:spcBef>
                <a:spcPts val="0"/>
              </a:spcBef>
              <a:spcAft>
                <a:spcPts val="0"/>
              </a:spcAft>
              <a:buNone/>
            </a:pPr>
            <a:endParaRPr lang="en-GB" noProof="0" dirty="0"/>
          </a:p>
          <a:p>
            <a:pPr marL="0" marR="0" lvl="0" indent="0" algn="l" rtl="0">
              <a:lnSpc>
                <a:spcPct val="107000"/>
              </a:lnSpc>
              <a:spcBef>
                <a:spcPts val="600"/>
              </a:spcBef>
              <a:spcAft>
                <a:spcPts val="0"/>
              </a:spcAft>
              <a:buNone/>
            </a:pPr>
            <a:r>
              <a:rPr lang="en-GB" noProof="0" dirty="0">
                <a:ea typeface="Open Sans" panose="020B0606030504020204" pitchFamily="34" charset="0"/>
                <a:cs typeface="Open Sans" panose="020B0606030504020204" pitchFamily="34" charset="0"/>
                <a:sym typeface="Calibri"/>
              </a:rPr>
              <a:t>Some of the factors to consider when determining appropriate role, if any, for police, include:</a:t>
            </a:r>
          </a:p>
          <a:p>
            <a:pPr marL="0" marR="0" lvl="0" indent="0" algn="l" rtl="0">
              <a:lnSpc>
                <a:spcPct val="107000"/>
              </a:lnSpc>
              <a:spcBef>
                <a:spcPts val="600"/>
              </a:spcBef>
              <a:spcAft>
                <a:spcPts val="0"/>
              </a:spcAft>
              <a:buNone/>
            </a:pPr>
            <a:endParaRPr lang="en-GB" noProof="0" dirty="0">
              <a:ea typeface="Open Sans" panose="020B0606030504020204" pitchFamily="34" charset="0"/>
              <a:cs typeface="Open Sans" panose="020B0606030504020204" pitchFamily="34" charset="0"/>
              <a:sym typeface="Calibri"/>
            </a:endParaRPr>
          </a:p>
          <a:p>
            <a:pPr marL="171450" marR="0" lvl="0" indent="-171450" algn="l" rtl="0">
              <a:lnSpc>
                <a:spcPct val="107000"/>
              </a:lnSpc>
              <a:spcBef>
                <a:spcPts val="600"/>
              </a:spcBef>
              <a:spcAft>
                <a:spcPts val="0"/>
              </a:spcAft>
              <a:buFont typeface="Arial" panose="020B0604020202020204" pitchFamily="34" charset="0"/>
              <a:buChar char="•"/>
            </a:pPr>
            <a:r>
              <a:rPr lang="en-GB" noProof="0" dirty="0">
                <a:ea typeface="Open Sans" panose="020B0606030504020204" pitchFamily="34" charset="0"/>
                <a:cs typeface="Open Sans" panose="020B0606030504020204" pitchFamily="34" charset="0"/>
                <a:sym typeface="Calibri"/>
              </a:rPr>
              <a:t>The level of trust between law enforcement and local communities.</a:t>
            </a:r>
          </a:p>
          <a:p>
            <a:pPr marL="171450" marR="0" lvl="0" indent="-171450" algn="l" rtl="0">
              <a:lnSpc>
                <a:spcPct val="107000"/>
              </a:lnSpc>
              <a:spcBef>
                <a:spcPts val="600"/>
              </a:spcBef>
              <a:spcAft>
                <a:spcPts val="0"/>
              </a:spcAft>
              <a:buFont typeface="Arial" panose="020B0604020202020204" pitchFamily="34" charset="0"/>
              <a:buChar char="•"/>
            </a:pPr>
            <a:r>
              <a:rPr lang="en-GB" noProof="0" dirty="0">
                <a:ea typeface="Open Sans" panose="020B0606030504020204" pitchFamily="34" charset="0"/>
                <a:cs typeface="Open Sans" panose="020B0606030504020204" pitchFamily="34" charset="0"/>
                <a:sym typeface="Calibri"/>
              </a:rPr>
              <a:t>The extent to which communities have had negative experiences with the police.</a:t>
            </a:r>
          </a:p>
          <a:p>
            <a:pPr marL="171450" marR="0" lvl="0" indent="-171450" algn="l" rtl="0">
              <a:lnSpc>
                <a:spcPct val="107000"/>
              </a:lnSpc>
              <a:spcBef>
                <a:spcPts val="600"/>
              </a:spcBef>
              <a:spcAft>
                <a:spcPts val="0"/>
              </a:spcAft>
              <a:buFont typeface="Arial" panose="020B0604020202020204" pitchFamily="34" charset="0"/>
              <a:buChar char="•"/>
            </a:pPr>
            <a:r>
              <a:rPr lang="en-GB" noProof="0" dirty="0">
                <a:ea typeface="Open Sans" panose="020B0606030504020204" pitchFamily="34" charset="0"/>
                <a:cs typeface="Open Sans" panose="020B0606030504020204" pitchFamily="34" charset="0"/>
                <a:sym typeface="Calibri"/>
              </a:rPr>
              <a:t>Whether police involvement might impede cooperation/collaboration with other actors.</a:t>
            </a:r>
          </a:p>
          <a:p>
            <a:pPr marL="171450" marR="0" lvl="0" indent="-171450" algn="l" rtl="0">
              <a:lnSpc>
                <a:spcPct val="107000"/>
              </a:lnSpc>
              <a:spcBef>
                <a:spcPts val="600"/>
              </a:spcBef>
              <a:spcAft>
                <a:spcPts val="0"/>
              </a:spcAft>
              <a:buFont typeface="Arial" panose="020B0604020202020204" pitchFamily="34" charset="0"/>
              <a:buChar char="•"/>
            </a:pPr>
            <a:r>
              <a:rPr lang="en-GB" noProof="0" dirty="0">
                <a:ea typeface="Open Sans" panose="020B0606030504020204" pitchFamily="34" charset="0"/>
                <a:cs typeface="Open Sans" panose="020B0606030504020204" pitchFamily="34" charset="0"/>
                <a:sym typeface="Calibri"/>
              </a:rPr>
              <a:t>Whether law enforcement in the relevant country reflects community-policing principles.</a:t>
            </a:r>
          </a:p>
          <a:p>
            <a:pPr marL="171450" marR="0" lvl="0" indent="-171450" algn="l" rtl="0">
              <a:lnSpc>
                <a:spcPct val="107000"/>
              </a:lnSpc>
              <a:spcBef>
                <a:spcPts val="600"/>
              </a:spcBef>
              <a:spcAft>
                <a:spcPts val="0"/>
              </a:spcAft>
              <a:buFont typeface="Arial" panose="020B0604020202020204" pitchFamily="34" charset="0"/>
              <a:buChar char="•"/>
            </a:pPr>
            <a:r>
              <a:rPr lang="en-GB" noProof="0" dirty="0">
                <a:ea typeface="Open Sans" panose="020B0606030504020204" pitchFamily="34" charset="0"/>
                <a:cs typeface="Open Sans" panose="020B0606030504020204" pitchFamily="34" charset="0"/>
                <a:sym typeface="Calibri"/>
              </a:rPr>
              <a:t>Whether the police has played a role as a convener of (non–law enforcement) government and community actors.</a:t>
            </a:r>
          </a:p>
          <a:p>
            <a:pPr marL="171450" marR="0" lvl="0" indent="-171450" algn="l" rtl="0">
              <a:lnSpc>
                <a:spcPct val="107000"/>
              </a:lnSpc>
              <a:spcBef>
                <a:spcPts val="600"/>
              </a:spcBef>
              <a:spcAft>
                <a:spcPts val="0"/>
              </a:spcAft>
              <a:buFont typeface="Arial" panose="020B0604020202020204" pitchFamily="34" charset="0"/>
              <a:buChar char="•"/>
            </a:pPr>
            <a:r>
              <a:rPr lang="en-GB" noProof="0" dirty="0">
                <a:ea typeface="Open Sans" panose="020B0606030504020204" pitchFamily="34" charset="0"/>
                <a:cs typeface="Open Sans" panose="020B0606030504020204" pitchFamily="34" charset="0"/>
                <a:sym typeface="Calibri"/>
              </a:rPr>
              <a:t>Whether transparent information-sharing protocols to protect individual and data privacy exist and allay concerns that the police, if involved, might use information shared with them for intelligence gathering and law enforcement purposes.</a:t>
            </a:r>
          </a:p>
          <a:p>
            <a:pPr marL="171450" marR="0" lvl="0" indent="-171450" algn="l" rtl="0">
              <a:lnSpc>
                <a:spcPct val="107000"/>
              </a:lnSpc>
              <a:spcBef>
                <a:spcPts val="600"/>
              </a:spcBef>
              <a:spcAft>
                <a:spcPts val="0"/>
              </a:spcAft>
              <a:buFont typeface="Arial" panose="020B0604020202020204" pitchFamily="34" charset="0"/>
              <a:buChar char="•"/>
            </a:pPr>
            <a:r>
              <a:rPr lang="en-GB" noProof="0" dirty="0">
                <a:ea typeface="Open Sans" panose="020B0606030504020204" pitchFamily="34" charset="0"/>
                <a:cs typeface="Open Sans" panose="020B0606030504020204" pitchFamily="34" charset="0"/>
                <a:sym typeface="Calibri"/>
              </a:rPr>
              <a:t>Clarifying the instances (e.g., imminent harm) when information can be shared with the police about an individual.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39</a:t>
            </a:fld>
            <a:endParaRPr lang="x-none"/>
          </a:p>
        </p:txBody>
      </p:sp>
    </p:spTree>
    <p:extLst>
      <p:ext uri="{BB962C8B-B14F-4D97-AF65-F5344CB8AC3E}">
        <p14:creationId xmlns:p14="http://schemas.microsoft.com/office/powerpoint/2010/main" val="2148515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None/>
            </a:pPr>
            <a:r>
              <a:rPr lang="en-GB" sz="1200" noProof="0" dirty="0"/>
              <a:t>Examples of NGO-led approaches include the Violence Prevention Network in Germany, the Organization for the Prevention of Violence and the Centre for the Prevention of Radicalization Leading to Violence (CPRLV) in Montreal, Canada and Boston Children’s Hospital in United States. This approach presents pros and cons.</a:t>
            </a:r>
          </a:p>
          <a:p>
            <a:pPr marL="0" marR="0" lvl="0" indent="0" algn="l" rtl="0">
              <a:lnSpc>
                <a:spcPct val="100000"/>
              </a:lnSpc>
              <a:spcBef>
                <a:spcPts val="0"/>
              </a:spcBef>
              <a:spcAft>
                <a:spcPts val="0"/>
              </a:spcAft>
              <a:buNone/>
            </a:pPr>
            <a:endParaRPr lang="en-GB" sz="1200" noProof="0" dirty="0"/>
          </a:p>
          <a:p>
            <a:pPr marL="171450" marR="0" lvl="0" indent="-171450" algn="l" rtl="0">
              <a:lnSpc>
                <a:spcPct val="100000"/>
              </a:lnSpc>
              <a:spcBef>
                <a:spcPts val="820"/>
              </a:spcBef>
              <a:spcAft>
                <a:spcPts val="0"/>
              </a:spcAft>
              <a:buFont typeface="Arial" panose="020B0604020202020204" pitchFamily="34" charset="0"/>
              <a:buChar char="•"/>
            </a:pPr>
            <a:r>
              <a:rPr lang="en-GB" sz="1200" noProof="0" dirty="0"/>
              <a:t>Pros:</a:t>
            </a:r>
          </a:p>
          <a:p>
            <a:pPr marL="628650" marR="0" lvl="1" indent="-171450" algn="l" rtl="0">
              <a:lnSpc>
                <a:spcPct val="100000"/>
              </a:lnSpc>
              <a:spcBef>
                <a:spcPts val="820"/>
              </a:spcBef>
              <a:spcAft>
                <a:spcPts val="0"/>
              </a:spcAft>
              <a:buFont typeface="Arial" panose="020B0604020202020204" pitchFamily="34" charset="0"/>
              <a:buChar char="•"/>
            </a:pPr>
            <a:r>
              <a:rPr lang="en-GB" sz="1200" noProof="0" dirty="0"/>
              <a:t>NGOs may be more trusted than government institutions/actors by key stakeholders in P/CVE intervention programmes. This includes social, health, and youth workers, as well as families.</a:t>
            </a:r>
          </a:p>
          <a:p>
            <a:pPr marL="628650" marR="0" lvl="1" indent="-171450" algn="l" rtl="0">
              <a:lnSpc>
                <a:spcPct val="100000"/>
              </a:lnSpc>
              <a:spcBef>
                <a:spcPts val="820"/>
              </a:spcBef>
              <a:spcAft>
                <a:spcPts val="0"/>
              </a:spcAft>
              <a:buFont typeface="Arial" panose="020B0604020202020204" pitchFamily="34" charset="0"/>
              <a:buChar char="•"/>
            </a:pPr>
            <a:r>
              <a:rPr lang="en-GB" sz="1200" noProof="0" dirty="0"/>
              <a:t>NGOs can be better positioned than a government entity to convene both law enforcement and non-law enforcement stakeholders.</a:t>
            </a:r>
          </a:p>
          <a:p>
            <a:pPr marL="628650" marR="0" lvl="1" indent="-171450" algn="l" rtl="0">
              <a:lnSpc>
                <a:spcPct val="100000"/>
              </a:lnSpc>
              <a:spcBef>
                <a:spcPts val="820"/>
              </a:spcBef>
              <a:spcAft>
                <a:spcPts val="0"/>
              </a:spcAft>
              <a:buFont typeface="Arial" panose="020B0604020202020204" pitchFamily="34" charset="0"/>
              <a:buChar char="•"/>
            </a:pPr>
            <a:r>
              <a:rPr lang="en-GB" sz="1200" noProof="0" dirty="0"/>
              <a:t>They are often well positioned, credible, and experienced in working to help identify and address the grievances that make individuals more vulnerable to the influence of extremist violence groups and propaganda.</a:t>
            </a:r>
          </a:p>
          <a:p>
            <a:pPr marL="171450" marR="0" lvl="0" indent="-171450" algn="l" rtl="0">
              <a:lnSpc>
                <a:spcPct val="100000"/>
              </a:lnSpc>
              <a:spcBef>
                <a:spcPts val="820"/>
              </a:spcBef>
              <a:spcAft>
                <a:spcPts val="0"/>
              </a:spcAft>
              <a:buFont typeface="Arial" panose="020B0604020202020204" pitchFamily="34" charset="0"/>
              <a:buChar char="•"/>
            </a:pPr>
            <a:r>
              <a:rPr lang="en-GB" sz="1200" noProof="0" dirty="0"/>
              <a:t>Cons: </a:t>
            </a:r>
          </a:p>
          <a:p>
            <a:pPr marL="628650" marR="0" lvl="1" indent="-171450" algn="l" rtl="0">
              <a:lnSpc>
                <a:spcPct val="100000"/>
              </a:lnSpc>
              <a:spcBef>
                <a:spcPts val="820"/>
              </a:spcBef>
              <a:spcAft>
                <a:spcPts val="0"/>
              </a:spcAft>
              <a:buFont typeface="Arial" panose="020B0604020202020204" pitchFamily="34" charset="0"/>
              <a:buChar char="•"/>
            </a:pPr>
            <a:r>
              <a:rPr lang="en-GB" sz="1200" noProof="0" dirty="0"/>
              <a:t>NGOs c</a:t>
            </a: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an struggle with finding sustainable funding as they typically rely on short-term grants governments, or other donors.</a:t>
            </a:r>
          </a:p>
          <a:p>
            <a:pPr marL="628650" marR="0" lvl="1" indent="-171450" algn="l" rtl="0">
              <a:lnSpc>
                <a:spcPct val="100000"/>
              </a:lnSpc>
              <a:spcBef>
                <a:spcPts val="820"/>
              </a:spcBef>
              <a:spcAft>
                <a:spcPts val="0"/>
              </a:spcAft>
              <a:buFont typeface="Arial" panose="020B0604020202020204" pitchFamily="34" charset="0"/>
              <a:buChar char="•"/>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They may be inadequate conveners who lack the necessary influence and resources to bring other actors, in particular from the government, to the table.</a:t>
            </a:r>
          </a:p>
          <a:p>
            <a:pPr marL="628650" marR="0" lvl="1" indent="-171450" algn="l" rtl="0">
              <a:lnSpc>
                <a:spcPct val="100000"/>
              </a:lnSpc>
              <a:spcBef>
                <a:spcPts val="820"/>
              </a:spcBef>
              <a:spcAft>
                <a:spcPts val="0"/>
              </a:spcAft>
              <a:buFont typeface="Arial" panose="020B0604020202020204" pitchFamily="34" charset="0"/>
              <a:buChar char="•"/>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They may lack adequate understanding of the needs, concerns and priorities of the security and police sector.  </a:t>
            </a:r>
          </a:p>
          <a:p>
            <a:pPr marL="628650" marR="0" lvl="1" indent="-171450" algn="l" rtl="0">
              <a:lnSpc>
                <a:spcPct val="100000"/>
              </a:lnSpc>
              <a:spcBef>
                <a:spcPts val="820"/>
              </a:spcBef>
              <a:spcAft>
                <a:spcPts val="0"/>
              </a:spcAft>
              <a:buFont typeface="Arial" panose="020B0604020202020204" pitchFamily="34" charset="0"/>
              <a:buChar char="•"/>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They may lack the capacity, legitimacy, and trust to serve more than just its local community, leaving other relevant parts of the country uncovered.</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40</a:t>
            </a:fld>
            <a:endParaRPr lang="x-none"/>
          </a:p>
        </p:txBody>
      </p:sp>
    </p:spTree>
    <p:extLst>
      <p:ext uri="{BB962C8B-B14F-4D97-AF65-F5344CB8AC3E}">
        <p14:creationId xmlns:p14="http://schemas.microsoft.com/office/powerpoint/2010/main" val="2139945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20"/>
              </a:spcBef>
              <a:spcAft>
                <a:spcPts val="0"/>
              </a:spcAft>
              <a:buClr>
                <a:srgbClr val="000000"/>
              </a:buClr>
              <a:buSzPts val="1400"/>
              <a:buFont typeface="Arial"/>
              <a:buNone/>
              <a:tabLst/>
              <a:defRPr/>
            </a:pPr>
            <a:r>
              <a:rPr lang="en-GB" sz="1200" noProof="0" dirty="0"/>
              <a:t>Examples of government-led approaches include the Channel programme in the UK, the Aarhus programme in Denmark, </a:t>
            </a:r>
            <a:r>
              <a:rPr lang="en-GB" sz="1200" noProof="0" dirty="0" err="1"/>
              <a:t>ReDirect</a:t>
            </a:r>
            <a:r>
              <a:rPr lang="en-GB" sz="1200" noProof="0" dirty="0"/>
              <a:t> in Canada, and the Prevention of Radicalisation and Support Units in France. This approach also presents pros and cons.</a:t>
            </a:r>
          </a:p>
          <a:p>
            <a:pPr marL="0" marR="0" lvl="0" indent="0" algn="l" defTabSz="914400" rtl="0" eaLnBrk="1" fontAlgn="auto" latinLnBrk="0" hangingPunct="1">
              <a:lnSpc>
                <a:spcPct val="100000"/>
              </a:lnSpc>
              <a:spcBef>
                <a:spcPts val="820"/>
              </a:spcBef>
              <a:spcAft>
                <a:spcPts val="0"/>
              </a:spcAft>
              <a:buClr>
                <a:srgbClr val="000000"/>
              </a:buClr>
              <a:buSzPts val="1400"/>
              <a:buFont typeface="Arial"/>
              <a:buNone/>
              <a:tabLst/>
              <a:defRPr/>
            </a:pPr>
            <a:endParaRPr lang="en-GB" sz="1200" u="none" strike="noStrike" noProof="0" dirty="0">
              <a:solidFill>
                <a:srgbClr val="000000"/>
              </a:solidFill>
              <a:effectLst/>
            </a:endParaRPr>
          </a:p>
          <a:p>
            <a:pPr marL="285750" marR="0" lvl="0" indent="-285750" algn="l" defTabSz="914400" rtl="0" eaLnBrk="1" fontAlgn="auto" latinLnBrk="0" hangingPunct="1">
              <a:lnSpc>
                <a:spcPct val="100000"/>
              </a:lnSpc>
              <a:spcBef>
                <a:spcPts val="820"/>
              </a:spcBef>
              <a:spcAft>
                <a:spcPts val="0"/>
              </a:spcAft>
              <a:buClr>
                <a:srgbClr val="000000"/>
              </a:buClr>
              <a:buSzPts val="1400"/>
              <a:buFont typeface="Arial" panose="020B0604020202020204" pitchFamily="34" charset="0"/>
              <a:buChar char="•"/>
              <a:tabLst/>
              <a:defRPr/>
            </a:pPr>
            <a:r>
              <a:rPr lang="en-GB" sz="1200" u="none" strike="noStrike" noProof="0" dirty="0">
                <a:solidFill>
                  <a:srgbClr val="000000"/>
                </a:solidFill>
                <a:effectLst/>
              </a:rPr>
              <a:t>Pros: Typically, they have the most control over funding, which is critical to developing buy-in among partnered individuals, groups, and agencies, and can most easily draw upon network of government service providers.</a:t>
            </a:r>
          </a:p>
          <a:p>
            <a:pPr marL="742950" marR="0" lvl="1" indent="-285750" algn="l" defTabSz="914400" rtl="0" eaLnBrk="1" fontAlgn="auto" latinLnBrk="0" hangingPunct="1">
              <a:lnSpc>
                <a:spcPct val="100000"/>
              </a:lnSpc>
              <a:spcBef>
                <a:spcPts val="820"/>
              </a:spcBef>
              <a:spcAft>
                <a:spcPts val="0"/>
              </a:spcAft>
              <a:buClr>
                <a:srgbClr val="000000"/>
              </a:buClr>
              <a:buSzPts val="1400"/>
              <a:buFont typeface="Arial" panose="020B0604020202020204" pitchFamily="34" charset="0"/>
              <a:buChar char="•"/>
              <a:tabLst/>
              <a:defRPr/>
            </a:pPr>
            <a:endParaRPr lang="en-GB" sz="1200" u="none" strike="noStrike" noProof="0" dirty="0">
              <a:solidFill>
                <a:srgbClr val="000000"/>
              </a:solidFill>
              <a:effectLst/>
              <a:latin typeface="Open Sans" panose="020B0606030504020204" pitchFamily="34" charset="0"/>
            </a:endParaRPr>
          </a:p>
          <a:p>
            <a:pPr marL="285750" marR="0" lvl="0" indent="-285750" algn="l" defTabSz="914400" rtl="0" eaLnBrk="1" fontAlgn="auto" latinLnBrk="0" hangingPunct="1">
              <a:lnSpc>
                <a:spcPct val="100000"/>
              </a:lnSpc>
              <a:spcBef>
                <a:spcPts val="820"/>
              </a:spcBef>
              <a:spcAft>
                <a:spcPts val="0"/>
              </a:spcAft>
              <a:buClr>
                <a:srgbClr val="000000"/>
              </a:buClr>
              <a:buSzPts val="1400"/>
              <a:buFont typeface="Arial" panose="020B0604020202020204" pitchFamily="34" charset="0"/>
              <a:buChar char="•"/>
              <a:tabLst/>
              <a:defRPr/>
            </a:pPr>
            <a:r>
              <a:rPr lang="en-GB" sz="1200" u="none" strike="noStrike" noProof="0" dirty="0">
                <a:solidFill>
                  <a:srgbClr val="000000"/>
                </a:solidFill>
                <a:effectLst/>
              </a:rPr>
              <a:t>Cons: Governments may experience the same “trust gap” as police with those involved with extremism and the community sector. Governments also have changing policy priorities that can impact the sustainability/longevity of programmes.</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41</a:t>
            </a:fld>
            <a:endParaRPr lang="x-none"/>
          </a:p>
        </p:txBody>
      </p:sp>
    </p:spTree>
    <p:extLst>
      <p:ext uri="{BB962C8B-B14F-4D97-AF65-F5344CB8AC3E}">
        <p14:creationId xmlns:p14="http://schemas.microsoft.com/office/powerpoint/2010/main" val="2773617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7000"/>
              </a:lnSpc>
              <a:spcBef>
                <a:spcPts val="600"/>
              </a:spcBef>
              <a:spcAft>
                <a:spcPts val="0"/>
              </a:spcAft>
              <a:buClr>
                <a:schemeClr val="dk1"/>
              </a:buClr>
              <a:buSzPts val="1800"/>
              <a:buFont typeface="Calibri"/>
              <a:buNone/>
            </a:pPr>
            <a:r>
              <a:rPr lang="en-GB" sz="1200" noProof="0" dirty="0">
                <a:ea typeface="Open Sans" panose="020B0606030504020204" pitchFamily="34" charset="0"/>
                <a:cs typeface="Open Sans" panose="020B0606030504020204" pitchFamily="34" charset="0"/>
                <a:sym typeface="Calibri"/>
              </a:rPr>
              <a:t>Some considerations/questions to consider when deciding how local your programme should be:</a:t>
            </a:r>
          </a:p>
          <a:p>
            <a:pPr marL="0" marR="0" lvl="0" indent="0" algn="l" rtl="0">
              <a:lnSpc>
                <a:spcPct val="107000"/>
              </a:lnSpc>
              <a:spcBef>
                <a:spcPts val="600"/>
              </a:spcBef>
              <a:spcAft>
                <a:spcPts val="0"/>
              </a:spcAft>
              <a:buClr>
                <a:schemeClr val="dk1"/>
              </a:buClr>
              <a:buSzPts val="1800"/>
              <a:buFont typeface="Calibri"/>
              <a:buNone/>
            </a:pPr>
            <a:endParaRPr lang="en-GB" sz="1200" noProof="0" dirty="0">
              <a:ea typeface="Open Sans" panose="020B0606030504020204" pitchFamily="34" charset="0"/>
              <a:cs typeface="Open Sans" panose="020B0606030504020204" pitchFamily="34" charset="0"/>
              <a:sym typeface="Calibri"/>
            </a:endParaRPr>
          </a:p>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r>
              <a:rPr lang="en-GB" sz="1200" noProof="0" dirty="0">
                <a:ea typeface="Open Sans" panose="020B0606030504020204" pitchFamily="34" charset="0"/>
                <a:cs typeface="Open Sans" panose="020B0606030504020204" pitchFamily="34" charset="0"/>
                <a:sym typeface="Calibri"/>
              </a:rPr>
              <a:t>If municipality-led, do you set them up across the entire country or only in those locations where existing programmes can be leveraged, and/or where municipalities (and international donors) possess the political will and resources to support the programme? If individual municipalities take the lead in developing programmes  in order to achieve some level of consistency across the country (assuming multiple programmes across the country), steps will have to be taken to facilitate the sharing of lessons learned among municipalities and to ensure that those involved in them receive the necessary specialised training. </a:t>
            </a:r>
          </a:p>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endParaRPr lang="en-GB" sz="1200" noProof="0" dirty="0">
              <a:ea typeface="Open Sans" panose="020B0606030504020204" pitchFamily="34" charset="0"/>
              <a:cs typeface="Open Sans" panose="020B0606030504020204" pitchFamily="34" charset="0"/>
              <a:sym typeface="Calibri"/>
            </a:endParaRPr>
          </a:p>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r>
              <a:rPr lang="en-GB" sz="1200" noProof="0" dirty="0">
                <a:ea typeface="Open Sans" panose="020B0606030504020204" pitchFamily="34" charset="0"/>
                <a:cs typeface="Open Sans" panose="020B0606030504020204" pitchFamily="34" charset="0"/>
                <a:sym typeface="Calibri"/>
              </a:rPr>
              <a:t>If led by the central government, do you set up programmes in select or all municipalities?</a:t>
            </a:r>
          </a:p>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endParaRPr lang="en-GB" sz="1200" noProof="0" dirty="0">
              <a:ea typeface="Open Sans" panose="020B0606030504020204" pitchFamily="34" charset="0"/>
              <a:cs typeface="Open Sans" panose="020B0606030504020204" pitchFamily="34" charset="0"/>
              <a:sym typeface="Calibri"/>
            </a:endParaRPr>
          </a:p>
          <a:p>
            <a:pPr marL="0" marR="0" lvl="0" indent="0" algn="l" rtl="0">
              <a:lnSpc>
                <a:spcPct val="107000"/>
              </a:lnSpc>
              <a:spcBef>
                <a:spcPts val="600"/>
              </a:spcBef>
              <a:spcAft>
                <a:spcPts val="0"/>
              </a:spcAft>
              <a:buClr>
                <a:schemeClr val="dk1"/>
              </a:buClr>
              <a:buSzPts val="1800"/>
              <a:buFont typeface="Arial" panose="020B0604020202020204" pitchFamily="34" charset="0"/>
              <a:buNone/>
            </a:pPr>
            <a:r>
              <a:rPr lang="en-GB" sz="1200" noProof="0" dirty="0">
                <a:ea typeface="Open Sans" panose="020B0606030504020204" pitchFamily="34" charset="0"/>
                <a:cs typeface="Open Sans" panose="020B0606030504020204" pitchFamily="34" charset="0"/>
                <a:sym typeface="Calibri"/>
              </a:rPr>
              <a:t>When should you consider a regional approach? For example, rather than setting up standing programmes in different cities across a country, a single programme could be established at national level to work with municipalities on an as-needed basis to connect individuals who may be at risk of violent extremism with local counselling, social services, or other tools. This approach might have some appeal where resources and capacities are limited, and the expected caseload may not warrant investing in standing mechanisms in different parts of the country, state, or province. The “SHIFT” programme in British Columbia is an example of this approach.</a:t>
            </a:r>
            <a:endParaRPr lang="en-GB" sz="1200" noProof="0" dirty="0"/>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42</a:t>
            </a:fld>
            <a:endParaRPr lang="x-none"/>
          </a:p>
        </p:txBody>
      </p:sp>
    </p:spTree>
    <p:extLst>
      <p:ext uri="{BB962C8B-B14F-4D97-AF65-F5344CB8AC3E}">
        <p14:creationId xmlns:p14="http://schemas.microsoft.com/office/powerpoint/2010/main" val="383749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rtl="0">
              <a:lnSpc>
                <a:spcPct val="100000"/>
              </a:lnSpc>
              <a:spcBef>
                <a:spcPts val="0"/>
              </a:spcBef>
              <a:spcAft>
                <a:spcPts val="0"/>
              </a:spcAft>
              <a:buClr>
                <a:srgbClr val="FFFFFF"/>
              </a:buClr>
              <a:buSzPts val="1200"/>
              <a:buFont typeface="Arial"/>
              <a:buNone/>
            </a:pPr>
            <a:r>
              <a:rPr lang="en-GB" sz="1200" noProof="0" dirty="0">
                <a:solidFill>
                  <a:srgbClr val="545454"/>
                </a:solidFill>
              </a:rPr>
              <a:t>The decision on the scope and branding of the programme should be informed by what will gain most support, participation, and trust from key stakeholders</a:t>
            </a:r>
            <a:endParaRPr lang="en-GB" sz="1200" noProof="0" dirty="0"/>
          </a:p>
          <a:p>
            <a:pPr marL="171450" marR="0" lvl="0" indent="-95250" algn="just" rtl="0">
              <a:lnSpc>
                <a:spcPct val="100000"/>
              </a:lnSpc>
              <a:spcBef>
                <a:spcPts val="840"/>
              </a:spcBef>
              <a:spcAft>
                <a:spcPts val="0"/>
              </a:spcAft>
              <a:buClr>
                <a:srgbClr val="FFFFFF"/>
              </a:buClr>
              <a:buSzPts val="1200"/>
              <a:buFont typeface="Arial"/>
              <a:buNone/>
            </a:pPr>
            <a:endParaRPr lang="en-GB" sz="1200" cap="none" noProof="0" dirty="0">
              <a:solidFill>
                <a:srgbClr val="545454"/>
              </a:solidFill>
            </a:endParaRPr>
          </a:p>
          <a:p>
            <a:pPr marL="171450" marR="0" lvl="0" indent="-171450" algn="just" rtl="0">
              <a:lnSpc>
                <a:spcPct val="100000"/>
              </a:lnSpc>
              <a:spcBef>
                <a:spcPts val="840"/>
              </a:spcBef>
              <a:spcAft>
                <a:spcPts val="0"/>
              </a:spcAft>
              <a:buClr>
                <a:srgbClr val="FFFFFF"/>
              </a:buClr>
              <a:buSzPts val="1200"/>
              <a:buFont typeface="Arial"/>
              <a:buChar char="•"/>
            </a:pPr>
            <a:r>
              <a:rPr lang="en-GB" sz="1200" b="1" cap="none" noProof="0" dirty="0">
                <a:solidFill>
                  <a:schemeClr val="lt1"/>
                </a:solidFill>
              </a:rPr>
              <a:t>Adding to an existing programme </a:t>
            </a:r>
            <a:r>
              <a:rPr lang="en-GB" sz="1200" b="0" cap="none" noProof="0" dirty="0">
                <a:solidFill>
                  <a:schemeClr val="lt1"/>
                </a:solidFill>
              </a:rPr>
              <a:t>(</a:t>
            </a:r>
            <a:r>
              <a:rPr lang="en-GB" sz="1200" b="0" i="0" cap="none" noProof="0" dirty="0">
                <a:solidFill>
                  <a:schemeClr val="lt1"/>
                </a:solidFill>
              </a:rPr>
              <a:t>e.g.,</a:t>
            </a:r>
            <a:r>
              <a:rPr lang="en-GB" sz="1200" i="0" cap="none" noProof="0" dirty="0">
                <a:solidFill>
                  <a:schemeClr val="lt1"/>
                </a:solidFill>
              </a:rPr>
              <a:t> </a:t>
            </a:r>
            <a:r>
              <a:rPr lang="en-GB" sz="1200" cap="none" noProof="0" dirty="0">
                <a:solidFill>
                  <a:schemeClr val="lt1"/>
                </a:solidFill>
              </a:rPr>
              <a:t>– “Safety Houses” were established in 25 municipalities in The Netherlands to address broader crime/safeguarding issues and were not intended/equipped to handle P/CVE cases.</a:t>
            </a:r>
            <a:r>
              <a:rPr lang="en-GB" sz="1200" noProof="0" dirty="0"/>
              <a:t> In 2014, four cities asked for the safety house in their safety zone to receive cases dealing with individuals identified as being at an early stage of radicalisation to violence. The Dutch National Coordinator for Security and Counter-Terrorism provides guidance and funding to support the handling of VE-related cases in the relevant safety house).</a:t>
            </a:r>
          </a:p>
          <a:p>
            <a:pPr marL="171450" marR="0" lvl="0" indent="-95250" algn="just" rtl="0">
              <a:lnSpc>
                <a:spcPct val="100000"/>
              </a:lnSpc>
              <a:spcBef>
                <a:spcPts val="840"/>
              </a:spcBef>
              <a:spcAft>
                <a:spcPts val="0"/>
              </a:spcAft>
              <a:buClr>
                <a:srgbClr val="FFFFFF"/>
              </a:buClr>
              <a:buSzPts val="1200"/>
              <a:buFont typeface="Arial"/>
              <a:buNone/>
            </a:pPr>
            <a:endParaRPr lang="en-GB" sz="1200" noProof="0" dirty="0"/>
          </a:p>
          <a:p>
            <a:pPr marL="171450" marR="0" lvl="0" indent="-171450" algn="just" rtl="0">
              <a:lnSpc>
                <a:spcPct val="100000"/>
              </a:lnSpc>
              <a:spcBef>
                <a:spcPts val="840"/>
              </a:spcBef>
              <a:spcAft>
                <a:spcPts val="0"/>
              </a:spcAft>
              <a:buClr>
                <a:srgbClr val="FFFFFF"/>
              </a:buClr>
              <a:buSzPts val="1200"/>
              <a:buFont typeface="Arial"/>
              <a:buChar char="•"/>
            </a:pPr>
            <a:r>
              <a:rPr lang="en-GB" sz="1200" b="1" noProof="0" dirty="0"/>
              <a:t>A P/CVE-focussed programme</a:t>
            </a:r>
            <a:r>
              <a:rPr lang="en-GB" sz="1200" noProof="0" dirty="0"/>
              <a:t>: (</a:t>
            </a:r>
            <a:r>
              <a:rPr lang="en-GB" sz="1200" i="0" noProof="0" dirty="0"/>
              <a:t>e.g.,</a:t>
            </a:r>
            <a:r>
              <a:rPr lang="en-GB" sz="1200" i="1" noProof="0" dirty="0"/>
              <a:t> </a:t>
            </a:r>
            <a:r>
              <a:rPr lang="en-GB" sz="1200" noProof="0" dirty="0"/>
              <a:t>the </a:t>
            </a:r>
            <a:r>
              <a:rPr lang="en-GB" sz="1200" noProof="0" dirty="0" err="1"/>
              <a:t>ReDirect</a:t>
            </a:r>
            <a:r>
              <a:rPr lang="en-GB" sz="1200" noProof="0" dirty="0"/>
              <a:t> programme in Calgary. Although it draws upon long-running police-led gang violence, youth-support, and community-policing programmes, the </a:t>
            </a:r>
            <a:r>
              <a:rPr lang="en-GB" sz="1200" noProof="0" dirty="0" err="1"/>
              <a:t>ReDirect</a:t>
            </a:r>
            <a:r>
              <a:rPr lang="en-GB" sz="1200" noProof="0" dirty="0"/>
              <a:t> programme was set up at the request of local Islamic leaders to develop a programme to addressing potential cases of radicalisation to violence in the local community).</a:t>
            </a:r>
          </a:p>
          <a:p>
            <a:pPr marL="0" marR="0" lvl="0" indent="0" algn="just" rtl="0">
              <a:lnSpc>
                <a:spcPct val="100000"/>
              </a:lnSpc>
              <a:spcBef>
                <a:spcPts val="960"/>
              </a:spcBef>
              <a:spcAft>
                <a:spcPts val="0"/>
              </a:spcAft>
              <a:buClr>
                <a:srgbClr val="FFFFFF"/>
              </a:buClr>
              <a:buSzPts val="1800"/>
              <a:buFont typeface="Arial"/>
              <a:buNone/>
            </a:pPr>
            <a:endParaRPr lang="en-GB" sz="1200" noProof="0" dirty="0">
              <a:ea typeface="Open Sans" panose="020B0606030504020204" pitchFamily="34" charset="0"/>
              <a:cs typeface="Open Sans" panose="020B0606030504020204" pitchFamily="34" charset="0"/>
              <a:sym typeface="Calibri"/>
            </a:endParaRPr>
          </a:p>
          <a:p>
            <a:pPr marL="0" marR="0" lvl="0" indent="0" algn="just" rtl="0">
              <a:lnSpc>
                <a:spcPct val="100000"/>
              </a:lnSpc>
              <a:spcBef>
                <a:spcPts val="960"/>
              </a:spcBef>
              <a:spcAft>
                <a:spcPts val="0"/>
              </a:spcAft>
              <a:buClr>
                <a:srgbClr val="FFFFFF"/>
              </a:buClr>
              <a:buSzPts val="1800"/>
              <a:buFont typeface="Arial"/>
              <a:buNone/>
            </a:pPr>
            <a:r>
              <a:rPr lang="en-GB" sz="1200" noProof="0" dirty="0">
                <a:ea typeface="Open Sans" panose="020B0606030504020204" pitchFamily="34" charset="0"/>
                <a:cs typeface="Open Sans" panose="020B0606030504020204" pitchFamily="34" charset="0"/>
                <a:sym typeface="Calibri"/>
              </a:rPr>
              <a:t>What are the benefits of narrowly-focussed programmes versus more broadly-focussed ones?</a:t>
            </a:r>
          </a:p>
          <a:p>
            <a:pPr marL="0" marR="0" lvl="0" indent="0" algn="just" rtl="0">
              <a:lnSpc>
                <a:spcPct val="100000"/>
              </a:lnSpc>
              <a:spcBef>
                <a:spcPts val="960"/>
              </a:spcBef>
              <a:spcAft>
                <a:spcPts val="0"/>
              </a:spcAft>
              <a:buClr>
                <a:srgbClr val="FFFFFF"/>
              </a:buClr>
              <a:buSzPts val="1800"/>
              <a:buFont typeface="Arial"/>
              <a:buNone/>
            </a:pPr>
            <a:endParaRPr lang="en-GB" sz="1200" noProof="0" dirty="0">
              <a:ea typeface="Open Sans" panose="020B0606030504020204" pitchFamily="34" charset="0"/>
              <a:cs typeface="Open Sans" panose="020B0606030504020204" pitchFamily="34" charset="0"/>
              <a:sym typeface="Calibri"/>
            </a:endParaRPr>
          </a:p>
          <a:p>
            <a:pPr marL="171450" marR="0" lvl="0" indent="-171450" algn="just" rtl="0">
              <a:lnSpc>
                <a:spcPct val="100000"/>
              </a:lnSpc>
              <a:spcBef>
                <a:spcPts val="960"/>
              </a:spcBef>
              <a:spcAft>
                <a:spcPts val="0"/>
              </a:spcAft>
              <a:buClr>
                <a:srgbClr val="FFFFFF"/>
              </a:buClr>
              <a:buSzPts val="1800"/>
              <a:buFont typeface="Arial" panose="020B0604020202020204" pitchFamily="34" charset="0"/>
              <a:buChar char="•"/>
            </a:pPr>
            <a:r>
              <a:rPr lang="en-GB" sz="1200" b="1" noProof="0" dirty="0">
                <a:ea typeface="Open Sans" panose="020B0606030504020204" pitchFamily="34" charset="0"/>
                <a:cs typeface="Open Sans" panose="020B0606030504020204" pitchFamily="34" charset="0"/>
                <a:sym typeface="Calibri"/>
              </a:rPr>
              <a:t>Benefits of a narrowly-focussed programme</a:t>
            </a:r>
            <a:r>
              <a:rPr lang="en-GB" sz="1200" noProof="0" dirty="0">
                <a:ea typeface="Open Sans" panose="020B0606030504020204" pitchFamily="34" charset="0"/>
                <a:cs typeface="Open Sans" panose="020B0606030504020204" pitchFamily="34" charset="0"/>
                <a:sym typeface="Calibri"/>
              </a:rPr>
              <a:t>: a mechanism narrowly focussed on the singular, albeit complex, issue of violent extremism may help attract resources and high-level support, given that much of the funding for and political momentum behind prevention- and intervention-driven initiatives comes from the counter-terrorism and broader security community. </a:t>
            </a:r>
          </a:p>
          <a:p>
            <a:pPr marL="171450" marR="0" lvl="0" indent="-171450" algn="just" rtl="0">
              <a:lnSpc>
                <a:spcPct val="100000"/>
              </a:lnSpc>
              <a:spcBef>
                <a:spcPts val="960"/>
              </a:spcBef>
              <a:spcAft>
                <a:spcPts val="0"/>
              </a:spcAft>
              <a:buClr>
                <a:srgbClr val="FFFFFF"/>
              </a:buClr>
              <a:buSzPts val="1800"/>
              <a:buFont typeface="Arial" panose="020B0604020202020204" pitchFamily="34" charset="0"/>
              <a:buChar char="•"/>
            </a:pPr>
            <a:endParaRPr lang="en-GB" sz="1200" noProof="0" dirty="0">
              <a:ea typeface="Open Sans" panose="020B0606030504020204" pitchFamily="34" charset="0"/>
              <a:cs typeface="Open Sans" panose="020B0606030504020204" pitchFamily="34" charset="0"/>
              <a:sym typeface="Calibri"/>
            </a:endParaRPr>
          </a:p>
          <a:p>
            <a:pPr marL="171450" marR="0" lvl="0" indent="-171450" algn="just" rtl="0">
              <a:lnSpc>
                <a:spcPct val="100000"/>
              </a:lnSpc>
              <a:spcBef>
                <a:spcPts val="960"/>
              </a:spcBef>
              <a:spcAft>
                <a:spcPts val="0"/>
              </a:spcAft>
              <a:buClr>
                <a:srgbClr val="FFFFFF"/>
              </a:buClr>
              <a:buSzPts val="1800"/>
              <a:buFont typeface="Arial" panose="020B0604020202020204" pitchFamily="34" charset="0"/>
              <a:buChar char="•"/>
            </a:pPr>
            <a:r>
              <a:rPr lang="en-GB" sz="1200" b="1" noProof="0" dirty="0">
                <a:ea typeface="Open Sans" panose="020B0606030504020204" pitchFamily="34" charset="0"/>
                <a:cs typeface="Open Sans" panose="020B0606030504020204" pitchFamily="34" charset="0"/>
                <a:sym typeface="Calibri"/>
              </a:rPr>
              <a:t>Benefits of a more broadly-focussed programme</a:t>
            </a:r>
            <a:r>
              <a:rPr lang="en-GB" sz="1200" noProof="0" dirty="0">
                <a:ea typeface="Open Sans" panose="020B0606030504020204" pitchFamily="34" charset="0"/>
                <a:cs typeface="Open Sans" panose="020B0606030504020204" pitchFamily="34" charset="0"/>
                <a:sym typeface="Calibri"/>
              </a:rPr>
              <a:t>: a broader structure focussed on different kinds of social issues or on crime prevention more generally, and one that is not framed around the issue of VE has a number of potential benefits:</a:t>
            </a:r>
          </a:p>
          <a:p>
            <a:pPr marL="171450" marR="0" lvl="0" indent="-171450" algn="just" rtl="0">
              <a:lnSpc>
                <a:spcPct val="100000"/>
              </a:lnSpc>
              <a:spcBef>
                <a:spcPts val="960"/>
              </a:spcBef>
              <a:spcAft>
                <a:spcPts val="0"/>
              </a:spcAft>
              <a:buClr>
                <a:srgbClr val="FFFFFF"/>
              </a:buClr>
              <a:buSzPts val="1800"/>
              <a:buFont typeface="Arial" panose="020B0604020202020204" pitchFamily="34" charset="0"/>
              <a:buChar char="•"/>
            </a:pPr>
            <a:endParaRPr lang="en-GB" sz="1200" noProof="0" dirty="0"/>
          </a:p>
          <a:p>
            <a:pPr marL="685800" marR="0" lvl="1" indent="-228600" algn="l" rtl="0">
              <a:lnSpc>
                <a:spcPct val="107000"/>
              </a:lnSpc>
              <a:spcBef>
                <a:spcPts val="600"/>
              </a:spcBef>
              <a:spcAft>
                <a:spcPts val="0"/>
              </a:spcAft>
              <a:buFont typeface="+mj-lt"/>
              <a:buAutoNum type="arabicPeriod"/>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Taking a broader approach reduces the likelihood that those individuals being referred to the mechanism will be tarred with potentially stigmatising labels such as “violent extremist”, “terrorist”, or “radicalised”.</a:t>
            </a:r>
          </a:p>
          <a:p>
            <a:pPr marL="685800" marR="0" lvl="1" indent="-228600" algn="l" rtl="0">
              <a:lnSpc>
                <a:spcPct val="107000"/>
              </a:lnSpc>
              <a:spcBef>
                <a:spcPts val="600"/>
              </a:spcBef>
              <a:spcAft>
                <a:spcPts val="0"/>
              </a:spcAft>
              <a:buFont typeface="+mj-lt"/>
              <a:buAutoNum type="arabicPeriod"/>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The referred individuals will likely be more willing to volunteer and co-operate, as they can more easily identify the benefits they gain from participating in the programme.</a:t>
            </a:r>
          </a:p>
          <a:p>
            <a:pPr marL="685800" marR="0" lvl="1" indent="-228600" algn="l" rtl="0">
              <a:lnSpc>
                <a:spcPct val="107000"/>
              </a:lnSpc>
              <a:spcBef>
                <a:spcPts val="600"/>
              </a:spcBef>
              <a:spcAft>
                <a:spcPts val="0"/>
              </a:spcAft>
              <a:buFont typeface="+mj-lt"/>
              <a:buAutoNum type="arabicPeriod"/>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Local, non–law enforcement professionals who might have reservations about engaging in a narrowly framed initiative linked to what they perceive to be a national security issue, may be more likely to refer individuals to, share information with, and otherwise participate in a more broadly structured mechanism.</a:t>
            </a:r>
          </a:p>
          <a:p>
            <a:pPr marL="685800" marR="0" lvl="1" indent="-228600" algn="l" rtl="0">
              <a:lnSpc>
                <a:spcPct val="107000"/>
              </a:lnSpc>
              <a:spcBef>
                <a:spcPts val="600"/>
              </a:spcBef>
              <a:spcAft>
                <a:spcPts val="0"/>
              </a:spcAft>
              <a:buFont typeface="+mj-lt"/>
              <a:buAutoNum type="arabicPeriod"/>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Embedding violent extremism within a programme that addresses a broader set of issues may facilitate the leveraging of existing institutional relationships, resources, and other capacities of the relevant stakeholders. </a:t>
            </a:r>
            <a:endParaRPr lang="en-GB" sz="1200" noProof="0" dirty="0"/>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43</a:t>
            </a:fld>
            <a:endParaRPr lang="x-none"/>
          </a:p>
        </p:txBody>
      </p:sp>
    </p:spTree>
    <p:extLst>
      <p:ext uri="{BB962C8B-B14F-4D97-AF65-F5344CB8AC3E}">
        <p14:creationId xmlns:p14="http://schemas.microsoft.com/office/powerpoint/2010/main" val="1955132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a:t>
            </a:r>
            <a:r>
              <a:rPr lang="en-GB" i="1" noProof="0" dirty="0"/>
              <a:t>Prior to starting the delivery of the module, ask participants to raise their hands if they have been involved in mapping efforts in the past</a:t>
            </a:r>
            <a:r>
              <a:rPr lang="en-GB" noProof="0" dirty="0"/>
              <a:t>].</a:t>
            </a:r>
          </a:p>
          <a:p>
            <a:pPr marL="0" lvl="0" indent="0" algn="l" rtl="0">
              <a:spcBef>
                <a:spcPts val="0"/>
              </a:spcBef>
              <a:spcAft>
                <a:spcPts val="0"/>
              </a:spcAft>
              <a:buNone/>
            </a:pP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47</a:t>
            </a:fld>
            <a:endParaRPr lang="x-none"/>
          </a:p>
        </p:txBody>
      </p:sp>
    </p:spTree>
    <p:extLst>
      <p:ext uri="{BB962C8B-B14F-4D97-AF65-F5344CB8AC3E}">
        <p14:creationId xmlns:p14="http://schemas.microsoft.com/office/powerpoint/2010/main" val="2366757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spcBef>
                <a:spcPts val="0"/>
              </a:spcBef>
              <a:spcAft>
                <a:spcPts val="0"/>
              </a:spcAft>
              <a:buFont typeface="Arial" panose="020B0604020202020204" pitchFamily="34" charset="0"/>
              <a:buNone/>
            </a:pPr>
            <a:r>
              <a:rPr lang="en-GB" sz="1200" b="0" noProof="0" dirty="0">
                <a:effectLst/>
              </a:rPr>
              <a:t>[</a:t>
            </a:r>
            <a:r>
              <a:rPr lang="en-GB" sz="1200" b="0" i="1" noProof="0" dirty="0">
                <a:effectLst/>
              </a:rPr>
              <a:t>Allow participants time to read slide and then ask why understanding the context is an important first step in designing any multi-actor P/CVE intervention programme</a:t>
            </a:r>
            <a:r>
              <a:rPr lang="en-GB" sz="1200" b="0" noProof="0" dirty="0">
                <a:effectLst/>
              </a:rPr>
              <a:t>].</a:t>
            </a:r>
          </a:p>
          <a:p>
            <a:pPr marL="0" indent="0" rtl="0">
              <a:spcBef>
                <a:spcPts val="0"/>
              </a:spcBef>
              <a:spcAft>
                <a:spcPts val="0"/>
              </a:spcAft>
              <a:buFontTx/>
              <a:buNone/>
            </a:pPr>
            <a:endParaRPr lang="en-GB" sz="1200" b="0" noProof="0" dirty="0">
              <a:effectLst/>
            </a:endParaRPr>
          </a:p>
          <a:p>
            <a:pPr marL="0" indent="0" rtl="0">
              <a:spcBef>
                <a:spcPts val="0"/>
              </a:spcBef>
              <a:spcAft>
                <a:spcPts val="0"/>
              </a:spcAft>
              <a:buFontTx/>
              <a:buNone/>
            </a:pPr>
            <a:r>
              <a:rPr lang="en-GB" sz="1200" b="0" i="0" noProof="0" dirty="0">
                <a:effectLst/>
              </a:rPr>
              <a:t>Mapping is the departure point for all design and implementation – if the problem and ecosystem that it sits within are not understood, then the programme is unlikely to be effective or sustainable.</a:t>
            </a:r>
          </a:p>
          <a:p>
            <a:pPr marL="0" indent="0" rtl="0">
              <a:spcBef>
                <a:spcPts val="0"/>
              </a:spcBef>
              <a:spcAft>
                <a:spcPts val="0"/>
              </a:spcAft>
              <a:buFontTx/>
              <a:buNone/>
            </a:pPr>
            <a:endParaRPr lang="en-GB" sz="1200" b="0" i="0" noProof="0" dirty="0">
              <a:effectLst/>
            </a:endParaRPr>
          </a:p>
          <a:p>
            <a:pPr marL="0" indent="0" rtl="0">
              <a:spcBef>
                <a:spcPts val="0"/>
              </a:spcBef>
              <a:spcAft>
                <a:spcPts val="0"/>
              </a:spcAft>
              <a:buFontTx/>
              <a:buNone/>
            </a:pPr>
            <a:r>
              <a:rPr lang="en-GB" sz="1200" b="0" i="0" noProof="0" dirty="0">
                <a:effectLst/>
              </a:rPr>
              <a:t>[</a:t>
            </a:r>
            <a:r>
              <a:rPr lang="en-GB" sz="1200" b="0" i="1" noProof="0" dirty="0">
                <a:effectLst/>
              </a:rPr>
              <a:t>For the third bullet point, you may wish not that, ideally, interventions find ways to complement existing efforts through synergies or even layering</a:t>
            </a:r>
            <a:r>
              <a:rPr lang="en-GB" sz="1200" b="0" i="0" noProof="0" dirty="0">
                <a:effectLst/>
              </a:rPr>
              <a:t>].</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48</a:t>
            </a:fld>
            <a:endParaRPr lang="x-none"/>
          </a:p>
        </p:txBody>
      </p:sp>
    </p:spTree>
    <p:extLst>
      <p:ext uri="{BB962C8B-B14F-4D97-AF65-F5344CB8AC3E}">
        <p14:creationId xmlns:p14="http://schemas.microsoft.com/office/powerpoint/2010/main" val="1704578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dirty="0"/>
              <a:t>This module is intended to complement and build off of your own understanding of the issues here and any formal efforts you have taken in the past (such as those who raised their hands at the beginning indicating their experience with mapping initiatives). This should offer some framing devices to help structure your own insights.  </a:t>
            </a:r>
          </a:p>
        </p:txBody>
      </p:sp>
      <p:sp>
        <p:nvSpPr>
          <p:cNvPr id="4" name="Slide Number Placeholder 3"/>
          <p:cNvSpPr>
            <a:spLocks noGrp="1"/>
          </p:cNvSpPr>
          <p:nvPr>
            <p:ph type="sldNum" sz="quarter" idx="5"/>
          </p:nvPr>
        </p:nvSpPr>
        <p:spPr/>
        <p:txBody>
          <a:bodyPr/>
          <a:lstStyle/>
          <a:p>
            <a:fld id="{4C117FA5-761C-C549-A9ED-C21FA301D369}" type="slidenum">
              <a:rPr lang="x-none" smtClean="0"/>
              <a:pPr/>
              <a:t>49</a:t>
            </a:fld>
            <a:endParaRPr lang="x-none"/>
          </a:p>
        </p:txBody>
      </p:sp>
    </p:spTree>
    <p:extLst>
      <p:ext uri="{BB962C8B-B14F-4D97-AF65-F5344CB8AC3E}">
        <p14:creationId xmlns:p14="http://schemas.microsoft.com/office/powerpoint/2010/main" val="36685867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dirty="0"/>
              <a:t>[</a:t>
            </a:r>
            <a:r>
              <a:rPr lang="en-GB" i="1" noProof="0" dirty="0"/>
              <a:t>Take time to read each learning objective and pause following each so the participants focus on the key elements of mapping the context</a:t>
            </a:r>
            <a:r>
              <a:rPr lang="en-GB" noProof="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50</a:t>
            </a:fld>
            <a:endParaRPr lang="x-none"/>
          </a:p>
        </p:txBody>
      </p:sp>
    </p:spTree>
    <p:extLst>
      <p:ext uri="{BB962C8B-B14F-4D97-AF65-F5344CB8AC3E}">
        <p14:creationId xmlns:p14="http://schemas.microsoft.com/office/powerpoint/2010/main" val="1007338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noProof="0" dirty="0"/>
              <a:t>Collaboration requires effective communication tools as access to information across a group is key to impact.</a:t>
            </a:r>
          </a:p>
          <a:p>
            <a:pPr marL="0" lvl="0" indent="0" algn="l" rtl="0">
              <a:spcBef>
                <a:spcPts val="0"/>
              </a:spcBef>
              <a:spcAft>
                <a:spcPts val="0"/>
              </a:spcAft>
              <a:buNone/>
            </a:pPr>
            <a:endParaRPr lang="en-GB" sz="1200" noProof="0" dirty="0"/>
          </a:p>
          <a:p>
            <a:pPr marL="0" lvl="0" indent="0" algn="l" rtl="0">
              <a:spcBef>
                <a:spcPts val="0"/>
              </a:spcBef>
              <a:spcAft>
                <a:spcPts val="0"/>
              </a:spcAft>
              <a:buNone/>
            </a:pPr>
            <a:r>
              <a:rPr lang="en-GB" sz="1200" noProof="0" dirty="0"/>
              <a:t>Groups who are able to collaborate tend to innovate better and respond to specific conditions faster and better. They tend to experience higher levels of morale and productivity. And better and more collaboration equals fewer mistakes and bad surprises which can significantly hinder any process. But how can that be achieved?</a:t>
            </a:r>
          </a:p>
          <a:p>
            <a:pPr marL="0" lvl="0" indent="0" algn="l" rtl="0">
              <a:spcBef>
                <a:spcPts val="0"/>
              </a:spcBef>
              <a:spcAft>
                <a:spcPts val="0"/>
              </a:spcAft>
              <a:buNone/>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Understand the purpose of the collaboration</a:t>
            </a:r>
            <a:r>
              <a:rPr lang="en-GB" sz="1200" noProof="0" dirty="0"/>
              <a:t>: People on your team, or those involved in cross-team projects, need to know why they are needed. That means helping them understand why the project exists, what it means to the team, and how they can help achieve a positive outcome. </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Define the goals of the work</a:t>
            </a:r>
            <a:r>
              <a:rPr lang="en-GB" sz="1200" noProof="0" dirty="0"/>
              <a:t>: Once people know the main objective of a project or other work initiative, it’s time to set goals. This helps align everyone right from the start and leads to more effective team collaboration.</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Define roles for the team</a:t>
            </a:r>
            <a:r>
              <a:rPr lang="en-GB" sz="1200" noProof="0" dirty="0"/>
              <a:t>: Every person on the team contributes specific strengths. Collaborating means bringing these strengths to the forefront to make something better than someone could do alone. This works best when each contributor knows how he or she is needed. It is the job of the project or team leader to make these roles clear at the outset.</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Make it clear collaboration is expected</a:t>
            </a:r>
            <a:r>
              <a:rPr lang="en-GB" sz="1200" noProof="0" dirty="0"/>
              <a:t>: Collaborating requires time and patience – working alone has different outcomes – but working together on P/CVE is crucial.  Setting that expectation and verbalising the costs of not doing so are key to getting people to buy-in.  People need to know what role is expected of them, including the commitment it will require in terms of time, resources and support by other group members. </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Identify the strengths of the team</a:t>
            </a:r>
            <a:r>
              <a:rPr lang="en-GB" sz="1200" noProof="0" dirty="0"/>
              <a:t>: All great teams are great because each member contributes their strength and those have to be understood at the beginning of the relationship as it determines roles and responsibilities.</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Encourage a creative environment</a:t>
            </a:r>
            <a:r>
              <a:rPr lang="en-GB" sz="1200" noProof="0" dirty="0"/>
              <a:t>: Brainstorming by questioning and thinking out loud in a non-judgmental framework.</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Build a desire for cohesion</a:t>
            </a:r>
            <a:r>
              <a:rPr lang="en-GB" sz="1200" noProof="0" dirty="0"/>
              <a:t>: Being collaborative means involving all team members in some of the bigger, impactful decisions to keep everyone on the same page and allows them to refocus their time and energy where needed. </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Relationships are key</a:t>
            </a:r>
            <a:r>
              <a:rPr lang="en-GB" sz="1200" noProof="0" dirty="0"/>
              <a:t>: Collaboration thrives on connection. Avoid just putting people together and telling them to get work done. Teams need time to get to know one another, to discover each other’s strengths and weaknesses, to build trust, and develop a common vision for the work to be done.</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Get to know each other</a:t>
            </a:r>
            <a:r>
              <a:rPr lang="en-GB" sz="1200" noProof="0" dirty="0"/>
              <a:t>: Because we are all different, it is worth it to invest in an appropriate interest level in what makes everyone in the collaborative group tick. An established camaraderie helps us to learn how to best interact when things at work require teamwork.</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Trust holds things together</a:t>
            </a:r>
            <a:r>
              <a:rPr lang="en-GB" sz="1200" noProof="0" dirty="0"/>
              <a:t>: Trust is what allows us to have the confidence that our team members will do what they say they will do, so we do not have to worry about it. Without it, collaboration cannot truly happen. </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Be transparent</a:t>
            </a:r>
            <a:r>
              <a:rPr lang="en-GB" sz="1200" noProof="0" dirty="0"/>
              <a:t>: We all make mistakes. We all need help sometimes. True collaborators are honest when they need an extra hand or some extra time to finish a task. They also come to the quick aid when someone else needs to solve a problem.</a:t>
            </a:r>
          </a:p>
        </p:txBody>
      </p:sp>
      <p:sp>
        <p:nvSpPr>
          <p:cNvPr id="4" name="Slide Number Placeholder 3"/>
          <p:cNvSpPr>
            <a:spLocks noGrp="1"/>
          </p:cNvSpPr>
          <p:nvPr>
            <p:ph type="sldNum" sz="quarter" idx="5"/>
          </p:nvPr>
        </p:nvSpPr>
        <p:spPr/>
        <p:txBody>
          <a:bodyPr/>
          <a:lstStyle/>
          <a:p>
            <a:fld id="{4C117FA5-761C-C549-A9ED-C21FA301D369}" type="slidenum">
              <a:rPr lang="x-none" smtClean="0"/>
              <a:pPr/>
              <a:t>5</a:t>
            </a:fld>
            <a:endParaRPr lang="x-none"/>
          </a:p>
        </p:txBody>
      </p:sp>
    </p:spTree>
    <p:extLst>
      <p:ext uri="{BB962C8B-B14F-4D97-AF65-F5344CB8AC3E}">
        <p14:creationId xmlns:p14="http://schemas.microsoft.com/office/powerpoint/2010/main" val="1312749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noProof="0" dirty="0"/>
              <a:t>[</a:t>
            </a:r>
            <a:r>
              <a:rPr lang="en-GB" sz="1200" i="1" noProof="0" dirty="0"/>
              <a:t>Only spend about 2 minutes on this slide if possible unless the participants are all very new to P/CVE and need more of the basics</a:t>
            </a:r>
            <a:r>
              <a:rPr lang="en-GB" sz="1200" noProof="0" dirty="0"/>
              <a:t>].  </a:t>
            </a:r>
          </a:p>
          <a:p>
            <a:pPr marL="0" lvl="0" indent="0" algn="l" rtl="0">
              <a:spcBef>
                <a:spcPts val="0"/>
              </a:spcBef>
              <a:spcAft>
                <a:spcPts val="0"/>
              </a:spcAft>
              <a:buNone/>
            </a:pPr>
            <a:endParaRPr lang="en-GB" sz="1200" noProof="0" dirty="0"/>
          </a:p>
          <a:p>
            <a:pPr marL="0" lvl="0" indent="0" algn="l" rtl="0">
              <a:spcBef>
                <a:spcPts val="0"/>
              </a:spcBef>
              <a:spcAft>
                <a:spcPts val="0"/>
              </a:spcAft>
              <a:buNone/>
            </a:pPr>
            <a:r>
              <a:rPr lang="en-GB" sz="1200" noProof="0" dirty="0"/>
              <a:t>Understanding the problem helps us develop clear objectives in our programme design. In turn, this requires us to understand which individuals and communities are most affected and their respective vulnerabilities and risks. In order to define the threat of extremist violence, we must also understand what factors give rise to it.  </a:t>
            </a:r>
          </a:p>
          <a:p>
            <a:pPr marL="0" lvl="0" indent="0" algn="l" rtl="0">
              <a:spcBef>
                <a:spcPts val="0"/>
              </a:spcBef>
              <a:spcAft>
                <a:spcPts val="0"/>
              </a:spcAft>
              <a:buNone/>
            </a:pPr>
            <a:endParaRPr lang="en-GB" sz="1200" noProof="0" dirty="0"/>
          </a:p>
          <a:p>
            <a:pPr marL="0" lvl="0" indent="0" algn="l" rtl="0">
              <a:spcBef>
                <a:spcPts val="0"/>
              </a:spcBef>
              <a:spcAft>
                <a:spcPts val="0"/>
              </a:spcAft>
              <a:buNone/>
            </a:pPr>
            <a:r>
              <a:rPr lang="en-GB" sz="1200" b="0" noProof="0" dirty="0"/>
              <a:t>The </a:t>
            </a:r>
            <a:r>
              <a:rPr lang="en-GB" sz="1200" b="1" noProof="0" dirty="0"/>
              <a:t>first step</a:t>
            </a:r>
            <a:r>
              <a:rPr lang="en-GB" sz="1200" b="0" noProof="0" dirty="0"/>
              <a:t> is identifying the terrorist and violent extremist groups of concern. The </a:t>
            </a:r>
            <a:r>
              <a:rPr lang="en-GB" sz="1200" b="1" noProof="0" dirty="0"/>
              <a:t>second step</a:t>
            </a:r>
            <a:r>
              <a:rPr lang="en-GB" sz="1200" b="0" noProof="0" dirty="0"/>
              <a:t> is analysing and understanding the intentions and capabilities of each identified group, as these can present a more complete picture of the local context.</a:t>
            </a:r>
          </a:p>
          <a:p>
            <a:pPr marL="0" lvl="0" indent="0" algn="l" rtl="0">
              <a:spcBef>
                <a:spcPts val="0"/>
              </a:spcBef>
              <a:spcAft>
                <a:spcPts val="0"/>
              </a:spcAft>
              <a:buNone/>
            </a:pPr>
            <a:endParaRPr lang="en-GB" sz="1200" b="0" noProof="0" dirty="0"/>
          </a:p>
          <a:p>
            <a:pPr marL="0" lvl="0" indent="0" algn="l" rtl="0">
              <a:spcBef>
                <a:spcPts val="0"/>
              </a:spcBef>
              <a:spcAft>
                <a:spcPts val="0"/>
              </a:spcAft>
              <a:buNone/>
            </a:pPr>
            <a:r>
              <a:rPr lang="en-GB" sz="1200" b="0" noProof="0" dirty="0"/>
              <a:t>Often, these efforts are focussed locally, but it is crucial to ascertain not just the local, but also the national, regional, and global issues that are impacting the groups, such as political, economic, security, and environmental issues. This is the </a:t>
            </a:r>
            <a:r>
              <a:rPr lang="en-GB" sz="1200" b="1" noProof="0" dirty="0"/>
              <a:t>third step</a:t>
            </a:r>
            <a:r>
              <a:rPr lang="en-GB" sz="1200" b="0" noProof="0" dirty="0"/>
              <a:t>.</a:t>
            </a:r>
          </a:p>
          <a:p>
            <a:pPr marL="0" lvl="0" indent="0" algn="l" rtl="0">
              <a:spcBef>
                <a:spcPts val="0"/>
              </a:spcBef>
              <a:spcAft>
                <a:spcPts val="0"/>
              </a:spcAft>
              <a:buNone/>
            </a:pPr>
            <a:endParaRPr lang="en-GB" sz="1200" b="0" noProof="0" dirty="0"/>
          </a:p>
          <a:p>
            <a:pPr marL="0" lvl="0" indent="0" algn="l" rtl="0">
              <a:spcBef>
                <a:spcPts val="0"/>
              </a:spcBef>
              <a:spcAft>
                <a:spcPts val="0"/>
              </a:spcAft>
              <a:buNone/>
            </a:pPr>
            <a:r>
              <a:rPr lang="en-GB" sz="1200" b="0" noProof="0" dirty="0"/>
              <a:t>The </a:t>
            </a:r>
            <a:r>
              <a:rPr lang="en-GB" sz="1200" b="1" noProof="0" dirty="0"/>
              <a:t>fourth step</a:t>
            </a:r>
            <a:r>
              <a:rPr lang="en-GB" sz="1200" b="0" noProof="0" dirty="0"/>
              <a:t> of the threat assessment integrates and effort to evaluate the impact on various geographic locations and determine the different risk factors of identity groups, such as those defined by age, gender, religion, or ethnicity. </a:t>
            </a:r>
          </a:p>
          <a:p>
            <a:pPr marL="0" lvl="0" indent="0" algn="l" rtl="0">
              <a:spcBef>
                <a:spcPts val="0"/>
              </a:spcBef>
              <a:spcAft>
                <a:spcPts val="0"/>
              </a:spcAft>
              <a:buNone/>
            </a:pPr>
            <a:endParaRPr lang="en-GB" sz="1200" b="0" noProof="0" dirty="0"/>
          </a:p>
          <a:p>
            <a:pPr marL="0" lvl="0" indent="0" algn="l" rtl="0">
              <a:spcBef>
                <a:spcPts val="0"/>
              </a:spcBef>
              <a:spcAft>
                <a:spcPts val="0"/>
              </a:spcAft>
              <a:buNone/>
            </a:pPr>
            <a:r>
              <a:rPr lang="en-GB" sz="1200" b="0" noProof="0" dirty="0"/>
              <a:t>While evaluating threats, one should consider whether they are escalating or de-escalating and design the programme accordingly. This is the </a:t>
            </a:r>
            <a:r>
              <a:rPr lang="en-GB" sz="1200" b="1" noProof="0" dirty="0"/>
              <a:t>fifth and final step</a:t>
            </a:r>
            <a:r>
              <a:rPr lang="en-GB" sz="1200" b="0" noProof="0" dirty="0"/>
              <a:t>.</a:t>
            </a:r>
          </a:p>
          <a:p>
            <a:pPr marL="0" lvl="0" indent="0" algn="l" rtl="0">
              <a:spcBef>
                <a:spcPts val="0"/>
              </a:spcBef>
              <a:spcAft>
                <a:spcPts val="0"/>
              </a:spcAft>
              <a:buNone/>
            </a:pPr>
            <a:endParaRPr lang="en-GB" sz="1200"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noProof="0" dirty="0"/>
              <a:t>In short, we are seeking to </a:t>
            </a:r>
            <a:r>
              <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rPr>
              <a:t>understand the threat and the grievances/issues that lead to violent extremism, the communities they affect, and existing community-level awareness of the vulnerabilities and strengths can set the stage for the design of an appropriately focused and scoped multi-actor P/CVE intervention programme.</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51</a:t>
            </a:fld>
            <a:endParaRPr lang="x-none"/>
          </a:p>
        </p:txBody>
      </p:sp>
    </p:spTree>
    <p:extLst>
      <p:ext uri="{BB962C8B-B14F-4D97-AF65-F5344CB8AC3E}">
        <p14:creationId xmlns:p14="http://schemas.microsoft.com/office/powerpoint/2010/main" val="1648606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i="1" noProof="0" dirty="0"/>
              <a:t>This slide attempts to simply capture what we just discussed on the previous slide.  During this breakout exercise, participants should be asked to populate this slide with your understanding of the threat in their local context</a:t>
            </a:r>
            <a:r>
              <a:rPr lang="en-GB"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52</a:t>
            </a:fld>
            <a:endParaRPr lang="x-none"/>
          </a:p>
        </p:txBody>
      </p:sp>
    </p:spTree>
    <p:extLst>
      <p:ext uri="{BB962C8B-B14F-4D97-AF65-F5344CB8AC3E}">
        <p14:creationId xmlns:p14="http://schemas.microsoft.com/office/powerpoint/2010/main" val="5794617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GB" noProof="0" dirty="0"/>
              <a:t>[</a:t>
            </a:r>
            <a:r>
              <a:rPr lang="en-GB" i="1" noProof="0" dirty="0"/>
              <a:t>Ask participants to raise their hands if they have heard of “push” and “pull” factors. Request a volunteer to offer a basic explanation of push factors and support their explanation if necessary. Repeat for pull factors</a:t>
            </a:r>
            <a:r>
              <a:rPr lang="en-GB" noProof="0" dirty="0"/>
              <a:t>].</a:t>
            </a:r>
          </a:p>
          <a:p>
            <a:pPr marL="171450" lvl="0" indent="-171450" algn="l" rtl="0">
              <a:spcBef>
                <a:spcPts val="0"/>
              </a:spcBef>
              <a:spcAft>
                <a:spcPts val="0"/>
              </a:spcAft>
              <a:buFont typeface="Arial" panose="020B0604020202020204" pitchFamily="34" charset="0"/>
              <a:buChar char="•"/>
            </a:pPr>
            <a:endParaRPr lang="en-GB" noProof="0" dirty="0"/>
          </a:p>
          <a:p>
            <a:pPr marL="0" lvl="0" indent="0" algn="l" rtl="0">
              <a:spcBef>
                <a:spcPts val="0"/>
              </a:spcBef>
              <a:spcAft>
                <a:spcPts val="0"/>
              </a:spcAft>
              <a:buFont typeface="Arial" panose="020B0604020202020204" pitchFamily="34" charset="0"/>
              <a:buNone/>
            </a:pPr>
            <a:r>
              <a:rPr lang="en-GB" noProof="0" dirty="0"/>
              <a:t>‘Push factors’ </a:t>
            </a:r>
            <a:r>
              <a:rPr lang="en-GB" sz="1200" noProof="0" dirty="0">
                <a:effectLst/>
                <a:ea typeface="Open Sans" panose="020B0606030504020204" pitchFamily="34" charset="0"/>
                <a:cs typeface="Open Sans" panose="020B0606030504020204" pitchFamily="34" charset="0"/>
              </a:rPr>
              <a:t>are identified as structural or environmental conditions that can create grievances prompting individuals to support violent extremism, while ‘pull factors’ are those which make violent extremist ideas and groups appealing or more proximate factors of violence (European Commission et al., 2017).</a:t>
            </a:r>
          </a:p>
          <a:p>
            <a:pPr marL="0" lvl="0" indent="0" algn="l" rtl="0">
              <a:spcBef>
                <a:spcPts val="0"/>
              </a:spcBef>
              <a:spcAft>
                <a:spcPts val="0"/>
              </a:spcAft>
              <a:buFont typeface="Arial" panose="020B0604020202020204" pitchFamily="34" charset="0"/>
              <a:buNone/>
            </a:pPr>
            <a:endParaRPr lang="en-GB" sz="1200" noProof="0" dirty="0">
              <a:effectLst/>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200" noProof="0" dirty="0">
                <a:effectLst/>
                <a:ea typeface="Open Sans" panose="020B0606030504020204" pitchFamily="34" charset="0"/>
                <a:cs typeface="Open Sans" panose="020B0606030504020204" pitchFamily="34" charset="0"/>
              </a:rPr>
              <a:t>An enabling environment creates the circumstances that allow push and pull factors to emerge.  Aspects within an enabling environment may include weak states, poor security/corruption, poorly governed areas, proactive religious agendas, inter and intra-religious divides, and state sponsorship of violent groups. In this context, community awareness acts as a layer of resilience, disrupting the effectiveness of pull factors and increasing the cohesion within a community to counter the impact of push factors.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200" noProof="0" dirty="0">
              <a:effectLs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200" noProof="0" dirty="0">
                <a:effectLst/>
                <a:ea typeface="Open Sans" panose="020B0606030504020204" pitchFamily="34" charset="0"/>
                <a:cs typeface="Open Sans" panose="020B0606030504020204" pitchFamily="34" charset="0"/>
              </a:rPr>
              <a:t>Despite the simplicity of a push/pull classification system, the framework risks neglecting factors driving radicalisation and/or recruitment, and by extension, leading to a team to overlook these issues when developing specific countermeasures. Another framework creates four groups of systemic elements of drivers of violent extremism: structural motivations, enabling factors, groups and network dynamics, and individual incentives, to address the shortcoming of a binary system. The European Commission’s Operational Guidelines referenced above presents these factors as a typology (European Commission et al., 2017) for understanding the same drivers of violent extremism that push and pull factors are trying to illuminate:</a:t>
            </a:r>
            <a:endParaRPr lang="en-GB" sz="1200" noProof="0" dirty="0">
              <a:effectLst/>
              <a:ea typeface="Open Sans" panose="020B0606030504020204" pitchFamily="34" charset="0"/>
            </a:endParaRPr>
          </a:p>
          <a:p>
            <a:pPr marL="0" marR="0" algn="just">
              <a:lnSpc>
                <a:spcPct val="107000"/>
              </a:lnSpc>
              <a:spcBef>
                <a:spcPts val="0"/>
              </a:spcBef>
              <a:spcAft>
                <a:spcPts val="0"/>
              </a:spcAft>
            </a:pPr>
            <a:r>
              <a:rPr lang="en-GB" sz="1200" noProof="0" dirty="0">
                <a:effectLst/>
                <a:ea typeface="Open Sans" panose="020B0606030504020204" pitchFamily="34" charset="0"/>
                <a:cs typeface="Open Sans" panose="020B0606030504020204" pitchFamily="34" charset="0"/>
              </a:rPr>
              <a:t> </a:t>
            </a:r>
            <a:endParaRPr lang="en-GB" sz="1200" noProof="0" dirty="0">
              <a:effectLst/>
              <a:ea typeface="Open Sans" panose="020B0606030504020204" pitchFamily="34" charset="0"/>
            </a:endParaRPr>
          </a:p>
          <a:p>
            <a:pPr marL="285750" marR="0" lvl="0" indent="-285750" algn="just">
              <a:lnSpc>
                <a:spcPct val="107000"/>
              </a:lnSpc>
              <a:spcBef>
                <a:spcPts val="0"/>
              </a:spcBef>
              <a:spcAft>
                <a:spcPts val="0"/>
              </a:spcAft>
              <a:buFont typeface="Arial" panose="020B0604020202020204" pitchFamily="34" charset="0"/>
              <a:buChar char="•"/>
            </a:pPr>
            <a:r>
              <a:rPr lang="en-GB" sz="1200" b="1" noProof="0" dirty="0">
                <a:effectLst/>
                <a:ea typeface="Open Sans" panose="020B0606030504020204" pitchFamily="34" charset="0"/>
                <a:cs typeface="Open Sans" panose="020B0606030504020204" pitchFamily="34" charset="0"/>
              </a:rPr>
              <a:t>Structural motivators</a:t>
            </a:r>
            <a:r>
              <a:rPr lang="en-GB" sz="1200" noProof="0" dirty="0">
                <a:effectLst/>
                <a:ea typeface="Open Sans" panose="020B0606030504020204" pitchFamily="34" charset="0"/>
                <a:cs typeface="Open Sans" panose="020B0606030504020204" pitchFamily="34" charset="0"/>
              </a:rPr>
              <a:t>: e.g., repression, corruption, unemployment, inequality, discrimination, a history of hostility between identity groups, external state interventions in the affairs of other nations.</a:t>
            </a:r>
          </a:p>
          <a:p>
            <a:pPr marL="285750" marR="0" lvl="0" indent="-285750" algn="just">
              <a:lnSpc>
                <a:spcPct val="107000"/>
              </a:lnSpc>
              <a:spcBef>
                <a:spcPts val="0"/>
              </a:spcBef>
              <a:spcAft>
                <a:spcPts val="0"/>
              </a:spcAft>
              <a:buFont typeface="Arial" panose="020B0604020202020204" pitchFamily="34" charset="0"/>
              <a:buChar char="•"/>
            </a:pPr>
            <a:endParaRPr lang="en-GB" sz="1200" noProof="0" dirty="0">
              <a:effectLst/>
              <a:ea typeface="Open Sans" panose="020B0606030504020204" pitchFamily="34" charset="0"/>
              <a:cs typeface="Open Sans" panose="020B0606030504020204" pitchFamily="34" charset="0"/>
            </a:endParaRPr>
          </a:p>
          <a:p>
            <a:pPr marL="285750" marR="0" lvl="0" indent="-285750" algn="just">
              <a:lnSpc>
                <a:spcPct val="107000"/>
              </a:lnSpc>
              <a:spcBef>
                <a:spcPts val="0"/>
              </a:spcBef>
              <a:spcAft>
                <a:spcPts val="0"/>
              </a:spcAft>
              <a:buFont typeface="Arial" panose="020B0604020202020204" pitchFamily="34" charset="0"/>
              <a:buChar char="•"/>
            </a:pPr>
            <a:r>
              <a:rPr lang="en-GB" sz="1200" b="1" noProof="0" dirty="0">
                <a:effectLst/>
                <a:ea typeface="Open Sans" panose="020B0606030504020204" pitchFamily="34" charset="0"/>
                <a:cs typeface="Open Sans" panose="020B0606030504020204" pitchFamily="34" charset="0"/>
              </a:rPr>
              <a:t>Individual incentives</a:t>
            </a:r>
            <a:r>
              <a:rPr lang="en-GB" sz="1200" noProof="0" dirty="0">
                <a:effectLst/>
                <a:ea typeface="Open Sans" panose="020B0606030504020204" pitchFamily="34" charset="0"/>
                <a:cs typeface="Open Sans" panose="020B0606030504020204" pitchFamily="34" charset="0"/>
              </a:rPr>
              <a:t>: e.g., a sense of purpose (generated through acting in accordance with perceived ideological tenets), adventure, belonging, acceptance, status, material enticements, fear of repercussions by violent extremist entities, expected rewards in the afterlife.</a:t>
            </a:r>
          </a:p>
          <a:p>
            <a:pPr marL="285750" marR="0" lvl="0" indent="-285750" algn="just">
              <a:lnSpc>
                <a:spcPct val="107000"/>
              </a:lnSpc>
              <a:spcBef>
                <a:spcPts val="0"/>
              </a:spcBef>
              <a:spcAft>
                <a:spcPts val="0"/>
              </a:spcAft>
              <a:buFont typeface="Arial" panose="020B0604020202020204" pitchFamily="34" charset="0"/>
              <a:buChar char="•"/>
            </a:pPr>
            <a:endParaRPr lang="en-GB" sz="1200" noProof="0" dirty="0">
              <a:effectLst/>
              <a:ea typeface="Open Sans" panose="020B0606030504020204" pitchFamily="34" charset="0"/>
              <a:cs typeface="Open Sans" panose="020B0606030504020204" pitchFamily="34" charset="0"/>
            </a:endParaRPr>
          </a:p>
          <a:p>
            <a:pPr marL="285750" marR="0" lvl="0" indent="-285750" algn="just">
              <a:lnSpc>
                <a:spcPct val="107000"/>
              </a:lnSpc>
              <a:spcBef>
                <a:spcPts val="0"/>
              </a:spcBef>
              <a:spcAft>
                <a:spcPts val="0"/>
              </a:spcAft>
              <a:buFont typeface="Arial" panose="020B0604020202020204" pitchFamily="34" charset="0"/>
              <a:buChar char="•"/>
            </a:pPr>
            <a:r>
              <a:rPr lang="en-GB" sz="1200" b="1" noProof="0" dirty="0">
                <a:effectLst/>
                <a:ea typeface="Open Sans" panose="020B0606030504020204" pitchFamily="34" charset="0"/>
                <a:cs typeface="Open Sans" panose="020B0606030504020204" pitchFamily="34" charset="0"/>
              </a:rPr>
              <a:t>Group based dynamics</a:t>
            </a:r>
            <a:r>
              <a:rPr lang="en-GB" sz="1200" noProof="0" dirty="0">
                <a:effectLst/>
                <a:ea typeface="Open Sans" panose="020B0606030504020204" pitchFamily="34" charset="0"/>
                <a:cs typeface="Open Sans" panose="020B0606030504020204" pitchFamily="34" charset="0"/>
              </a:rPr>
              <a:t>: e.g., peer pressure, values and norms of groups that contribute and encourage recruitment, radicalisation, and support for violent extremism.</a:t>
            </a:r>
          </a:p>
          <a:p>
            <a:pPr marL="285750" marR="0" lvl="0" indent="-285750" algn="just">
              <a:lnSpc>
                <a:spcPct val="107000"/>
              </a:lnSpc>
              <a:spcBef>
                <a:spcPts val="0"/>
              </a:spcBef>
              <a:spcAft>
                <a:spcPts val="0"/>
              </a:spcAft>
              <a:buFont typeface="Arial" panose="020B0604020202020204" pitchFamily="34" charset="0"/>
              <a:buChar char="•"/>
            </a:pPr>
            <a:endParaRPr lang="en-GB" sz="1200" noProof="0" dirty="0">
              <a:effectLst/>
              <a:ea typeface="Open Sans" panose="020B0606030504020204" pitchFamily="34" charset="0"/>
              <a:cs typeface="Open Sans" panose="020B0606030504020204" pitchFamily="34" charset="0"/>
            </a:endParaRPr>
          </a:p>
          <a:p>
            <a:pPr marL="285750" marR="0" lvl="0" indent="-285750" algn="just">
              <a:lnSpc>
                <a:spcPct val="107000"/>
              </a:lnSpc>
              <a:spcBef>
                <a:spcPts val="0"/>
              </a:spcBef>
              <a:spcAft>
                <a:spcPts val="0"/>
              </a:spcAft>
              <a:buFont typeface="Arial" panose="020B0604020202020204" pitchFamily="34" charset="0"/>
              <a:buChar char="•"/>
            </a:pPr>
            <a:r>
              <a:rPr lang="en-GB" sz="1200" b="1" noProof="0" dirty="0">
                <a:effectLst/>
                <a:ea typeface="Open Sans" panose="020B0606030504020204" pitchFamily="34" charset="0"/>
                <a:cs typeface="Open Sans" panose="020B0606030504020204" pitchFamily="34" charset="0"/>
              </a:rPr>
              <a:t>Enabling factors</a:t>
            </a:r>
            <a:r>
              <a:rPr lang="en-GB" sz="1200" noProof="0" dirty="0">
                <a:effectLst/>
                <a:ea typeface="Open Sans" panose="020B0606030504020204" pitchFamily="34" charset="0"/>
                <a:cs typeface="Open Sans" panose="020B0606030504020204" pitchFamily="34" charset="0"/>
              </a:rPr>
              <a:t>: e.g., the presence of ‘radical’ mentors (including religious leaders, individuals from social networks, etc.), access to ‘radical’ online communities, social networks with violent extremism associations, access to weaponry or other relevant items, a comparative lack of state influence, an absence of familial support and so on.</a:t>
            </a:r>
            <a:r>
              <a:rPr lang="en-GB" sz="1200" noProof="0" dirty="0">
                <a:effectLst/>
                <a:ea typeface="Open Sans" panose="02030600000101010101" pitchFamily="18" charset="-127"/>
              </a:rPr>
              <a:t> </a:t>
            </a:r>
            <a:endParaRPr lang="en-GB" sz="1200" noProof="0" dirty="0">
              <a:effectLst/>
              <a:ea typeface="Open Sans" panose="020B0606030504020204" pitchFamily="34" charset="0"/>
            </a:endParaRP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The broader P/CVE community has recognised these are not always sufficient and have begun to also focus on what environmental factors may be contributing to someone’s radicalisation. This framing encourages someone seeking to understand the environment to look at it like an ecosystem. Often referred to as systems thinking, a nuanced assessment can explore the relationships that exist among a variety of drivers, and how all the elements within the assessment are interconnected to varying degrees, just like an ecosystem.</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53</a:t>
            </a:fld>
            <a:endParaRPr lang="x-none"/>
          </a:p>
        </p:txBody>
      </p:sp>
    </p:spTree>
    <p:extLst>
      <p:ext uri="{BB962C8B-B14F-4D97-AF65-F5344CB8AC3E}">
        <p14:creationId xmlns:p14="http://schemas.microsoft.com/office/powerpoint/2010/main" val="11162337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i="1" noProof="0" dirty="0"/>
              <a:t>Pause after showing slide and then, if the participants are advanced in their understanding, ask for them to provide examples of each factor presented above.  If they are struggling, offer an example for each type of factor so they comprehend the framing device</a:t>
            </a:r>
            <a:r>
              <a:rPr lang="en-GB" noProof="0" dirty="0"/>
              <a:t>].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54</a:t>
            </a:fld>
            <a:endParaRPr lang="x-none"/>
          </a:p>
        </p:txBody>
      </p:sp>
    </p:spTree>
    <p:extLst>
      <p:ext uri="{BB962C8B-B14F-4D97-AF65-F5344CB8AC3E}">
        <p14:creationId xmlns:p14="http://schemas.microsoft.com/office/powerpoint/2010/main" val="2635811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i="1" noProof="0" dirty="0"/>
              <a:t>Ask the breakout groups to populate this chart to gain experience applying the framework. When 10 (if online) or15 minutes (if in-person) are remaining, bring everyone back together and ask if the framework highlighted areas that participants were overlooking – and if not – whether it provided any additional nuance</a:t>
            </a:r>
            <a:r>
              <a:rPr lang="en-GB" noProof="0" dirty="0"/>
              <a:t>].  </a:t>
            </a:r>
          </a:p>
        </p:txBody>
      </p:sp>
      <p:sp>
        <p:nvSpPr>
          <p:cNvPr id="4" name="Slide Number Placeholder 3"/>
          <p:cNvSpPr>
            <a:spLocks noGrp="1"/>
          </p:cNvSpPr>
          <p:nvPr>
            <p:ph type="sldNum" sz="quarter" idx="5"/>
          </p:nvPr>
        </p:nvSpPr>
        <p:spPr/>
        <p:txBody>
          <a:bodyPr/>
          <a:lstStyle/>
          <a:p>
            <a:fld id="{4C117FA5-761C-C549-A9ED-C21FA301D369}" type="slidenum">
              <a:rPr lang="x-none" smtClean="0"/>
              <a:pPr/>
              <a:t>55</a:t>
            </a:fld>
            <a:endParaRPr lang="x-none"/>
          </a:p>
        </p:txBody>
      </p:sp>
    </p:spTree>
    <p:extLst>
      <p:ext uri="{BB962C8B-B14F-4D97-AF65-F5344CB8AC3E}">
        <p14:creationId xmlns:p14="http://schemas.microsoft.com/office/powerpoint/2010/main" val="1062262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GB" noProof="0" dirty="0"/>
              <a:t>[</a:t>
            </a:r>
            <a:r>
              <a:rPr lang="en-GB" i="1" noProof="0" dirty="0"/>
              <a:t>Present the distinction between legal and policy frameworks and the different layers that may be found in any particular country. Then, ask participants to identify the relevant frameworks they are aware of in their local context</a:t>
            </a:r>
            <a:r>
              <a:rPr lang="en-GB" i="0" noProof="0" dirty="0"/>
              <a:t>].</a:t>
            </a:r>
          </a:p>
          <a:p>
            <a:pPr marL="0" lvl="0" indent="0" algn="l" rtl="0">
              <a:spcBef>
                <a:spcPts val="0"/>
              </a:spcBef>
              <a:spcAft>
                <a:spcPts val="0"/>
              </a:spcAft>
              <a:buFont typeface="Arial" panose="020B0604020202020204" pitchFamily="34" charset="0"/>
              <a:buNone/>
            </a:pPr>
            <a:endParaRPr lang="en-GB" i="0" noProof="0" dirty="0"/>
          </a:p>
          <a:p>
            <a:pPr marL="0" lvl="0" indent="0" algn="l" rtl="0">
              <a:spcBef>
                <a:spcPts val="0"/>
              </a:spcBef>
              <a:spcAft>
                <a:spcPts val="0"/>
              </a:spcAft>
              <a:buFont typeface="Arial" panose="020B0604020202020204" pitchFamily="34" charset="0"/>
              <a:buNone/>
            </a:pPr>
            <a:r>
              <a:rPr lang="en-GB" i="0" noProof="0" dirty="0"/>
              <a:t>[</a:t>
            </a:r>
            <a:r>
              <a:rPr lang="en-GB" i="1" noProof="0" dirty="0"/>
              <a:t>Once identified, explore whether they are sufficient to supporting multi-actor P/CVE interventions. Ask which frameworks feel the most relevant - why? Are the laws or policies more helpful on a day-to-day basis when it comes to multi-actor efforts?].</a:t>
            </a:r>
          </a:p>
          <a:p>
            <a:pPr marL="0" lvl="0" indent="0" algn="l" rtl="0">
              <a:spcBef>
                <a:spcPts val="0"/>
              </a:spcBef>
              <a:spcAft>
                <a:spcPts val="0"/>
              </a:spcAft>
              <a:buFont typeface="Arial" panose="020B0604020202020204" pitchFamily="34" charset="0"/>
              <a:buNone/>
            </a:pPr>
            <a:endParaRPr lang="en-GB" noProof="0" dirty="0"/>
          </a:p>
          <a:p>
            <a:pPr marL="0" lvl="0" indent="0" algn="l" rtl="0">
              <a:spcBef>
                <a:spcPts val="0"/>
              </a:spcBef>
              <a:spcAft>
                <a:spcPts val="0"/>
              </a:spcAft>
              <a:buFont typeface="Arial" panose="020B0604020202020204" pitchFamily="34" charset="0"/>
              <a:buNone/>
            </a:pPr>
            <a:r>
              <a:rPr lang="en-GB" noProof="0" dirty="0"/>
              <a:t>[</a:t>
            </a:r>
            <a:r>
              <a:rPr lang="en-GB" i="1" noProof="0" dirty="0"/>
              <a:t>Should the participants be hesitant to speak, use these questions as prompts: </a:t>
            </a:r>
          </a:p>
          <a:p>
            <a:pPr marL="0" lvl="0" indent="0" algn="l" rtl="0">
              <a:spcBef>
                <a:spcPts val="0"/>
              </a:spcBef>
              <a:spcAft>
                <a:spcPts val="0"/>
              </a:spcAft>
              <a:buFont typeface="Arial" panose="020B0604020202020204" pitchFamily="34" charset="0"/>
              <a:buNone/>
            </a:pPr>
            <a:endPar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endParaRPr>
          </a:p>
          <a:p>
            <a:pPr marL="171450" lvl="0" indent="-171450" algn="l" rtl="0">
              <a:spcBef>
                <a:spcPts val="0"/>
              </a:spcBef>
              <a:spcAft>
                <a:spcPts val="0"/>
              </a:spcAft>
              <a:buFont typeface="Arial" panose="020B0604020202020204" pitchFamily="34" charset="0"/>
              <a:buChar char="•"/>
            </a:pPr>
            <a:r>
              <a:rPr lang="en-GB" sz="1200" i="1" u="none" strike="noStrike" cap="none" noProof="0" dirty="0">
                <a:solidFill>
                  <a:schemeClr val="dk1"/>
                </a:solidFill>
                <a:effectLst/>
                <a:ea typeface="Open Sans" panose="020B0606030504020204" pitchFamily="34" charset="0"/>
                <a:cs typeface="Open Sans" panose="020B0606030504020204" pitchFamily="34" charset="0"/>
                <a:sym typeface="Calibri"/>
              </a:rPr>
              <a:t>Does it allow a hotline for community or family members to seek help for those they believe are “at risk” or are in the process of radicalisation to violence?</a:t>
            </a:r>
          </a:p>
          <a:p>
            <a:pPr marL="171450" lvl="0" indent="-171450" algn="l" rtl="0">
              <a:spcBef>
                <a:spcPts val="0"/>
              </a:spcBef>
              <a:spcAft>
                <a:spcPts val="0"/>
              </a:spcAft>
              <a:buFont typeface="Arial" panose="020B0604020202020204" pitchFamily="34" charset="0"/>
              <a:buChar char="•"/>
            </a:pPr>
            <a:r>
              <a:rPr lang="en-GB" sz="1200" i="1" u="none" strike="noStrike" cap="none" noProof="0" dirty="0">
                <a:solidFill>
                  <a:schemeClr val="dk1"/>
                </a:solidFill>
                <a:effectLst/>
                <a:ea typeface="Open Sans" panose="020B0606030504020204" pitchFamily="34" charset="0"/>
                <a:cs typeface="Open Sans" panose="020B0606030504020204" pitchFamily="34" charset="0"/>
                <a:sym typeface="Calibri"/>
              </a:rPr>
              <a:t>Is steering an individual away from violence or rehabilitation possible?</a:t>
            </a:r>
          </a:p>
          <a:p>
            <a:pPr marL="171450" lvl="0" indent="-171450" algn="l" rtl="0">
              <a:spcBef>
                <a:spcPts val="0"/>
              </a:spcBef>
              <a:spcAft>
                <a:spcPts val="0"/>
              </a:spcAft>
              <a:buFont typeface="Arial" panose="020B0604020202020204" pitchFamily="34" charset="0"/>
              <a:buChar char="•"/>
            </a:pPr>
            <a:r>
              <a:rPr lang="en-GB" sz="1200" i="1" u="none" strike="noStrike" cap="none" noProof="0" dirty="0">
                <a:solidFill>
                  <a:schemeClr val="dk1"/>
                </a:solidFill>
                <a:effectLst/>
                <a:ea typeface="Open Sans" panose="020B0606030504020204" pitchFamily="34" charset="0"/>
                <a:cs typeface="Open Sans" panose="020B0606030504020204" pitchFamily="34" charset="0"/>
                <a:sym typeface="Calibri"/>
              </a:rPr>
              <a:t>Is information able to be shared between security and civilian actors or between government and civil society actors?</a:t>
            </a:r>
          </a:p>
          <a:p>
            <a:pPr marL="171450" lvl="0" indent="-171450" algn="l" rtl="0">
              <a:spcBef>
                <a:spcPts val="0"/>
              </a:spcBef>
              <a:spcAft>
                <a:spcPts val="0"/>
              </a:spcAft>
              <a:buFont typeface="Arial" panose="020B0604020202020204" pitchFamily="34" charset="0"/>
              <a:buChar char="•"/>
            </a:pPr>
            <a:r>
              <a:rPr lang="en-GB" sz="1200" i="1" u="none" strike="noStrike" cap="none" noProof="0" dirty="0">
                <a:solidFill>
                  <a:schemeClr val="dk1"/>
                </a:solidFill>
                <a:effectLst/>
                <a:ea typeface="Open Sans" panose="020B0606030504020204" pitchFamily="34" charset="0"/>
                <a:cs typeface="Open Sans" panose="020B0606030504020204" pitchFamily="34" charset="0"/>
                <a:sym typeface="Calibri"/>
              </a:rPr>
              <a:t>Are there any areas that need to change?]</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56</a:t>
            </a:fld>
            <a:endParaRPr lang="x-none"/>
          </a:p>
        </p:txBody>
      </p:sp>
    </p:spTree>
    <p:extLst>
      <p:ext uri="{BB962C8B-B14F-4D97-AF65-F5344CB8AC3E}">
        <p14:creationId xmlns:p14="http://schemas.microsoft.com/office/powerpoint/2010/main" val="17918552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GB" noProof="0" dirty="0"/>
              <a:t>In some countries, there are existing coordination mechanisms to facilitate information-sharing and other communication and to increase the effectiveness of programming.  </a:t>
            </a:r>
          </a:p>
          <a:p>
            <a:pPr marL="0" lvl="0" indent="0" algn="l" rtl="0">
              <a:spcBef>
                <a:spcPts val="0"/>
              </a:spcBef>
              <a:spcAft>
                <a:spcPts val="0"/>
              </a:spcAft>
              <a:buFont typeface="Arial" panose="020B0604020202020204" pitchFamily="34" charset="0"/>
              <a:buNone/>
            </a:pPr>
            <a:endParaRPr lang="en-GB" noProof="0" dirty="0"/>
          </a:p>
          <a:p>
            <a:pPr marL="0" lvl="0" indent="0" algn="l" rtl="0">
              <a:spcBef>
                <a:spcPts val="0"/>
              </a:spcBef>
              <a:spcAft>
                <a:spcPts val="0"/>
              </a:spcAft>
              <a:buFont typeface="Arial" panose="020B0604020202020204" pitchFamily="34" charset="0"/>
              <a:buNone/>
            </a:pPr>
            <a:r>
              <a:rPr lang="en-GB" noProof="0" dirty="0"/>
              <a:t>[</a:t>
            </a:r>
            <a:r>
              <a:rPr lang="en-GB" i="1" noProof="0" dirty="0"/>
              <a:t>Share whatever of the below may be relevant based on what the participants have contributed to the session and refer to the statements they already provided if possible</a:t>
            </a:r>
            <a:r>
              <a:rPr lang="en-GB" noProof="0" dirty="0"/>
              <a:t>].  </a:t>
            </a:r>
          </a:p>
          <a:p>
            <a:pPr marL="171450" lvl="0" indent="-171450" algn="l" rtl="0">
              <a:spcBef>
                <a:spcPts val="0"/>
              </a:spcBef>
              <a:spcAft>
                <a:spcPts val="0"/>
              </a:spcAft>
              <a:buFont typeface="Arial" panose="020B0604020202020204" pitchFamily="34" charset="0"/>
              <a:buChar char="•"/>
            </a:pPr>
            <a:endPar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endParaRPr>
          </a:p>
          <a:p>
            <a:pPr marL="171450" lvl="0" indent="-171450" algn="l" rtl="0">
              <a:spcBef>
                <a:spcPts val="0"/>
              </a:spcBef>
              <a:spcAft>
                <a:spcPts val="0"/>
              </a:spcAft>
              <a:buFont typeface="Arial" panose="020B0604020202020204" pitchFamily="34" charset="0"/>
              <a:buChar char="•"/>
            </a:pPr>
            <a:r>
              <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rPr>
              <a:t>Some lower- and middle-income countries have a donors’ coordination group that meets regularly; others have an NGO forum comprised of organisations implementing P/CVE programmes. In some cases, both mechanisms exist. These are groups that may provide access through a central node to all the programmes being implemented. Those involved in developing a multi-actor P/CVE intervention programme should gain a comprehensive understanding of the programmatic landscape, including which programmes have “worked” and which ones have not.</a:t>
            </a:r>
          </a:p>
          <a:p>
            <a:pPr marL="171450" lvl="0" indent="-171450" algn="l" rtl="0">
              <a:spcBef>
                <a:spcPts val="0"/>
              </a:spcBef>
              <a:spcAft>
                <a:spcPts val="0"/>
              </a:spcAft>
              <a:buFont typeface="Arial" panose="020B0604020202020204" pitchFamily="34" charset="0"/>
              <a:buChar char="•"/>
            </a:pPr>
            <a:endPar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endParaRPr>
          </a:p>
          <a:p>
            <a:pPr marL="171450" lvl="0" indent="-171450" algn="l" rtl="0">
              <a:spcBef>
                <a:spcPts val="0"/>
              </a:spcBef>
              <a:spcAft>
                <a:spcPts val="0"/>
              </a:spcAft>
              <a:buFont typeface="Arial" panose="020B0604020202020204" pitchFamily="34" charset="0"/>
              <a:buChar char="•"/>
            </a:pPr>
            <a:r>
              <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rPr>
              <a:t>When mapping programmes, it is important to explore the entire system. Although P/CVE interventions are likely the most relevant, child protection, gender-based violence, social cohesion, crime prevention, and other types of programming are often indirectly relevant. Recognising that programmatic interventions may originate from a number of sources, it is key to engage with multilateral and bilateral donors, national, subnational, and local governing structures, and civil society that may be at the national or even grassroots level.  All may have some responsibility for programming.</a:t>
            </a:r>
          </a:p>
          <a:p>
            <a:pPr marL="0" lvl="0" indent="0" algn="l" rtl="0">
              <a:spcBef>
                <a:spcPts val="0"/>
              </a:spcBef>
              <a:spcAft>
                <a:spcPts val="0"/>
              </a:spcAft>
              <a:buFont typeface="Arial" panose="020B0604020202020204" pitchFamily="34" charset="0"/>
              <a:buNone/>
            </a:pPr>
            <a:endPar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endParaRPr>
          </a:p>
          <a:p>
            <a:pPr marL="171450" lvl="0" indent="-171450" algn="l" rtl="0">
              <a:spcBef>
                <a:spcPts val="0"/>
              </a:spcBef>
              <a:spcAft>
                <a:spcPts val="0"/>
              </a:spcAft>
              <a:buFont typeface="Arial" panose="020B0604020202020204" pitchFamily="34" charset="0"/>
              <a:buChar char="•"/>
            </a:pPr>
            <a:r>
              <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rPr>
              <a:t>Once relevant programmes are identified, with their objectives, targeted populations, and geographic coverage, it is important to also take into account their effectiveness.</a:t>
            </a:r>
          </a:p>
          <a:p>
            <a:pPr marL="0" lvl="0" indent="0" algn="l" rtl="0">
              <a:spcBef>
                <a:spcPts val="0"/>
              </a:spcBef>
              <a:spcAft>
                <a:spcPts val="0"/>
              </a:spcAft>
              <a:buFont typeface="Arial" panose="020B0604020202020204" pitchFamily="34" charset="0"/>
              <a:buNone/>
            </a:pPr>
            <a:endParaRPr lang="en-GB" sz="1200" u="none" strike="noStrike" cap="none" noProof="0" dirty="0">
              <a:solidFill>
                <a:schemeClr val="dk1"/>
              </a:solidFill>
              <a:effectLst/>
              <a:cs typeface="Open Sans" panose="020B0606030504020204" pitchFamily="34" charset="0"/>
              <a:sym typeface="Calibri"/>
            </a:endParaRPr>
          </a:p>
          <a:p>
            <a:pPr marL="0" lvl="0" indent="0" algn="l" rtl="0">
              <a:spcBef>
                <a:spcPts val="0"/>
              </a:spcBef>
              <a:spcAft>
                <a:spcPts val="0"/>
              </a:spcAft>
              <a:buFont typeface="Arial" panose="020B0604020202020204" pitchFamily="34" charset="0"/>
              <a:buNone/>
            </a:pPr>
            <a:r>
              <a:rPr lang="en-GB" noProof="0" dirty="0"/>
              <a:t>[</a:t>
            </a:r>
            <a:r>
              <a:rPr lang="en-GB" i="1" noProof="0" dirty="0"/>
              <a:t>Ask participants</a:t>
            </a:r>
          </a:p>
          <a:p>
            <a:pPr marL="0" lvl="0" indent="0" algn="l" rtl="0">
              <a:spcBef>
                <a:spcPts val="0"/>
              </a:spcBef>
              <a:spcAft>
                <a:spcPts val="0"/>
              </a:spcAft>
              <a:buNone/>
            </a:pPr>
            <a:r>
              <a:rPr lang="en-GB" sz="1200" i="1" u="none" strike="noStrike" cap="none" noProof="0" dirty="0">
                <a:solidFill>
                  <a:schemeClr val="dk1"/>
                </a:solidFill>
                <a:effectLst/>
                <a:ea typeface="Open Sans" panose="020B0606030504020204" pitchFamily="34" charset="0"/>
                <a:cs typeface="Open Sans" panose="020B0606030504020204" pitchFamily="34" charset="0"/>
                <a:sym typeface="Calibri"/>
              </a:rPr>
              <a:t>to identify the best place/s to find information on the ongoing programmes and inquire as to how comprehensive the available information is for programming in the relevant country and if the level of detail is sufficient. </a:t>
            </a:r>
            <a:r>
              <a:rPr lang="en-GB" sz="1200" i="1" u="none" strike="noStrike" cap="none" noProof="0" dirty="0">
                <a:solidFill>
                  <a:schemeClr val="dk1"/>
                </a:solidFill>
                <a:effectLst/>
                <a:cs typeface="Open Sans" panose="020B0606030504020204" pitchFamily="34" charset="0"/>
                <a:sym typeface="Calibri"/>
              </a:rPr>
              <a:t>If a prompt is needed, pose the question, </a:t>
            </a:r>
            <a:r>
              <a:rPr lang="en-GB" sz="1200" i="1" u="none" strike="noStrike" cap="none" noProof="0" dirty="0">
                <a:solidFill>
                  <a:schemeClr val="dk1"/>
                </a:solidFill>
                <a:effectLst/>
                <a:ea typeface="Open Sans" panose="020B0606030504020204" pitchFamily="34" charset="0"/>
                <a:cs typeface="Open Sans" panose="020B0606030504020204" pitchFamily="34" charset="0"/>
                <a:sym typeface="Calibri"/>
              </a:rPr>
              <a:t>“how can we find out information around the programming initiated by civil society?”].</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57</a:t>
            </a:fld>
            <a:endParaRPr lang="x-none"/>
          </a:p>
        </p:txBody>
      </p:sp>
    </p:spTree>
    <p:extLst>
      <p:ext uri="{BB962C8B-B14F-4D97-AF65-F5344CB8AC3E}">
        <p14:creationId xmlns:p14="http://schemas.microsoft.com/office/powerpoint/2010/main" val="36196262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a:effectLst/>
              </a:rPr>
              <a:t>[</a:t>
            </a:r>
            <a:r>
              <a:rPr lang="en-GB" sz="1200" b="0" i="1" noProof="0" dirty="0">
                <a:effectLst/>
              </a:rPr>
              <a:t>Ask participants to consider those working on the issue across the country and if there are locations that do not have coordination mechanisms and are lacking transparency in what everyone is working on. If they exist, ask participants what the work-around efforts have been to learn about the existence and effectiveness of ongoing programmes</a:t>
            </a:r>
            <a:r>
              <a:rPr lang="en-GB" sz="1200" b="0" noProof="0" dirty="0">
                <a:effectLst/>
              </a:rPr>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58</a:t>
            </a:fld>
            <a:endParaRPr lang="x-none"/>
          </a:p>
        </p:txBody>
      </p:sp>
    </p:spTree>
    <p:extLst>
      <p:ext uri="{BB962C8B-B14F-4D97-AF65-F5344CB8AC3E}">
        <p14:creationId xmlns:p14="http://schemas.microsoft.com/office/powerpoint/2010/main" val="8625504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GB" noProof="0" dirty="0"/>
              <a:t>[</a:t>
            </a:r>
            <a:r>
              <a:rPr lang="en-GB" i="1" noProof="0" dirty="0"/>
              <a:t>Ask for two volunteers to share what they found useful for them to potentially apply in the future</a:t>
            </a:r>
            <a:r>
              <a:rPr lang="en-GB" noProof="0" dirty="0"/>
              <a:t>].  </a:t>
            </a:r>
          </a:p>
          <a:p>
            <a:pPr marL="0" lvl="0" indent="0" algn="l" rtl="0">
              <a:spcBef>
                <a:spcPts val="0"/>
              </a:spcBef>
              <a:spcAft>
                <a:spcPts val="0"/>
              </a:spcAft>
              <a:buFont typeface="Arial" panose="020B0604020202020204" pitchFamily="34" charset="0"/>
              <a:buNone/>
            </a:pPr>
            <a:endParaRPr lang="en-GB" noProof="0" dirty="0"/>
          </a:p>
          <a:p>
            <a:pPr marL="0" lvl="0" indent="0" algn="l" rtl="0">
              <a:spcBef>
                <a:spcPts val="0"/>
              </a:spcBef>
              <a:spcAft>
                <a:spcPts val="0"/>
              </a:spcAft>
              <a:buFont typeface="Arial" panose="020B0604020202020204" pitchFamily="34" charset="0"/>
              <a:buNone/>
            </a:pPr>
            <a:r>
              <a:rPr lang="en-GB" noProof="0" dirty="0"/>
              <a:t>[</a:t>
            </a:r>
            <a:r>
              <a:rPr lang="en-GB" i="1" noProof="0" dirty="0"/>
              <a:t>Summarise the following in a closing statement – building off of what the volunteers shared</a:t>
            </a:r>
            <a:r>
              <a:rPr lang="en-GB" noProof="0" dirty="0"/>
              <a:t>]</a:t>
            </a:r>
          </a:p>
          <a:p>
            <a:pPr marL="0" lvl="0" indent="0" algn="l" rtl="0">
              <a:spcBef>
                <a:spcPts val="0"/>
              </a:spcBef>
              <a:spcAft>
                <a:spcPts val="0"/>
              </a:spcAft>
              <a:buFont typeface="Arial" panose="020B0604020202020204" pitchFamily="34" charset="0"/>
              <a:buNone/>
            </a:pPr>
            <a:endPar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endParaRPr>
          </a:p>
          <a:p>
            <a:pPr marL="0" lvl="0" indent="0" algn="l" rtl="0">
              <a:spcBef>
                <a:spcPts val="0"/>
              </a:spcBef>
              <a:spcAft>
                <a:spcPts val="0"/>
              </a:spcAft>
              <a:buFont typeface="Arial" panose="020B0604020202020204" pitchFamily="34" charset="0"/>
              <a:buNone/>
            </a:pPr>
            <a:r>
              <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rPr>
              <a:t>This module has focussed on understanding the threat and, once defined and the drivers understood, a foundation for programmatic design is established. With insights into the threat, a response becomes grounded with the ability to evolve from an analysis of mapped out relevant programming, so that any new intervention can be used to complement their efforts.  Throughout this module, emphasis has been placed on the importance of understanding the specific violent extremist threat, exploring the drivers of extremism including the structural, individual, group, and enabling factors and applying this framing to the country context.</a:t>
            </a:r>
          </a:p>
          <a:p>
            <a:pPr marL="0" lvl="0" indent="0" algn="l" rtl="0">
              <a:spcBef>
                <a:spcPts val="0"/>
              </a:spcBef>
              <a:spcAft>
                <a:spcPts val="0"/>
              </a:spcAft>
              <a:buFont typeface="Arial" panose="020B0604020202020204" pitchFamily="34" charset="0"/>
              <a:buNone/>
            </a:pPr>
            <a:endPar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endParaRPr>
          </a:p>
          <a:p>
            <a:pPr marL="0" lvl="0" indent="0" algn="l" rtl="0">
              <a:spcBef>
                <a:spcPts val="0"/>
              </a:spcBef>
              <a:spcAft>
                <a:spcPts val="0"/>
              </a:spcAft>
              <a:buFont typeface="Arial" panose="020B0604020202020204" pitchFamily="34" charset="0"/>
              <a:buNone/>
            </a:pPr>
            <a:r>
              <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rPr>
              <a:t>In addition, the module has sought to promote an understanding of the existing legal and policy frameworks that either provide guidance or highlight the need for refinement and how discussing the breadth and depth of existing programming creates a framework for multi-actor programme design.</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59</a:t>
            </a:fld>
            <a:endParaRPr lang="x-none"/>
          </a:p>
        </p:txBody>
      </p:sp>
    </p:spTree>
    <p:extLst>
      <p:ext uri="{BB962C8B-B14F-4D97-AF65-F5344CB8AC3E}">
        <p14:creationId xmlns:p14="http://schemas.microsoft.com/office/powerpoint/2010/main" val="135705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noProof="0" dirty="0"/>
              <a:t>This module will teach us to identify the relevant government institutions, non-governmental organisations, including civil society organisations, and other relevant stakeholders, including mentors, coaches, community leaders, family members and other individuals who can contribute to a multi-actor P/CVE intervention programme.  </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a:t>
            </a:r>
            <a:r>
              <a:rPr lang="en-GB" i="1" noProof="0" dirty="0"/>
              <a:t>Read the learning objectives and explain them in your own words. Explain why these are selected for the session including how they contribute to a multi-actor P/CVE process. Ask for questions from participants and answer them</a:t>
            </a:r>
            <a:r>
              <a:rPr lang="en-GB"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62</a:t>
            </a:fld>
            <a:endParaRPr lang="x-none"/>
          </a:p>
        </p:txBody>
      </p:sp>
    </p:spTree>
    <p:extLst>
      <p:ext uri="{BB962C8B-B14F-4D97-AF65-F5344CB8AC3E}">
        <p14:creationId xmlns:p14="http://schemas.microsoft.com/office/powerpoint/2010/main" val="163920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rtl="0">
              <a:spcBef>
                <a:spcPts val="0"/>
              </a:spcBef>
              <a:spcAft>
                <a:spcPts val="0"/>
              </a:spcAft>
              <a:buNone/>
            </a:pPr>
            <a:r>
              <a:rPr lang="en-GB" noProof="0" dirty="0">
                <a:solidFill>
                  <a:schemeClr val="lt1"/>
                </a:solidFill>
              </a:rPr>
              <a:t>Strategic listening builds a relationship by creating a safe space to share missions, caveats and ideas.</a:t>
            </a:r>
          </a:p>
          <a:p>
            <a:pPr marL="0" lvl="0" indent="0" algn="just" rtl="0">
              <a:spcBef>
                <a:spcPts val="0"/>
              </a:spcBef>
              <a:spcAft>
                <a:spcPts val="0"/>
              </a:spcAft>
              <a:buNone/>
            </a:pPr>
            <a:endParaRPr lang="en-GB" noProof="0" dirty="0">
              <a:solidFill>
                <a:schemeClr val="lt1"/>
              </a:solidFill>
            </a:endParaRPr>
          </a:p>
          <a:p>
            <a:pPr marL="0" lvl="0" indent="0" algn="just" rtl="0">
              <a:spcBef>
                <a:spcPts val="0"/>
              </a:spcBef>
              <a:spcAft>
                <a:spcPts val="0"/>
              </a:spcAft>
              <a:buNone/>
            </a:pPr>
            <a:r>
              <a:rPr lang="en-GB" noProof="0" dirty="0">
                <a:solidFill>
                  <a:schemeClr val="lt1"/>
                </a:solidFill>
              </a:rPr>
              <a:t>It fosters innovation and creativity, and is key to customisation of solutions to specific contexts.</a:t>
            </a:r>
          </a:p>
          <a:p>
            <a:pPr marL="0" lvl="0" indent="0" algn="just" rtl="0">
              <a:spcBef>
                <a:spcPts val="0"/>
              </a:spcBef>
              <a:spcAft>
                <a:spcPts val="0"/>
              </a:spcAft>
              <a:buNone/>
            </a:pPr>
            <a:endParaRPr lang="en-GB" noProof="0" dirty="0">
              <a:solidFill>
                <a:schemeClr val="lt1"/>
              </a:solidFill>
            </a:endParaRPr>
          </a:p>
          <a:p>
            <a:pPr marL="0" lvl="0" indent="0" algn="just" rtl="0">
              <a:spcBef>
                <a:spcPts val="0"/>
              </a:spcBef>
              <a:spcAft>
                <a:spcPts val="0"/>
              </a:spcAft>
              <a:buNone/>
            </a:pPr>
            <a:r>
              <a:rPr lang="en-GB" noProof="0" dirty="0">
                <a:solidFill>
                  <a:schemeClr val="lt1"/>
                </a:solidFill>
              </a:rPr>
              <a:t>It also establishes a dynamic between stakeholders.</a:t>
            </a:r>
          </a:p>
        </p:txBody>
      </p:sp>
      <p:sp>
        <p:nvSpPr>
          <p:cNvPr id="4" name="Slide Number Placeholder 3"/>
          <p:cNvSpPr>
            <a:spLocks noGrp="1"/>
          </p:cNvSpPr>
          <p:nvPr>
            <p:ph type="sldNum" sz="quarter" idx="5"/>
          </p:nvPr>
        </p:nvSpPr>
        <p:spPr/>
        <p:txBody>
          <a:bodyPr/>
          <a:lstStyle/>
          <a:p>
            <a:fld id="{4C117FA5-761C-C549-A9ED-C21FA301D369}" type="slidenum">
              <a:rPr lang="x-none" smtClean="0"/>
              <a:pPr/>
              <a:t>6</a:t>
            </a:fld>
            <a:endParaRPr lang="x-none"/>
          </a:p>
        </p:txBody>
      </p:sp>
    </p:spTree>
    <p:extLst>
      <p:ext uri="{BB962C8B-B14F-4D97-AF65-F5344CB8AC3E}">
        <p14:creationId xmlns:p14="http://schemas.microsoft.com/office/powerpoint/2010/main" val="2182652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63499" algn="l" rtl="0">
              <a:lnSpc>
                <a:spcPct val="100000"/>
              </a:lnSpc>
              <a:spcBef>
                <a:spcPts val="0"/>
              </a:spcBef>
              <a:spcAft>
                <a:spcPts val="0"/>
              </a:spcAft>
              <a:buClr>
                <a:schemeClr val="dk1"/>
              </a:buClr>
              <a:buSzPts val="1700"/>
              <a:buFont typeface="Calibri"/>
              <a:buNone/>
            </a:pPr>
            <a:r>
              <a:rPr lang="en-GB" sz="1200" noProof="0" dirty="0">
                <a:solidFill>
                  <a:schemeClr val="dk1"/>
                </a:solidFill>
                <a:ea typeface="Open Sans" panose="020B0606030504020204" pitchFamily="34" charset="0"/>
                <a:cs typeface="Open Sans" panose="020B0606030504020204" pitchFamily="34" charset="0"/>
                <a:sym typeface="Calibri"/>
              </a:rPr>
              <a:t>When mapping stakeholders, we need to ask ourselves the following questions:</a:t>
            </a:r>
          </a:p>
          <a:p>
            <a:pPr marL="0" lvl="0" indent="-63499" algn="l" rtl="0">
              <a:lnSpc>
                <a:spcPct val="100000"/>
              </a:lnSpc>
              <a:spcBef>
                <a:spcPts val="0"/>
              </a:spcBef>
              <a:spcAft>
                <a:spcPts val="0"/>
              </a:spcAft>
              <a:buClr>
                <a:schemeClr val="dk1"/>
              </a:buClr>
              <a:buSzPts val="1700"/>
              <a:buFont typeface="Calibri"/>
              <a:buNone/>
            </a:pPr>
            <a:endParaRPr lang="en-GB" sz="1200" noProof="0" dirty="0">
              <a:solidFill>
                <a:schemeClr val="dk1"/>
              </a:solidFill>
              <a:ea typeface="Open Sans" panose="020B0606030504020204" pitchFamily="34" charset="0"/>
              <a:cs typeface="Open Sans" panose="020B0606030504020204" pitchFamily="34" charset="0"/>
              <a:sym typeface="Calibri"/>
            </a:endParaRPr>
          </a:p>
          <a:p>
            <a:pPr marL="173736" lvl="0" indent="-173736" algn="l" rtl="0">
              <a:lnSpc>
                <a:spcPct val="100000"/>
              </a:lnSpc>
              <a:spcBef>
                <a:spcPts val="0"/>
              </a:spcBef>
              <a:spcAft>
                <a:spcPts val="0"/>
              </a:spcAft>
              <a:buClr>
                <a:schemeClr val="dk1"/>
              </a:buClr>
              <a:buSzPts val="1700"/>
              <a:buFont typeface="Arial" panose="020B0604020202020204" pitchFamily="34" charset="0"/>
              <a:buChar char="•"/>
            </a:pPr>
            <a:r>
              <a:rPr lang="en-GB" sz="1200" b="1" noProof="0" dirty="0">
                <a:solidFill>
                  <a:schemeClr val="dk1"/>
                </a:solidFill>
                <a:ea typeface="Open Sans" panose="020B0606030504020204" pitchFamily="34" charset="0"/>
                <a:cs typeface="Open Sans" panose="020B0606030504020204" pitchFamily="34" charset="0"/>
                <a:sym typeface="Calibri"/>
              </a:rPr>
              <a:t>Who</a:t>
            </a:r>
            <a:r>
              <a:rPr lang="en-GB" sz="1200" noProof="0" dirty="0">
                <a:solidFill>
                  <a:schemeClr val="dk1"/>
                </a:solidFill>
                <a:ea typeface="Open Sans" panose="020B0606030504020204" pitchFamily="34" charset="0"/>
                <a:cs typeface="Open Sans" panose="020B0606030504020204" pitchFamily="34" charset="0"/>
                <a:sym typeface="Calibri"/>
              </a:rPr>
              <a:t>: e.g., who is present on/absent from the scene; who has a stake in the process; who is supporting/resisting it (politically, financially, technically).</a:t>
            </a:r>
          </a:p>
          <a:p>
            <a:pPr marL="173736" lvl="0" indent="-173736" algn="l" rtl="0">
              <a:lnSpc>
                <a:spcPct val="100000"/>
              </a:lnSpc>
              <a:spcBef>
                <a:spcPts val="0"/>
              </a:spcBef>
              <a:spcAft>
                <a:spcPts val="0"/>
              </a:spcAft>
              <a:buClr>
                <a:schemeClr val="dk1"/>
              </a:buClr>
              <a:buSzPts val="1700"/>
              <a:buFont typeface="Arial" panose="020B0604020202020204" pitchFamily="34" charset="0"/>
              <a:buChar char="•"/>
            </a:pPr>
            <a:endParaRPr lang="en-GB" sz="1200" noProof="0" dirty="0">
              <a:solidFill>
                <a:schemeClr val="dk1"/>
              </a:solidFill>
              <a:ea typeface="Open Sans" panose="020B0606030504020204" pitchFamily="34" charset="0"/>
              <a:cs typeface="Open Sans" panose="020B0606030504020204" pitchFamily="34" charset="0"/>
              <a:sym typeface="Calibri"/>
            </a:endParaRPr>
          </a:p>
          <a:p>
            <a:pPr marL="173736" lvl="0" indent="-173736" algn="l" rtl="0">
              <a:lnSpc>
                <a:spcPct val="100000"/>
              </a:lnSpc>
              <a:spcBef>
                <a:spcPts val="0"/>
              </a:spcBef>
              <a:spcAft>
                <a:spcPts val="0"/>
              </a:spcAft>
              <a:buClr>
                <a:schemeClr val="dk1"/>
              </a:buClr>
              <a:buSzPts val="1700"/>
              <a:buFont typeface="Arial" panose="020B0604020202020204" pitchFamily="34" charset="0"/>
              <a:buChar char="•"/>
            </a:pPr>
            <a:r>
              <a:rPr lang="en-GB" sz="1200" b="1" noProof="0" dirty="0">
                <a:solidFill>
                  <a:schemeClr val="dk1"/>
                </a:solidFill>
                <a:ea typeface="Open Sans" panose="020B0606030504020204" pitchFamily="34" charset="0"/>
                <a:cs typeface="Open Sans" panose="020B0606030504020204" pitchFamily="34" charset="0"/>
                <a:sym typeface="Calibri"/>
              </a:rPr>
              <a:t>Why</a:t>
            </a:r>
            <a:r>
              <a:rPr lang="en-GB" sz="1200" noProof="0" dirty="0">
                <a:solidFill>
                  <a:schemeClr val="dk1"/>
                </a:solidFill>
                <a:ea typeface="Open Sans" panose="020B0606030504020204" pitchFamily="34" charset="0"/>
                <a:cs typeface="Open Sans" panose="020B0606030504020204" pitchFamily="34" charset="0"/>
                <a:sym typeface="Calibri"/>
              </a:rPr>
              <a:t>: e.g., why are they engaged/not engaged.</a:t>
            </a:r>
          </a:p>
          <a:p>
            <a:pPr marL="173736" lvl="0" indent="-173736" algn="l" rtl="0">
              <a:lnSpc>
                <a:spcPct val="100000"/>
              </a:lnSpc>
              <a:spcBef>
                <a:spcPts val="0"/>
              </a:spcBef>
              <a:spcAft>
                <a:spcPts val="0"/>
              </a:spcAft>
              <a:buClr>
                <a:schemeClr val="dk1"/>
              </a:buClr>
              <a:buSzPts val="1700"/>
              <a:buFont typeface="Arial" panose="020B0604020202020204" pitchFamily="34" charset="0"/>
              <a:buChar char="•"/>
            </a:pPr>
            <a:endParaRPr lang="en-GB" sz="1200" noProof="0" dirty="0">
              <a:solidFill>
                <a:schemeClr val="dk1"/>
              </a:solidFill>
              <a:ea typeface="Open Sans" panose="020B0606030504020204" pitchFamily="34" charset="0"/>
              <a:cs typeface="Open Sans" panose="020B0606030504020204" pitchFamily="34" charset="0"/>
              <a:sym typeface="Calibri"/>
            </a:endParaRPr>
          </a:p>
          <a:p>
            <a:pPr marL="173736" lvl="0" indent="-173736" algn="l" rtl="0">
              <a:lnSpc>
                <a:spcPct val="100000"/>
              </a:lnSpc>
              <a:spcBef>
                <a:spcPts val="0"/>
              </a:spcBef>
              <a:spcAft>
                <a:spcPts val="0"/>
              </a:spcAft>
              <a:buClr>
                <a:schemeClr val="dk1"/>
              </a:buClr>
              <a:buSzPts val="1700"/>
              <a:buFont typeface="Arial" panose="020B0604020202020204" pitchFamily="34" charset="0"/>
              <a:buChar char="•"/>
            </a:pPr>
            <a:r>
              <a:rPr lang="en-GB" sz="1200" b="1" noProof="0" dirty="0">
                <a:solidFill>
                  <a:schemeClr val="dk1"/>
                </a:solidFill>
                <a:ea typeface="Open Sans" panose="020B0606030504020204" pitchFamily="34" charset="0"/>
                <a:cs typeface="Open Sans" panose="020B0606030504020204" pitchFamily="34" charset="0"/>
                <a:sym typeface="Calibri"/>
              </a:rPr>
              <a:t>What</a:t>
            </a:r>
            <a:r>
              <a:rPr lang="en-GB" sz="1200" noProof="0" dirty="0">
                <a:solidFill>
                  <a:schemeClr val="dk1"/>
                </a:solidFill>
                <a:ea typeface="Open Sans" panose="020B0606030504020204" pitchFamily="34" charset="0"/>
                <a:cs typeface="Open Sans" panose="020B0606030504020204" pitchFamily="34" charset="0"/>
                <a:sym typeface="Calibri"/>
              </a:rPr>
              <a:t>: e.g., what are they doing; what is important to them; what are their objectives.</a:t>
            </a:r>
          </a:p>
          <a:p>
            <a:pPr marL="173736" lvl="0" indent="-173736" algn="l" rtl="0">
              <a:lnSpc>
                <a:spcPct val="100000"/>
              </a:lnSpc>
              <a:spcBef>
                <a:spcPts val="0"/>
              </a:spcBef>
              <a:spcAft>
                <a:spcPts val="0"/>
              </a:spcAft>
              <a:buClr>
                <a:schemeClr val="dk1"/>
              </a:buClr>
              <a:buSzPts val="1700"/>
              <a:buFont typeface="Arial" panose="020B0604020202020204" pitchFamily="34" charset="0"/>
              <a:buChar char="•"/>
            </a:pPr>
            <a:endParaRPr lang="en-GB" sz="1200" noProof="0" dirty="0">
              <a:solidFill>
                <a:schemeClr val="dk1"/>
              </a:solidFill>
              <a:ea typeface="Open Sans" panose="020B0606030504020204" pitchFamily="34" charset="0"/>
              <a:cs typeface="Open Sans" panose="020B0606030504020204" pitchFamily="34" charset="0"/>
              <a:sym typeface="Calibri"/>
            </a:endParaRPr>
          </a:p>
          <a:p>
            <a:pPr marL="173736" lvl="0" indent="-173736" algn="l" rtl="0">
              <a:lnSpc>
                <a:spcPct val="100000"/>
              </a:lnSpc>
              <a:spcBef>
                <a:spcPts val="0"/>
              </a:spcBef>
              <a:spcAft>
                <a:spcPts val="0"/>
              </a:spcAft>
              <a:buClr>
                <a:schemeClr val="dk1"/>
              </a:buClr>
              <a:buSzPts val="1700"/>
              <a:buFont typeface="Arial" panose="020B0604020202020204" pitchFamily="34" charset="0"/>
              <a:buChar char="•"/>
            </a:pPr>
            <a:r>
              <a:rPr lang="en-GB" sz="1200" b="1" noProof="0" dirty="0">
                <a:solidFill>
                  <a:schemeClr val="dk1"/>
                </a:solidFill>
                <a:ea typeface="Open Sans" panose="020B0606030504020204" pitchFamily="34" charset="0"/>
                <a:cs typeface="Open Sans" panose="020B0606030504020204" pitchFamily="34" charset="0"/>
                <a:sym typeface="Calibri"/>
              </a:rPr>
              <a:t>How</a:t>
            </a:r>
            <a:r>
              <a:rPr lang="en-GB" sz="1200" noProof="0" dirty="0">
                <a:solidFill>
                  <a:schemeClr val="dk1"/>
                </a:solidFill>
                <a:ea typeface="Open Sans" panose="020B0606030504020204" pitchFamily="34" charset="0"/>
                <a:cs typeface="Open Sans" panose="020B0606030504020204" pitchFamily="34" charset="0"/>
                <a:sym typeface="Calibri"/>
              </a:rPr>
              <a:t>: e.g., how do stakeholders relate to one another; how is funding allocated/managed/accounted for.</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63</a:t>
            </a:fld>
            <a:endParaRPr lang="x-none"/>
          </a:p>
        </p:txBody>
      </p:sp>
    </p:spTree>
    <p:extLst>
      <p:ext uri="{BB962C8B-B14F-4D97-AF65-F5344CB8AC3E}">
        <p14:creationId xmlns:p14="http://schemas.microsoft.com/office/powerpoint/2010/main" val="3005121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sz="1200" noProof="0" dirty="0"/>
              <a:t>The political goals and approaches of each stakeholder also need to be understood through the communication (strategic listening – as explained in Module 1) that will need to take place amongst stakeholders.</a:t>
            </a:r>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noProof="0" dirty="0"/>
              <a:t>The tool in this slide helps to understand the interests, motivations, approaches and role of each stakeholder and identify where conflict can arise as a result of competing interests, perceptions, goals, approaches.  </a:t>
            </a:r>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noProof="0" dirty="0"/>
              <a:t>The </a:t>
            </a:r>
            <a:r>
              <a:rPr lang="en-GB" sz="1200" b="1" noProof="0" dirty="0"/>
              <a:t>contribution</a:t>
            </a:r>
            <a:r>
              <a:rPr lang="en-GB" sz="1200" noProof="0" dirty="0"/>
              <a:t> each can make should first be assessed and understood concretely.  </a:t>
            </a:r>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noProof="0" dirty="0"/>
              <a:t>The </a:t>
            </a:r>
            <a:r>
              <a:rPr lang="en-GB" sz="1200" b="1" noProof="0" dirty="0"/>
              <a:t>legitimacy</a:t>
            </a:r>
            <a:r>
              <a:rPr lang="en-GB" sz="1200" noProof="0" dirty="0"/>
              <a:t> that each enjoys from the at-risk populations they aim to engage is also key to understanding and assigning roles for the engagement strategy.</a:t>
            </a:r>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noProof="0" dirty="0"/>
              <a:t>The </a:t>
            </a:r>
            <a:r>
              <a:rPr lang="en-GB" sz="1200" b="1" noProof="0" dirty="0"/>
              <a:t>level of willingness to contribute </a:t>
            </a:r>
            <a:r>
              <a:rPr lang="en-GB" sz="1200" noProof="0" dirty="0"/>
              <a:t>to the multi-stakeholder process, the willingness to contribute to prevention efforts and measures will affect the process in its effectiveness and efficiency.  </a:t>
            </a:r>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noProof="0" dirty="0"/>
              <a:t>How much </a:t>
            </a:r>
            <a:r>
              <a:rPr lang="en-GB" sz="1200" b="1" noProof="0" dirty="0"/>
              <a:t>influence</a:t>
            </a:r>
            <a:r>
              <a:rPr lang="en-GB" sz="1200" noProof="0" dirty="0"/>
              <a:t> each has is also important as those with a significant influence to sell a multi-stakeholder process and its customised approach in a given context can be leveraged across the team and will inform the negotiation and assignment of roles and responsibilities.</a:t>
            </a:r>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noProof="0" dirty="0"/>
              <a:t>And each actor does not necessarily have to be involved in all interventions. The </a:t>
            </a:r>
            <a:r>
              <a:rPr lang="en-GB" sz="1200" b="1" noProof="0" dirty="0"/>
              <a:t>level of involvement </a:t>
            </a:r>
            <a:r>
              <a:rPr lang="en-GB" sz="1200" noProof="0" dirty="0"/>
              <a:t>can also be determined depending on the specific requirements of a given intervention, given a specific context, including political climate.</a:t>
            </a:r>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noProof="0" dirty="0"/>
              <a:t>The first step here is to </a:t>
            </a:r>
            <a:r>
              <a:rPr lang="en-GB" sz="1200" b="1" noProof="0" dirty="0"/>
              <a:t>understand interests</a:t>
            </a:r>
            <a:r>
              <a:rPr lang="en-GB" sz="1200" b="0" noProof="0" dirty="0"/>
              <a:t> – and, to do so, we need to ask ourselves the following questions:</a:t>
            </a:r>
          </a:p>
          <a:p>
            <a:pPr marL="0" lvl="0" indent="0" algn="l" rtl="0">
              <a:lnSpc>
                <a:spcPct val="100000"/>
              </a:lnSpc>
              <a:spcBef>
                <a:spcPts val="0"/>
              </a:spcBef>
              <a:spcAft>
                <a:spcPts val="0"/>
              </a:spcAft>
              <a:buSzPts val="1400"/>
              <a:buNone/>
            </a:pPr>
            <a:endParaRPr lang="en-GB" sz="1200" b="0" noProof="0" dirty="0"/>
          </a:p>
          <a:p>
            <a:pPr marL="628650" lvl="1" indent="-171450" algn="l" rtl="0">
              <a:lnSpc>
                <a:spcPct val="100000"/>
              </a:lnSpc>
              <a:spcBef>
                <a:spcPts val="0"/>
              </a:spcBef>
              <a:spcAft>
                <a:spcPts val="0"/>
              </a:spcAft>
              <a:buSzPts val="1400"/>
              <a:buFont typeface="Arial" panose="020B0604020202020204" pitchFamily="34" charset="0"/>
              <a:buChar char="•"/>
            </a:pPr>
            <a:r>
              <a:rPr lang="en-GB" sz="1200" b="0" noProof="0" dirty="0"/>
              <a:t>Are each stakeholder’s goals clear?</a:t>
            </a:r>
          </a:p>
          <a:p>
            <a:pPr marL="628650" lvl="1" indent="-171450" algn="l" rtl="0">
              <a:lnSpc>
                <a:spcPct val="100000"/>
              </a:lnSpc>
              <a:spcBef>
                <a:spcPts val="0"/>
              </a:spcBef>
              <a:spcAft>
                <a:spcPts val="0"/>
              </a:spcAft>
              <a:buSzPts val="1400"/>
              <a:buFont typeface="Arial" panose="020B0604020202020204" pitchFamily="34" charset="0"/>
              <a:buChar char="•"/>
            </a:pPr>
            <a:r>
              <a:rPr lang="en-GB" sz="1200" b="0" noProof="0" dirty="0"/>
              <a:t>Are they acting in line with their core beliefs?</a:t>
            </a:r>
            <a:endParaRPr lang="en-GB" sz="1200" noProof="0" dirty="0">
              <a:solidFill>
                <a:schemeClr val="dk1"/>
              </a:solidFill>
              <a:latin typeface="Open Sans" panose="020B0606030504020204" pitchFamily="34" charset="0"/>
              <a:cs typeface="Open Sans" panose="020B0606030504020204" pitchFamily="34" charset="0"/>
              <a:sym typeface="Calibri"/>
            </a:endParaRPr>
          </a:p>
          <a:p>
            <a:pPr marL="628650" lvl="1" indent="-171450" algn="l" rtl="0">
              <a:lnSpc>
                <a:spcPct val="100000"/>
              </a:lnSpc>
              <a:spcBef>
                <a:spcPts val="0"/>
              </a:spcBef>
              <a:spcAft>
                <a:spcPts val="0"/>
              </a:spcAft>
              <a:buSzPts val="1400"/>
              <a:buFont typeface="Arial" panose="020B0604020202020204" pitchFamily="34" charset="0"/>
              <a:buChar char="•"/>
            </a:pPr>
            <a:r>
              <a:rPr lang="en-GB" sz="1200" noProof="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rPr>
              <a:t>Do you understand the constraints they face?</a:t>
            </a:r>
          </a:p>
          <a:p>
            <a:pPr marL="628650" lvl="1" indent="-171450" algn="l" rtl="0">
              <a:lnSpc>
                <a:spcPct val="100000"/>
              </a:lnSpc>
              <a:spcBef>
                <a:spcPts val="0"/>
              </a:spcBef>
              <a:spcAft>
                <a:spcPts val="0"/>
              </a:spcAft>
              <a:buSzPts val="1400"/>
              <a:buFont typeface="Arial" panose="020B0604020202020204" pitchFamily="34" charset="0"/>
              <a:buChar char="•"/>
            </a:pPr>
            <a:r>
              <a:rPr lang="en-GB" sz="1200" noProof="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rPr>
              <a:t>Who/what are the key influences on them?</a:t>
            </a:r>
            <a:endParaRPr lang="en-GB" sz="1200" noProof="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628650" lvl="1" indent="-171450" algn="l" rtl="0">
              <a:lnSpc>
                <a:spcPct val="100000"/>
              </a:lnSpc>
              <a:spcBef>
                <a:spcPts val="0"/>
              </a:spcBef>
              <a:spcAft>
                <a:spcPts val="0"/>
              </a:spcAft>
              <a:buSzPts val="1400"/>
              <a:buFont typeface="Arial" panose="020B0604020202020204" pitchFamily="34" charset="0"/>
              <a:buChar char="•"/>
            </a:pPr>
            <a:r>
              <a:rPr lang="en-GB" sz="1200" noProof="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rPr>
              <a:t>Is their </a:t>
            </a:r>
            <a:r>
              <a:rPr lang="en-GB" sz="1200" noProof="0" dirty="0" err="1">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rPr>
              <a:t>behavior</a:t>
            </a:r>
            <a:r>
              <a:rPr lang="en-GB" sz="1200" noProof="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rPr>
              <a:t> shaped by social norms?</a:t>
            </a:r>
          </a:p>
          <a:p>
            <a:pPr marL="0" lvl="0" indent="0" algn="l" rtl="0">
              <a:lnSpc>
                <a:spcPct val="100000"/>
              </a:lnSpc>
              <a:spcBef>
                <a:spcPts val="0"/>
              </a:spcBef>
              <a:spcAft>
                <a:spcPts val="0"/>
              </a:spcAft>
              <a:buSzPts val="1400"/>
              <a:buFont typeface="Arial" panose="020B0604020202020204" pitchFamily="34" charset="0"/>
              <a:buNone/>
            </a:pPr>
            <a:endParaRPr lang="en-GB" sz="1200" noProof="0" dirty="0">
              <a:solidFill>
                <a:schemeClr val="lt1"/>
              </a:solidFill>
              <a:ea typeface="Open Sans" panose="020B0606030504020204" pitchFamily="34" charset="0"/>
              <a:cs typeface="Open Sans" panose="020B0606030504020204" pitchFamily="34" charset="0"/>
              <a:sym typeface="Calibri"/>
            </a:endParaRPr>
          </a:p>
          <a:p>
            <a:pPr marL="0" lvl="0" indent="0" algn="l" rtl="0">
              <a:lnSpc>
                <a:spcPct val="100000"/>
              </a:lnSpc>
              <a:spcBef>
                <a:spcPts val="0"/>
              </a:spcBef>
              <a:spcAft>
                <a:spcPts val="0"/>
              </a:spcAft>
              <a:buSzPts val="1400"/>
              <a:buNone/>
            </a:pPr>
            <a:r>
              <a:rPr lang="en-GB" sz="1200" noProof="0" dirty="0">
                <a:solidFill>
                  <a:schemeClr val="lt1"/>
                </a:solidFill>
                <a:ea typeface="Open Sans" panose="020B0606030504020204" pitchFamily="34" charset="0"/>
                <a:cs typeface="Open Sans" panose="020B0606030504020204" pitchFamily="34" charset="0"/>
                <a:sym typeface="Calibri"/>
              </a:rPr>
              <a:t>The second step is </a:t>
            </a:r>
            <a:r>
              <a:rPr lang="en-GB" sz="1200" b="1" noProof="0" dirty="0">
                <a:solidFill>
                  <a:schemeClr val="lt1"/>
                </a:solidFill>
                <a:ea typeface="Open Sans" panose="020B0606030504020204" pitchFamily="34" charset="0"/>
                <a:cs typeface="Open Sans" panose="020B0606030504020204" pitchFamily="34" charset="0"/>
                <a:sym typeface="Calibri"/>
              </a:rPr>
              <a:t>understanding change </a:t>
            </a:r>
            <a:r>
              <a:rPr lang="en-GB" sz="1200" noProof="0" dirty="0">
                <a:solidFill>
                  <a:schemeClr val="lt1"/>
                </a:solidFill>
                <a:ea typeface="Open Sans" panose="020B0606030504020204" pitchFamily="34" charset="0"/>
                <a:cs typeface="Open Sans" panose="020B0606030504020204" pitchFamily="34" charset="0"/>
                <a:sym typeface="Calibri"/>
              </a:rPr>
              <a:t>– what space and capacity do people have to effect change? In turn, this generates a series of other </a:t>
            </a:r>
            <a:r>
              <a:rPr lang="en-GB" sz="1200" b="0" noProof="0" dirty="0"/>
              <a:t>questions:</a:t>
            </a:r>
          </a:p>
          <a:p>
            <a:pPr marL="0" lvl="0" indent="0" algn="l" rtl="0">
              <a:lnSpc>
                <a:spcPct val="100000"/>
              </a:lnSpc>
              <a:spcBef>
                <a:spcPts val="0"/>
              </a:spcBef>
              <a:spcAft>
                <a:spcPts val="0"/>
              </a:spcAft>
              <a:buSzPts val="1400"/>
              <a:buNone/>
            </a:pPr>
            <a:endParaRPr lang="en-GB" sz="1200" b="0" noProof="0" dirty="0"/>
          </a:p>
          <a:p>
            <a:pPr marL="628650" lvl="1" indent="-171450" algn="l" rtl="0">
              <a:lnSpc>
                <a:spcPct val="100000"/>
              </a:lnSpc>
              <a:spcBef>
                <a:spcPts val="0"/>
              </a:spcBef>
              <a:spcAft>
                <a:spcPts val="0"/>
              </a:spcAft>
              <a:buSzPts val="1400"/>
              <a:buFont typeface="Arial" panose="020B0604020202020204" pitchFamily="34" charset="0"/>
              <a:buChar char="•"/>
            </a:pPr>
            <a:r>
              <a:rPr lang="en-GB" sz="1200" b="0" noProof="0" dirty="0"/>
              <a:t>Who is the decision-maker?</a:t>
            </a:r>
          </a:p>
          <a:p>
            <a:pPr marL="628650" lvl="1" indent="-171450" algn="l" rtl="0">
              <a:lnSpc>
                <a:spcPct val="100000"/>
              </a:lnSpc>
              <a:spcBef>
                <a:spcPts val="0"/>
              </a:spcBef>
              <a:spcAft>
                <a:spcPts val="0"/>
              </a:spcAft>
              <a:buSzPts val="1400"/>
              <a:buFont typeface="Arial" panose="020B0604020202020204" pitchFamily="34" charset="0"/>
              <a:buChar char="•"/>
            </a:pPr>
            <a:r>
              <a:rPr lang="en-GB" sz="1200" b="0" noProof="0" dirty="0"/>
              <a:t>Are their key decision points clear?</a:t>
            </a:r>
          </a:p>
          <a:p>
            <a:pPr marL="628650" lvl="1" indent="-171450" algn="l" rtl="0">
              <a:lnSpc>
                <a:spcPct val="100000"/>
              </a:lnSpc>
              <a:spcBef>
                <a:spcPts val="0"/>
              </a:spcBef>
              <a:spcAft>
                <a:spcPts val="0"/>
              </a:spcAft>
              <a:buSzPts val="1400"/>
              <a:buFont typeface="Arial" panose="020B0604020202020204" pitchFamily="34" charset="0"/>
              <a:buChar char="•"/>
            </a:pPr>
            <a:r>
              <a:rPr lang="en-GB" sz="1200" b="0" noProof="0" dirty="0"/>
              <a:t>Do they have potential coalition partners?</a:t>
            </a:r>
          </a:p>
          <a:p>
            <a:pPr marL="628650" lvl="1" indent="-171450" algn="l" rtl="0">
              <a:lnSpc>
                <a:spcPct val="100000"/>
              </a:lnSpc>
              <a:spcBef>
                <a:spcPts val="0"/>
              </a:spcBef>
              <a:spcAft>
                <a:spcPts val="0"/>
              </a:spcAft>
              <a:buSzPts val="1400"/>
              <a:buFont typeface="Arial" panose="020B0604020202020204" pitchFamily="34" charset="0"/>
              <a:buChar char="•"/>
            </a:pPr>
            <a:r>
              <a:rPr lang="en-GB" sz="1200" b="0" noProof="0" dirty="0"/>
              <a:t>Is their framing of the issue likely to be successful?</a:t>
            </a:r>
          </a:p>
          <a:p>
            <a:pPr marL="628650" lvl="1" indent="-171450" algn="l" rtl="0">
              <a:lnSpc>
                <a:spcPct val="100000"/>
              </a:lnSpc>
              <a:spcBef>
                <a:spcPts val="0"/>
              </a:spcBef>
              <a:spcAft>
                <a:spcPts val="0"/>
              </a:spcAft>
              <a:buSzPts val="1400"/>
              <a:buFont typeface="Arial" panose="020B0604020202020204" pitchFamily="34" charset="0"/>
              <a:buChar char="•"/>
            </a:pPr>
            <a:r>
              <a:rPr lang="en-GB" sz="1200" noProof="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rPr>
              <a:t>Are they playing on more than one chessboard?</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64</a:t>
            </a:fld>
            <a:endParaRPr lang="x-none"/>
          </a:p>
        </p:txBody>
      </p:sp>
    </p:spTree>
    <p:extLst>
      <p:ext uri="{BB962C8B-B14F-4D97-AF65-F5344CB8AC3E}">
        <p14:creationId xmlns:p14="http://schemas.microsoft.com/office/powerpoint/2010/main" val="6976590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182880" algn="l" rtl="0">
              <a:lnSpc>
                <a:spcPct val="100000"/>
              </a:lnSpc>
              <a:spcBef>
                <a:spcPts val="0"/>
              </a:spcBef>
              <a:spcAft>
                <a:spcPts val="0"/>
              </a:spcAft>
              <a:buSzPts val="1400"/>
              <a:buNone/>
            </a:pPr>
            <a:r>
              <a:rPr lang="en-GB" noProof="0" dirty="0">
                <a:solidFill>
                  <a:srgbClr val="323F4F"/>
                </a:solidFill>
                <a:ea typeface="Open Sans" panose="020B0606030504020204" pitchFamily="34" charset="0"/>
                <a:cs typeface="Open Sans" panose="020B0606030504020204" pitchFamily="34" charset="0"/>
                <a:sym typeface="Calibri"/>
              </a:rPr>
              <a:t>It is also critical to map stakeholders in relation to: a) change in general; b) the reforms/initiatives you are advocating; and c) each other.</a:t>
            </a:r>
          </a:p>
          <a:p>
            <a:pPr marL="0" lvl="0" indent="-182880" algn="l" rtl="0">
              <a:lnSpc>
                <a:spcPct val="100000"/>
              </a:lnSpc>
              <a:spcBef>
                <a:spcPts val="0"/>
              </a:spcBef>
              <a:spcAft>
                <a:spcPts val="0"/>
              </a:spcAft>
              <a:buSzPts val="1400"/>
              <a:buNone/>
            </a:pPr>
            <a:endParaRPr lang="en-GB" noProof="0" dirty="0">
              <a:solidFill>
                <a:srgbClr val="323F4F"/>
              </a:solidFill>
              <a:cs typeface="Open Sans" panose="020B0606030504020204" pitchFamily="34" charset="0"/>
              <a:sym typeface="Calibri"/>
            </a:endParaRPr>
          </a:p>
          <a:p>
            <a:pPr marL="0" lvl="0" indent="-182880" algn="l" rtl="0">
              <a:lnSpc>
                <a:spcPct val="100000"/>
              </a:lnSpc>
              <a:spcBef>
                <a:spcPts val="0"/>
              </a:spcBef>
              <a:spcAft>
                <a:spcPts val="0"/>
              </a:spcAft>
              <a:buSzPts val="1400"/>
              <a:buNone/>
            </a:pPr>
            <a:r>
              <a:rPr lang="en-GB" noProof="0" dirty="0"/>
              <a:t>Understanding a stakeholder attitude toward a P/CVE, multi-stakeholder coordination/collaboration and other factors is also important to seek to understand.  </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Opponents may not necessarily be kept out as their contributions may be crucial to the effectiveness of the process. The engagement strategy of the less active allies will be different than for those who already understand the benefits of a team approach – a wide web of services and responses.  </a:t>
            </a:r>
          </a:p>
          <a:p>
            <a:pPr marL="0" lvl="0" indent="0" algn="l" rtl="0">
              <a:spcBef>
                <a:spcPts val="0"/>
              </a:spcBef>
              <a:spcAft>
                <a:spcPts val="0"/>
              </a:spcAft>
              <a:buNone/>
            </a:pP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65</a:t>
            </a:fld>
            <a:endParaRPr lang="x-none"/>
          </a:p>
        </p:txBody>
      </p:sp>
    </p:spTree>
    <p:extLst>
      <p:ext uri="{BB962C8B-B14F-4D97-AF65-F5344CB8AC3E}">
        <p14:creationId xmlns:p14="http://schemas.microsoft.com/office/powerpoint/2010/main" val="38231456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noProof="0" dirty="0"/>
              <a:t>It is not enough to understand which actors operate in a space and their respective attitudes to P/CVE, case management, use of force, etc. It is also important to understand how each actor relates to others and as a result what relationships exist between individual members in a given context.  </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Not all actors will have the same power and influence given their relationships with other government agencies, non-governmental organisations and other civil society stakeholders. The ability of each to engage in multiple fronts or to have developed credibility in the space of P/CVE interventions will play a large role in the development of a teams with various – ideally complementary roles.</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If stakeholders are already working together closely and if they have established formal approaches to joint activities can lay the foundation for what works in terms of collaborative process in a given context.  Identifying these can be useful.</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The informal – and sometimes independent of P/CVE – linkages between stakeholders can also play a role in the collaboration as they will likely side with each other or share interests or views, at least from one standpoint.</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The power dynamic between stakeholders should also be determined as it allows the group to understand who supplies the foundational resources, while others may engage at risk targets using these resources.  </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And if some don’t work together – have they in the past?  What was the result of that collaboration? Can any discord/history/legacy be circumvented for a new collaborative process?</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It is also important to identify if there are specific issues which may either plague or provide an opportunity for the collaborative approach to take hold?  This can result from current events, cultural preferences, debates in a society, etc.</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And finally, it is key to understand what other actors should be involved that are not already.</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66</a:t>
            </a:fld>
            <a:endParaRPr lang="x-none"/>
          </a:p>
        </p:txBody>
      </p:sp>
    </p:spTree>
    <p:extLst>
      <p:ext uri="{BB962C8B-B14F-4D97-AF65-F5344CB8AC3E}">
        <p14:creationId xmlns:p14="http://schemas.microsoft.com/office/powerpoint/2010/main" val="6349590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noProof="0" dirty="0"/>
              <a:t>Once all the mapping has been done and the relevant stakeholders who can make up a web of interveners are identified, those initiating a multi-stakeholder process now have the information they need to develop an engagement strategy to invite stakeholders not yet on the team.</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This is what will be done in the following exercise for your specific context. This slide will be used for the exercise to develop an engagement strategy which includes the assignment/negotiation of roles and responsibilities.  </a:t>
            </a:r>
          </a:p>
        </p:txBody>
      </p:sp>
      <p:sp>
        <p:nvSpPr>
          <p:cNvPr id="4" name="Slide Number Placeholder 3"/>
          <p:cNvSpPr>
            <a:spLocks noGrp="1"/>
          </p:cNvSpPr>
          <p:nvPr>
            <p:ph type="sldNum" sz="quarter" idx="5"/>
          </p:nvPr>
        </p:nvSpPr>
        <p:spPr/>
        <p:txBody>
          <a:bodyPr/>
          <a:lstStyle/>
          <a:p>
            <a:fld id="{4C117FA5-761C-C549-A9ED-C21FA301D369}" type="slidenum">
              <a:rPr lang="x-none" smtClean="0"/>
              <a:pPr/>
              <a:t>67</a:t>
            </a:fld>
            <a:endParaRPr lang="x-none"/>
          </a:p>
        </p:txBody>
      </p:sp>
    </p:spTree>
    <p:extLst>
      <p:ext uri="{BB962C8B-B14F-4D97-AF65-F5344CB8AC3E}">
        <p14:creationId xmlns:p14="http://schemas.microsoft.com/office/powerpoint/2010/main" val="13055561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C117FA5-761C-C549-A9ED-C21FA301D369}" type="slidenum">
              <a:rPr lang="x-none" smtClean="0"/>
              <a:pPr/>
              <a:t>68</a:t>
            </a:fld>
            <a:endParaRPr lang="x-none"/>
          </a:p>
        </p:txBody>
      </p:sp>
    </p:spTree>
    <p:extLst>
      <p:ext uri="{BB962C8B-B14F-4D97-AF65-F5344CB8AC3E}">
        <p14:creationId xmlns:p14="http://schemas.microsoft.com/office/powerpoint/2010/main" val="18073915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73</a:t>
            </a:fld>
            <a:endParaRPr lang="x-none"/>
          </a:p>
        </p:txBody>
      </p:sp>
    </p:spTree>
    <p:extLst>
      <p:ext uri="{BB962C8B-B14F-4D97-AF65-F5344CB8AC3E}">
        <p14:creationId xmlns:p14="http://schemas.microsoft.com/office/powerpoint/2010/main" val="20601624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100"/>
              <a:buNone/>
            </a:pPr>
            <a:r>
              <a:rPr lang="en-GB" sz="1200" b="0" noProof="0" dirty="0">
                <a:ea typeface="Open Sans" panose="020B0606030504020204" pitchFamily="34" charset="0"/>
                <a:cs typeface="Open Sans" panose="020B0606030504020204" pitchFamily="34" charset="0"/>
                <a:sym typeface="Open Sans"/>
              </a:rPr>
              <a:t>An old </a:t>
            </a:r>
            <a:r>
              <a:rPr lang="en-GB" sz="1200" noProof="0" dirty="0">
                <a:ea typeface="Open Sans" panose="020B0606030504020204" pitchFamily="34" charset="0"/>
                <a:cs typeface="Open Sans" panose="020B0606030504020204" pitchFamily="34" charset="0"/>
                <a:sym typeface="Saira"/>
              </a:rPr>
              <a:t>African proverb states: “</a:t>
            </a:r>
            <a:r>
              <a:rPr lang="en-GB" sz="1200" i="1" noProof="0" dirty="0">
                <a:ea typeface="Open Sans" panose="020B0606030504020204" pitchFamily="34" charset="0"/>
                <a:cs typeface="Open Sans" panose="020B0606030504020204" pitchFamily="34" charset="0"/>
                <a:sym typeface="Saira"/>
              </a:rPr>
              <a:t>If you want to go fast, go alone. If you want to go far, go together</a:t>
            </a:r>
            <a:r>
              <a:rPr lang="en-GB" sz="1200" noProof="0" dirty="0">
                <a:ea typeface="Open Sans" panose="020B0606030504020204" pitchFamily="34" charset="0"/>
                <a:cs typeface="Open Sans" panose="020B0606030504020204" pitchFamily="34" charset="0"/>
                <a:sym typeface="Saira"/>
              </a:rPr>
              <a:t>”. When it comes to preventing or countering violent extremism, we recognise the vast complexities and the need to go far and thus together. </a:t>
            </a:r>
          </a:p>
          <a:p>
            <a:pPr marL="0" lvl="0" indent="0" algn="l" rtl="0">
              <a:spcBef>
                <a:spcPts val="0"/>
              </a:spcBef>
              <a:spcAft>
                <a:spcPts val="0"/>
              </a:spcAft>
              <a:buNone/>
            </a:pPr>
            <a:endParaRPr lang="en-GB" sz="1200" noProof="0" dirty="0">
              <a:ea typeface="Open Sans" panose="020B0606030504020204" pitchFamily="34" charset="0"/>
              <a:cs typeface="Open Sans" panose="020B0606030504020204" pitchFamily="34" charset="0"/>
              <a:sym typeface="Saira"/>
            </a:endParaRPr>
          </a:p>
          <a:p>
            <a:pPr marL="0" lvl="0" indent="0" algn="l" rtl="0">
              <a:spcBef>
                <a:spcPts val="0"/>
              </a:spcBef>
              <a:spcAft>
                <a:spcPts val="0"/>
              </a:spcAft>
              <a:buSzPts val="1100"/>
              <a:buNone/>
            </a:pPr>
            <a:r>
              <a:rPr lang="en-GB" sz="1200" noProof="0" dirty="0">
                <a:ea typeface="Open Sans" panose="020B0606030504020204" pitchFamily="34" charset="0"/>
                <a:cs typeface="Open Sans" panose="020B0606030504020204" pitchFamily="34" charset="0"/>
                <a:sym typeface="Saira"/>
              </a:rPr>
              <a:t>A team has been defined as a unique group with an objective and is characterised by collaboration being required for reaching the team’s goal. In the context of why we are all here, our objective is clear – it is to prevent and counter violent extremism. And it is through the collaborative effort in particular we put self-interests aside to address the issues surrounding or giving rise to violent extremism as one.</a:t>
            </a:r>
            <a:br>
              <a:rPr lang="en-GB" sz="1200" noProof="0" dirty="0">
                <a:ea typeface="Open Sans" panose="020B0606030504020204" pitchFamily="34" charset="0"/>
                <a:cs typeface="Open Sans" panose="020B0606030504020204" pitchFamily="34" charset="0"/>
                <a:sym typeface="Saira"/>
              </a:rPr>
            </a:br>
            <a:endParaRPr lang="en-GB" sz="1200" noProof="0" dirty="0">
              <a:ea typeface="Open Sans" panose="020B0606030504020204" pitchFamily="34" charset="0"/>
              <a:cs typeface="Open Sans" panose="020B0606030504020204" pitchFamily="34" charset="0"/>
              <a:sym typeface="Saira"/>
            </a:endParaRPr>
          </a:p>
          <a:p>
            <a:pPr marL="0" lvl="0" indent="0" algn="l" rtl="0">
              <a:spcBef>
                <a:spcPts val="0"/>
              </a:spcBef>
              <a:spcAft>
                <a:spcPts val="0"/>
              </a:spcAft>
              <a:buSzPts val="1100"/>
              <a:buNone/>
            </a:pPr>
            <a:r>
              <a:rPr lang="en-GB" sz="1200" noProof="0" dirty="0">
                <a:ea typeface="Open Sans" panose="020B0606030504020204" pitchFamily="34" charset="0"/>
                <a:cs typeface="Open Sans" panose="020B0606030504020204" pitchFamily="34" charset="0"/>
                <a:sym typeface="Saira"/>
              </a:rPr>
              <a:t>[</a:t>
            </a:r>
            <a:r>
              <a:rPr lang="en-GB" sz="1200" i="1" noProof="0" dirty="0">
                <a:ea typeface="Open Sans" panose="020B0606030504020204" pitchFamily="34" charset="0"/>
                <a:cs typeface="Open Sans" panose="020B0606030504020204" pitchFamily="34" charset="0"/>
                <a:sym typeface="Saira"/>
              </a:rPr>
              <a:t>Read the five benefits of working as a team presented on the slide</a:t>
            </a:r>
            <a:r>
              <a:rPr lang="en-GB" sz="1200" noProof="0" dirty="0">
                <a:ea typeface="Open Sans" panose="020B0606030504020204" pitchFamily="34" charset="0"/>
                <a:cs typeface="Open Sans" panose="020B0606030504020204" pitchFamily="34" charset="0"/>
                <a:sym typeface="Saira"/>
              </a:rPr>
              <a:t>]. </a:t>
            </a:r>
            <a:endParaRPr lang="en-GB" sz="1200" noProof="0" dirty="0"/>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75</a:t>
            </a:fld>
            <a:endParaRPr lang="x-none"/>
          </a:p>
        </p:txBody>
      </p:sp>
    </p:spTree>
    <p:extLst>
      <p:ext uri="{BB962C8B-B14F-4D97-AF65-F5344CB8AC3E}">
        <p14:creationId xmlns:p14="http://schemas.microsoft.com/office/powerpoint/2010/main" val="32328610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noProof="0" dirty="0"/>
              <a:t>These are examples of the stakeholders that have typically been involved in delivering P/CVE interventions in different contexts, including as part of a team.  Some of these may be relevant to your context; others may not be.  There may still be others not on the slide that may be important to include from your community. [</a:t>
            </a:r>
            <a:r>
              <a:rPr lang="en-GB" i="1" noProof="0" dirty="0"/>
              <a:t>Ask participants whether these stakeholders are relevant in their context and whether there are others not on slide that are important to include</a:t>
            </a:r>
            <a:r>
              <a:rPr lang="en-GB" i="0" noProof="0" dirty="0"/>
              <a:t>].</a:t>
            </a:r>
            <a:r>
              <a:rPr lang="en-GB" noProof="0" dirty="0"/>
              <a:t/>
            </a:r>
            <a:br>
              <a:rPr lang="en-GB" noProof="0" dirty="0"/>
            </a:br>
            <a:r>
              <a:rPr lang="en-GB" noProof="0" dirty="0"/>
              <a:t> </a:t>
            </a:r>
          </a:p>
          <a:p>
            <a:pPr marL="0" lvl="0" indent="0" algn="l" rtl="0">
              <a:lnSpc>
                <a:spcPct val="100000"/>
              </a:lnSpc>
              <a:spcBef>
                <a:spcPts val="0"/>
              </a:spcBef>
              <a:spcAft>
                <a:spcPts val="0"/>
              </a:spcAft>
              <a:buSzPts val="1400"/>
              <a:buNone/>
            </a:pPr>
            <a:r>
              <a:rPr lang="en-GB" noProof="0" dirty="0"/>
              <a:t>Each member of any team should bring their own unique and valuable perspective, skills, understanding, abilities, and approach to the specific issue being addressed.</a:t>
            </a:r>
          </a:p>
          <a:p>
            <a:pPr marL="0" lvl="0" indent="0" algn="l" rtl="0">
              <a:lnSpc>
                <a:spcPct val="100000"/>
              </a:lnSpc>
              <a:spcBef>
                <a:spcPts val="0"/>
              </a:spcBef>
              <a:spcAft>
                <a:spcPts val="0"/>
              </a:spcAft>
              <a:buSzPts val="1400"/>
              <a:buNone/>
            </a:pPr>
            <a:r>
              <a:rPr lang="en-GB" noProof="0" dirty="0"/>
              <a:t/>
            </a:r>
            <a:br>
              <a:rPr lang="en-GB" noProof="0" dirty="0"/>
            </a:br>
            <a:r>
              <a:rPr lang="en-GB" noProof="0" dirty="0"/>
              <a:t>The composition of any team will depend on a number of facts, including the capacities and willingness of potential team members to participate, the needs of the relevant community, and the available resources.</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As it will be addressed later today, depending on the existing capacities/resources and specific P/CVE expertise, some training and other capacity-building support may be required not only focussed on individual team members but on collaboration among them.</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76</a:t>
            </a:fld>
            <a:endParaRPr lang="x-none"/>
          </a:p>
        </p:txBody>
      </p:sp>
    </p:spTree>
    <p:extLst>
      <p:ext uri="{BB962C8B-B14F-4D97-AF65-F5344CB8AC3E}">
        <p14:creationId xmlns:p14="http://schemas.microsoft.com/office/powerpoint/2010/main" val="24442191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200"/>
              <a:buFont typeface="Calibri"/>
              <a:buNone/>
            </a:pPr>
            <a:r>
              <a:rPr lang="en-GB" noProof="0" dirty="0"/>
              <a:t>P/CVE teams can be formal (</a:t>
            </a:r>
            <a:r>
              <a:rPr lang="en-GB" i="0" noProof="0" dirty="0"/>
              <a:t>e.g., </a:t>
            </a:r>
            <a:r>
              <a:rPr lang="en-GB" noProof="0" dirty="0"/>
              <a:t>with each member signing a Memorandum of Understanding or based on a cooperation framework among relevant agencies and services providers, as in Denmark) or informal. </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200"/>
              <a:buFont typeface="Calibri"/>
              <a:buNone/>
            </a:pPr>
            <a:r>
              <a:rPr lang="en-GB" noProof="0" dirty="0"/>
              <a:t>They can be more </a:t>
            </a:r>
            <a:r>
              <a:rPr lang="en-GB" i="1" noProof="0" dirty="0"/>
              <a:t>ad hoc</a:t>
            </a:r>
            <a:r>
              <a:rPr lang="en-GB" noProof="0" dirty="0"/>
              <a:t>, like the multi-disciplinary case meetings in The Netherlands, where municipal officials and local partners, which might include prosecutors, police, child protection workers, social welfare workers, security officials, and youth care centres meet on an as needed basis to discuss individuals showing signs of radicalisation to violent extremism.</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200"/>
              <a:buFont typeface="Calibri"/>
              <a:buNone/>
            </a:pPr>
            <a:r>
              <a:rPr lang="en-GB" noProof="0" dirty="0"/>
              <a:t>They can also be led by an NGO, which relies on a loose network of practitioners or service providers to design/deliver the necessary intervention/s on an as-needed basis.</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200"/>
              <a:buFont typeface="Calibri"/>
              <a:buNone/>
            </a:pPr>
            <a:r>
              <a:rPr lang="en-GB" noProof="0" dirty="0"/>
              <a:t>When it comes to frequency they can work together on a daily basis in a shared office space, as is the case with the ANCHOR Teams in Finland. Alternatively, team members can work for their separate organisations but come together at a shared (including virtual) table, often at a neutral space, on a periodic (</a:t>
            </a:r>
            <a:r>
              <a:rPr lang="en-GB" i="1" noProof="0" dirty="0"/>
              <a:t>e.g.,</a:t>
            </a:r>
            <a:r>
              <a:rPr lang="en-GB" noProof="0" dirty="0"/>
              <a:t> weekly, monthly, or quarterly) or an as-needed basis to review cases. </a:t>
            </a:r>
            <a:r>
              <a:rPr lang="en-GB" sz="1100" noProof="0" dirty="0">
                <a:ea typeface="Open Sans" panose="020B0606030504020204" pitchFamily="34" charset="0"/>
                <a:cs typeface="Open Sans" panose="020B0606030504020204" pitchFamily="34" charset="0"/>
                <a:sym typeface="Saira"/>
              </a:rPr>
              <a:t>Regular face-to-face meetings, however, can be helpful in building the trust that will be critical to effective cooperation around the handling of individual cases.</a:t>
            </a:r>
            <a:endParaRPr lang="en-GB" noProof="0" dirty="0"/>
          </a:p>
          <a:p>
            <a:pPr marL="0" lvl="0" indent="0" algn="l" rtl="0">
              <a:lnSpc>
                <a:spcPct val="100000"/>
              </a:lnSpc>
              <a:spcBef>
                <a:spcPts val="0"/>
              </a:spcBef>
              <a:spcAft>
                <a:spcPts val="0"/>
              </a:spcAft>
              <a:buSzPts val="1400"/>
              <a:buNone/>
            </a:pPr>
            <a:endParaRPr lang="en-GB" sz="1100" noProof="0" dirty="0">
              <a:ea typeface="Open Sans" panose="020B0606030504020204" pitchFamily="34" charset="0"/>
              <a:cs typeface="Open Sans" panose="020B0606030504020204" pitchFamily="34" charset="0"/>
              <a:sym typeface="Saira"/>
            </a:endParaRPr>
          </a:p>
          <a:p>
            <a:pPr marL="0" lvl="0" indent="0" algn="l" rtl="0">
              <a:lnSpc>
                <a:spcPct val="100000"/>
              </a:lnSpc>
              <a:spcBef>
                <a:spcPts val="0"/>
              </a:spcBef>
              <a:spcAft>
                <a:spcPts val="0"/>
              </a:spcAft>
              <a:buClr>
                <a:schemeClr val="dk1"/>
              </a:buClr>
              <a:buSzPts val="1100"/>
              <a:buFont typeface="Saira"/>
              <a:buNone/>
            </a:pPr>
            <a:r>
              <a:rPr lang="en-GB" sz="1100" noProof="0" dirty="0">
                <a:ea typeface="Open Sans" panose="020B0606030504020204" pitchFamily="34" charset="0"/>
                <a:cs typeface="Open Sans" panose="020B0606030504020204" pitchFamily="34" charset="0"/>
                <a:sym typeface="Saira"/>
              </a:rPr>
              <a:t>The form a team might take typically depends on a number of factors. These include the number of cases, existing resources, and other capacities of the members (whether individuals or organisations) of the team, as well as the levels of trust that the members have within the relevant community and with each other.</a:t>
            </a:r>
            <a:endParaRPr lang="en-GB" noProof="0" dirty="0"/>
          </a:p>
          <a:p>
            <a:pPr marL="0" lvl="0" indent="0" algn="l" rtl="0">
              <a:lnSpc>
                <a:spcPct val="100000"/>
              </a:lnSpc>
              <a:spcBef>
                <a:spcPts val="0"/>
              </a:spcBef>
              <a:spcAft>
                <a:spcPts val="0"/>
              </a:spcAft>
              <a:buClr>
                <a:schemeClr val="dk1"/>
              </a:buClr>
              <a:buSzPts val="1100"/>
              <a:buFont typeface="Arial"/>
              <a:buNone/>
            </a:pPr>
            <a:endParaRPr lang="en-GB" sz="600" noProof="0" dirty="0">
              <a:ea typeface="Open Sans" panose="020B0606030504020204" pitchFamily="34" charset="0"/>
              <a:cs typeface="Open Sans" panose="020B0606030504020204" pitchFamily="34" charset="0"/>
              <a:sym typeface="Saira"/>
            </a:endParaRPr>
          </a:p>
          <a:p>
            <a:pPr marL="0" lvl="0" indent="0" algn="l" rtl="0">
              <a:lnSpc>
                <a:spcPct val="100000"/>
              </a:lnSpc>
              <a:spcBef>
                <a:spcPts val="0"/>
              </a:spcBef>
              <a:spcAft>
                <a:spcPts val="0"/>
              </a:spcAft>
              <a:buClr>
                <a:schemeClr val="dk1"/>
              </a:buClr>
              <a:buSzPts val="1100"/>
              <a:buFont typeface="Saira"/>
              <a:buNone/>
            </a:pPr>
            <a:r>
              <a:rPr lang="en-GB" sz="1100" noProof="0" dirty="0">
                <a:ea typeface="Open Sans" panose="020B0606030504020204" pitchFamily="34" charset="0"/>
                <a:cs typeface="Open Sans" panose="020B0606030504020204" pitchFamily="34" charset="0"/>
                <a:sym typeface="Saira"/>
              </a:rPr>
              <a:t>Depending on the context, consideration could be given to limiting membership to a small number of stakeholders that are more likely to have broad institutional interests in the programme, with other actors involved on an as-needed basis.</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77</a:t>
            </a:fld>
            <a:endParaRPr lang="x-none"/>
          </a:p>
        </p:txBody>
      </p:sp>
    </p:spTree>
    <p:extLst>
      <p:ext uri="{BB962C8B-B14F-4D97-AF65-F5344CB8AC3E}">
        <p14:creationId xmlns:p14="http://schemas.microsoft.com/office/powerpoint/2010/main" val="3221207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noProof="0" dirty="0">
                <a:solidFill>
                  <a:schemeClr val="dk1"/>
                </a:solidFill>
                <a:ea typeface="Open Sans" panose="020B0606030504020204" pitchFamily="34" charset="0"/>
                <a:cs typeface="Open Sans" panose="020B0606030504020204" pitchFamily="34" charset="0"/>
                <a:sym typeface="Calibri"/>
              </a:rPr>
              <a:t>Strategic listening allows members of any group/team to engage in purposeful/mindful conversations which aim to achieve something specific.  </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Strategic listening is about participating actively in a conversation by asking probing questions which allow you to gain a comprehensive picture of a specific context, system, approach, etc. </a:t>
            </a:r>
            <a:r>
              <a:rPr lang="en-GB" sz="1200" noProof="0" dirty="0">
                <a:solidFill>
                  <a:schemeClr val="dk1"/>
                </a:solidFill>
                <a:ea typeface="Open Sans" panose="020B0606030504020204" pitchFamily="34" charset="0"/>
                <a:cs typeface="Open Sans" panose="020B0606030504020204" pitchFamily="34" charset="0"/>
                <a:sym typeface="Calibri"/>
              </a:rPr>
              <a:t>Strategic listening – or strategic conversations – is a key tool to understand each other and achieve a level of communication which is conducive to contributing to a collaborative process.</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sz="1200" noProof="0" dirty="0">
                <a:solidFill>
                  <a:schemeClr val="dk1"/>
                </a:solidFill>
                <a:ea typeface="Open Sans" panose="020B0606030504020204" pitchFamily="34" charset="0"/>
                <a:cs typeface="Open Sans" panose="020B0606030504020204" pitchFamily="34" charset="0"/>
                <a:sym typeface="Calibri"/>
              </a:rPr>
              <a:t>Strategic listening is about paying attention to:</a:t>
            </a:r>
            <a:endParaRPr lang="en-GB" noProof="0" dirty="0"/>
          </a:p>
          <a:p>
            <a:pPr marL="0" lvl="0" indent="0" algn="l" rtl="0">
              <a:spcBef>
                <a:spcPts val="0"/>
              </a:spcBef>
              <a:spcAft>
                <a:spcPts val="0"/>
              </a:spcAft>
              <a:buNone/>
            </a:pPr>
            <a:endParaRPr lang="en-GB" sz="1200" noProof="0" dirty="0">
              <a:solidFill>
                <a:schemeClr val="dk1"/>
              </a:solidFill>
              <a:ea typeface="Open Sans" panose="020B0606030504020204" pitchFamily="34" charset="0"/>
              <a:cs typeface="Open Sans" panose="020B0606030504020204" pitchFamily="34" charset="0"/>
              <a:sym typeface="Calibri"/>
            </a:endParaRPr>
          </a:p>
          <a:p>
            <a:pPr marL="0" lvl="0" indent="0" algn="l" rtl="0">
              <a:spcBef>
                <a:spcPts val="0"/>
              </a:spcBef>
              <a:spcAft>
                <a:spcPts val="0"/>
              </a:spcAft>
              <a:buNone/>
            </a:pPr>
            <a:r>
              <a:rPr lang="en-GB" sz="1200" noProof="0" dirty="0">
                <a:solidFill>
                  <a:schemeClr val="dk1"/>
                </a:solidFill>
                <a:ea typeface="Open Sans" panose="020B0606030504020204" pitchFamily="34" charset="0"/>
                <a:cs typeface="Open Sans" panose="020B0606030504020204" pitchFamily="34" charset="0"/>
                <a:sym typeface="Calibri"/>
              </a:rPr>
              <a:t>    1. Facts</a:t>
            </a:r>
            <a:r>
              <a:rPr lang="en-GB" noProof="0" dirty="0"/>
              <a:t/>
            </a:r>
            <a:br>
              <a:rPr lang="en-GB" noProof="0" dirty="0"/>
            </a:br>
            <a:r>
              <a:rPr lang="en-GB" sz="1200" noProof="0" dirty="0">
                <a:solidFill>
                  <a:schemeClr val="dk1"/>
                </a:solidFill>
                <a:ea typeface="Open Sans" panose="020B0606030504020204" pitchFamily="34" charset="0"/>
                <a:cs typeface="Open Sans" panose="020B0606030504020204" pitchFamily="34" charset="0"/>
                <a:sym typeface="Calibri"/>
              </a:rPr>
              <a:t>    2. Meaning</a:t>
            </a:r>
            <a:r>
              <a:rPr lang="en-GB" noProof="0" dirty="0"/>
              <a:t/>
            </a:r>
            <a:br>
              <a:rPr lang="en-GB" noProof="0" dirty="0"/>
            </a:br>
            <a:r>
              <a:rPr lang="en-GB" sz="1200" noProof="0" dirty="0">
                <a:solidFill>
                  <a:schemeClr val="dk1"/>
                </a:solidFill>
                <a:ea typeface="Open Sans" panose="020B0606030504020204" pitchFamily="34" charset="0"/>
                <a:cs typeface="Open Sans" panose="020B0606030504020204" pitchFamily="34" charset="0"/>
                <a:sym typeface="Calibri"/>
              </a:rPr>
              <a:t>    3. Feelings</a:t>
            </a:r>
            <a:r>
              <a:rPr lang="en-GB" noProof="0" dirty="0"/>
              <a:t/>
            </a:r>
            <a:br>
              <a:rPr lang="en-GB" noProof="0" dirty="0"/>
            </a:br>
            <a:r>
              <a:rPr lang="en-GB" sz="1200" noProof="0" dirty="0">
                <a:solidFill>
                  <a:schemeClr val="dk1"/>
                </a:solidFill>
                <a:ea typeface="Open Sans" panose="020B0606030504020204" pitchFamily="34" charset="0"/>
                <a:cs typeface="Open Sans" panose="020B0606030504020204" pitchFamily="34" charset="0"/>
                <a:sym typeface="Calibri"/>
              </a:rPr>
              <a:t>    4. Intention</a:t>
            </a:r>
            <a:endParaRPr lang="en-GB" noProof="0" dirty="0"/>
          </a:p>
          <a:p>
            <a:pPr marL="0" lvl="0" indent="0" algn="l" rtl="0">
              <a:spcBef>
                <a:spcPts val="0"/>
              </a:spcBef>
              <a:spcAft>
                <a:spcPts val="0"/>
              </a:spcAft>
              <a:buNone/>
            </a:pPr>
            <a:endParaRPr lang="en-GB" sz="1200" noProof="0" dirty="0">
              <a:solidFill>
                <a:schemeClr val="dk1"/>
              </a:solidFill>
              <a:ea typeface="Open Sans" panose="020B0606030504020204" pitchFamily="34" charset="0"/>
              <a:cs typeface="Open Sans" panose="020B0606030504020204" pitchFamily="34" charset="0"/>
              <a:sym typeface="Calibri"/>
            </a:endParaRPr>
          </a:p>
          <a:p>
            <a:pPr marL="0" lvl="0" indent="0" algn="l" rtl="0">
              <a:spcBef>
                <a:spcPts val="0"/>
              </a:spcBef>
              <a:spcAft>
                <a:spcPts val="0"/>
              </a:spcAft>
              <a:buNone/>
            </a:pPr>
            <a:r>
              <a:rPr lang="en-GB" sz="1200" noProof="0" dirty="0">
                <a:solidFill>
                  <a:schemeClr val="dk1"/>
                </a:solidFill>
                <a:ea typeface="Open Sans" panose="020B0606030504020204" pitchFamily="34" charset="0"/>
                <a:cs typeface="Open Sans" panose="020B0606030504020204" pitchFamily="34" charset="0"/>
                <a:sym typeface="Calibri"/>
              </a:rPr>
              <a:t>It is about seeking to understand a specific process, system, practice, and to get a clear picture of what an interlocutor is telling us – by asking powerful questions. </a:t>
            </a:r>
          </a:p>
          <a:p>
            <a:pPr marL="0" lvl="0" indent="0" algn="l" rtl="0">
              <a:spcBef>
                <a:spcPts val="0"/>
              </a:spcBef>
              <a:spcAft>
                <a:spcPts val="0"/>
              </a:spcAft>
              <a:buNone/>
            </a:pPr>
            <a:endParaRPr lang="en-GB" sz="1200" noProof="0" dirty="0">
              <a:solidFill>
                <a:schemeClr val="dk1"/>
              </a:solidFill>
              <a:ea typeface="Open Sans" panose="020B0606030504020204" pitchFamily="34" charset="0"/>
              <a:cs typeface="Open Sans" panose="020B0606030504020204" pitchFamily="34" charset="0"/>
              <a:sym typeface="Calibri"/>
            </a:endParaRPr>
          </a:p>
          <a:p>
            <a:pPr marL="0" lvl="0" indent="0" algn="l" rtl="0">
              <a:spcBef>
                <a:spcPts val="0"/>
              </a:spcBef>
              <a:spcAft>
                <a:spcPts val="0"/>
              </a:spcAft>
              <a:buNone/>
            </a:pPr>
            <a:r>
              <a:rPr lang="en-GB" sz="1200" noProof="0" dirty="0">
                <a:solidFill>
                  <a:schemeClr val="dk1"/>
                </a:solidFill>
                <a:ea typeface="Open Sans" panose="020B0606030504020204" pitchFamily="34" charset="0"/>
                <a:cs typeface="Open Sans" panose="020B0606030504020204" pitchFamily="34" charset="0"/>
                <a:sym typeface="Calibri"/>
              </a:rPr>
              <a:t>[</a:t>
            </a:r>
            <a:r>
              <a:rPr lang="en-GB" sz="1200" i="1" noProof="0" dirty="0">
                <a:solidFill>
                  <a:schemeClr val="dk1"/>
                </a:solidFill>
                <a:ea typeface="Open Sans" panose="020B0606030504020204" pitchFamily="34" charset="0"/>
                <a:cs typeface="Open Sans" panose="020B0606030504020204" pitchFamily="34" charset="0"/>
                <a:sym typeface="Calibri"/>
              </a:rPr>
              <a:t>Discuss slide content and expand on the two questions on the slide.  Ask the participants to think of examples of what questions can do and what impact they can have to get them to integrate the need and utility of asking powerful questions as a key skill set to listen strategically</a:t>
            </a:r>
            <a:r>
              <a:rPr lang="en-GB" sz="1200" noProof="0" dirty="0">
                <a:solidFill>
                  <a:schemeClr val="dk1"/>
                </a:solidFill>
                <a:ea typeface="Open Sans" panose="020B0606030504020204" pitchFamily="34" charset="0"/>
                <a:cs typeface="Open Sans" panose="020B0606030504020204" pitchFamily="34" charset="0"/>
                <a:sym typeface="Calibri"/>
              </a:rPr>
              <a:t>].</a:t>
            </a:r>
            <a:endParaRPr lang="en-GB" i="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7</a:t>
            </a:fld>
            <a:endParaRPr lang="x-none"/>
          </a:p>
        </p:txBody>
      </p:sp>
    </p:spTree>
    <p:extLst>
      <p:ext uri="{BB962C8B-B14F-4D97-AF65-F5344CB8AC3E}">
        <p14:creationId xmlns:p14="http://schemas.microsoft.com/office/powerpoint/2010/main" val="32239091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i="1" noProof="0" dirty="0"/>
              <a:t>Participants will be divided into their preassigned groups to discuss and then answer the questions above. After 10 (if online) or 15 minutes (if in-person) of breakout discussions, participants will reconvene in plenary and debrief for another 10 (if online) or 15 minutes (if in-person). Participants should make use of the ‘ Worksheet for Breakout Exercise #1’ included in the module scripts for comment-tracking and guiding the discussion</a:t>
            </a:r>
            <a:r>
              <a:rPr lang="en-GB" noProof="0" dirty="0"/>
              <a:t>].</a:t>
            </a:r>
          </a:p>
        </p:txBody>
      </p:sp>
      <p:sp>
        <p:nvSpPr>
          <p:cNvPr id="4" name="Slide Number Placeholder 3"/>
          <p:cNvSpPr>
            <a:spLocks noGrp="1"/>
          </p:cNvSpPr>
          <p:nvPr>
            <p:ph type="sldNum" sz="quarter" idx="5"/>
          </p:nvPr>
        </p:nvSpPr>
        <p:spPr/>
        <p:txBody>
          <a:bodyPr/>
          <a:lstStyle/>
          <a:p>
            <a:fld id="{4C117FA5-761C-C549-A9ED-C21FA301D369}" type="slidenum">
              <a:rPr lang="x-none" smtClean="0"/>
              <a:pPr/>
              <a:t>78</a:t>
            </a:fld>
            <a:endParaRPr lang="x-none"/>
          </a:p>
        </p:txBody>
      </p:sp>
    </p:spTree>
    <p:extLst>
      <p:ext uri="{BB962C8B-B14F-4D97-AF65-F5344CB8AC3E}">
        <p14:creationId xmlns:p14="http://schemas.microsoft.com/office/powerpoint/2010/main" val="22922079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200"/>
              <a:buFont typeface="Calibri"/>
              <a:buNone/>
            </a:pPr>
            <a:r>
              <a:rPr lang="en-GB" sz="1200" noProof="0" dirty="0"/>
              <a:t>Given the diversity of stakeholders likely involved, clarifying their respective roles, responsibilities and mandates and ensuring team members share a common understanding of the key elements of the team will be important. These elements include:</a:t>
            </a:r>
          </a:p>
          <a:p>
            <a:pPr marL="0" lvl="0" indent="0" algn="l" rtl="0">
              <a:spcBef>
                <a:spcPts val="0"/>
              </a:spcBef>
              <a:spcAft>
                <a:spcPts val="0"/>
              </a:spcAft>
              <a:buSzPts val="1200"/>
              <a:buFont typeface="Calibri"/>
              <a:buNone/>
            </a:pPr>
            <a:endParaRPr lang="en-GB" sz="1200" u="sng" noProof="0" dirty="0"/>
          </a:p>
          <a:p>
            <a:pPr marL="457200" lvl="1" indent="-171450" algn="l" rtl="0">
              <a:spcBef>
                <a:spcPts val="0"/>
              </a:spcBef>
              <a:spcAft>
                <a:spcPts val="0"/>
              </a:spcAft>
              <a:buSzPts val="1200"/>
              <a:buFont typeface="Arial" panose="020B0604020202020204" pitchFamily="34" charset="0"/>
              <a:buChar char="•"/>
            </a:pPr>
            <a:r>
              <a:rPr lang="en-GB" sz="1200" b="1" u="none" noProof="0" dirty="0"/>
              <a:t>The purpose and focus</a:t>
            </a:r>
            <a:r>
              <a:rPr lang="en-GB" sz="1200" noProof="0" dirty="0"/>
              <a:t> (</a:t>
            </a:r>
            <a:r>
              <a:rPr lang="en-GB" sz="1200" i="0" noProof="0" dirty="0"/>
              <a:t>e.g., </a:t>
            </a:r>
            <a:r>
              <a:rPr lang="en-GB" sz="1200" noProof="0" dirty="0"/>
              <a:t>various forms of violence or various forms of violent extremism or just a single form of violent extremism) </a:t>
            </a:r>
            <a:r>
              <a:rPr lang="en-GB" sz="1200" b="1" noProof="0" dirty="0"/>
              <a:t>of the team</a:t>
            </a:r>
            <a:r>
              <a:rPr lang="en-GB" sz="1200" noProof="0" dirty="0"/>
              <a:t>: gaining clarity on the nature of the threat that the team/programme is supposed to help address will be important.</a:t>
            </a:r>
          </a:p>
          <a:p>
            <a:pPr marL="0" lvl="0" indent="-171450" algn="l" rtl="0">
              <a:spcBef>
                <a:spcPts val="0"/>
              </a:spcBef>
              <a:spcAft>
                <a:spcPts val="0"/>
              </a:spcAft>
              <a:buSzPts val="1200"/>
              <a:buFont typeface="Arial" panose="020B0604020202020204" pitchFamily="34" charset="0"/>
              <a:buChar char="•"/>
            </a:pPr>
            <a:endParaRPr lang="en-GB" sz="1200" u="sng" noProof="0" dirty="0"/>
          </a:p>
          <a:p>
            <a:pPr marL="457200" lvl="1" indent="-171450" algn="l" rtl="0">
              <a:spcBef>
                <a:spcPts val="0"/>
              </a:spcBef>
              <a:spcAft>
                <a:spcPts val="0"/>
              </a:spcAft>
              <a:buSzPts val="1200"/>
              <a:buFont typeface="Arial" panose="020B0604020202020204" pitchFamily="34" charset="0"/>
              <a:buChar char="•"/>
            </a:pPr>
            <a:r>
              <a:rPr lang="en-GB" sz="1200" b="1" u="none" noProof="0" dirty="0"/>
              <a:t>Involvement and roles</a:t>
            </a:r>
            <a:r>
              <a:rPr lang="en-GB" sz="1200" b="0" u="none" noProof="0" dirty="0"/>
              <a:t>:</a:t>
            </a:r>
            <a:r>
              <a:rPr lang="en-GB" sz="1200" b="1" u="none" noProof="0" dirty="0"/>
              <a:t> </a:t>
            </a:r>
            <a:r>
              <a:rPr lang="en-GB" sz="1200" b="0" u="none" noProof="0" dirty="0"/>
              <a:t>w</a:t>
            </a:r>
            <a:r>
              <a:rPr lang="en-GB" sz="1200" u="none" noProof="0" dirty="0"/>
              <a:t>ho will be involved and what will be their respective roles? Critical here is which actor/organisation will lead the team</a:t>
            </a:r>
            <a:r>
              <a:rPr lang="en-GB" sz="1200" noProof="0" dirty="0"/>
              <a:t>.  </a:t>
            </a:r>
          </a:p>
          <a:p>
            <a:pPr marL="0" lvl="0" indent="-171450" algn="l" rtl="0">
              <a:spcBef>
                <a:spcPts val="0"/>
              </a:spcBef>
              <a:spcAft>
                <a:spcPts val="0"/>
              </a:spcAft>
              <a:buSzPts val="1200"/>
              <a:buFont typeface="Arial" panose="020B0604020202020204" pitchFamily="34" charset="0"/>
              <a:buChar char="•"/>
            </a:pPr>
            <a:endParaRPr lang="en-GB" sz="1200" noProof="0" dirty="0"/>
          </a:p>
          <a:p>
            <a:pPr marL="0" lvl="0" indent="0" algn="l" rtl="0">
              <a:spcBef>
                <a:spcPts val="0"/>
              </a:spcBef>
              <a:spcAft>
                <a:spcPts val="0"/>
              </a:spcAft>
              <a:buSzPts val="1200"/>
              <a:buFont typeface="Arial" panose="020B0604020202020204" pitchFamily="34" charset="0"/>
              <a:buNone/>
            </a:pPr>
            <a:r>
              <a:rPr lang="en-GB" sz="1200" noProof="0" dirty="0"/>
              <a:t>One lesson learned from different multi-agency and multi-disciplinary mechanisms and other relevant programmes is that “</a:t>
            </a:r>
            <a:r>
              <a:rPr lang="en-GB" sz="1200" i="1" noProof="0" dirty="0"/>
              <a:t>one organisation should chair and coordinate the process and have final responsibility over the programme and outcome</a:t>
            </a:r>
            <a:r>
              <a:rPr lang="en-GB" sz="1200" noProof="0" dirty="0"/>
              <a:t>” (</a:t>
            </a:r>
            <a:r>
              <a:rPr lang="en-GB" sz="1200" noProof="0" dirty="0" err="1"/>
              <a:t>Ranstorp</a:t>
            </a:r>
            <a:r>
              <a:rPr lang="en-GB" sz="1200" noProof="0" dirty="0"/>
              <a:t>, 2016). Responsibilities of team lead might include coordinating the information-sharing process and decision-making about individual cases and have final responsibility over the programme and outcome.</a:t>
            </a:r>
          </a:p>
          <a:p>
            <a:pPr marL="0" lvl="0" indent="0" algn="l" rtl="0">
              <a:spcBef>
                <a:spcPts val="0"/>
              </a:spcBef>
              <a:spcAft>
                <a:spcPts val="0"/>
              </a:spcAft>
              <a:buSzPts val="1200"/>
              <a:buFont typeface="Arial" panose="020B0604020202020204" pitchFamily="34" charset="0"/>
              <a:buNone/>
            </a:pPr>
            <a:endParaRPr lang="en-GB" sz="1200" noProof="0" dirty="0"/>
          </a:p>
          <a:p>
            <a:pPr marL="0" lvl="0" indent="0" algn="l" rtl="0">
              <a:spcBef>
                <a:spcPts val="0"/>
              </a:spcBef>
              <a:spcAft>
                <a:spcPts val="0"/>
              </a:spcAft>
              <a:buSzPts val="1200"/>
              <a:buFont typeface="Arial" panose="020B0604020202020204" pitchFamily="34" charset="0"/>
              <a:buNone/>
            </a:pPr>
            <a:r>
              <a:rPr lang="en-GB" sz="1200" noProof="0" dirty="0"/>
              <a:t>The lead actor could be the municipality (</a:t>
            </a:r>
            <a:r>
              <a:rPr lang="en-GB" sz="1200" i="0" noProof="0" dirty="0"/>
              <a:t>e.g., </a:t>
            </a:r>
            <a:r>
              <a:rPr lang="en-GB" sz="1200" noProof="0" dirty="0"/>
              <a:t>the mayor’s office or a social welfare agency), a national government agency, the local police, or an NGO.  In some cases, </a:t>
            </a:r>
            <a:r>
              <a:rPr lang="en-GB" sz="1200" u="none" noProof="0" dirty="0">
                <a:solidFill>
                  <a:srgbClr val="0000FF"/>
                </a:solidFill>
              </a:rPr>
              <a:t>dedicated officers </a:t>
            </a:r>
            <a:r>
              <a:rPr lang="en-GB" sz="1200" noProof="0" dirty="0"/>
              <a:t>have been hired to manage the programme. In other cases, funding has been secured by an existing entity (</a:t>
            </a:r>
            <a:r>
              <a:rPr lang="en-GB" sz="1200" i="0" noProof="0" dirty="0"/>
              <a:t>e.g.,</a:t>
            </a:r>
            <a:r>
              <a:rPr lang="en-GB" sz="1200" i="1" noProof="0" dirty="0"/>
              <a:t> </a:t>
            </a:r>
            <a:r>
              <a:rPr lang="en-GB" sz="1200" noProof="0" dirty="0"/>
              <a:t>certain municipalities in Canada) to enable it to hire staff to run the programme.</a:t>
            </a:r>
          </a:p>
          <a:p>
            <a:pPr marL="0" lvl="0" indent="0" algn="l" rtl="0">
              <a:spcBef>
                <a:spcPts val="0"/>
              </a:spcBef>
              <a:spcAft>
                <a:spcPts val="0"/>
              </a:spcAft>
              <a:buSzPts val="1200"/>
              <a:buFont typeface="Arial" panose="020B0604020202020204" pitchFamily="34" charset="0"/>
              <a:buNone/>
            </a:pPr>
            <a:endParaRPr lang="en-GB" sz="1200" u="sng" noProof="0" dirty="0"/>
          </a:p>
          <a:p>
            <a:pPr marL="0" lvl="0" indent="0" algn="l" rtl="0">
              <a:spcBef>
                <a:spcPts val="0"/>
              </a:spcBef>
              <a:spcAft>
                <a:spcPts val="0"/>
              </a:spcAft>
              <a:buSzPts val="1200"/>
              <a:buFont typeface="Arial" panose="020B0604020202020204" pitchFamily="34" charset="0"/>
              <a:buNone/>
            </a:pPr>
            <a:r>
              <a:rPr lang="en-GB" sz="1200" noProof="0" dirty="0"/>
              <a:t>The decision on which organisation is best placed to lead should be informed by which organisation is likely to engender the most trust among the relevant professionals, practitioners, and community members.</a:t>
            </a:r>
          </a:p>
          <a:p>
            <a:pPr marL="0" lvl="0" indent="0" algn="l" rtl="0">
              <a:spcBef>
                <a:spcPts val="0"/>
              </a:spcBef>
              <a:spcAft>
                <a:spcPts val="0"/>
              </a:spcAft>
              <a:buSzPts val="1200"/>
              <a:buFont typeface="Arial" panose="020B0604020202020204" pitchFamily="34" charset="0"/>
              <a:buNone/>
            </a:pPr>
            <a:endParaRPr lang="en-GB" sz="1200" noProof="0" dirty="0"/>
          </a:p>
          <a:p>
            <a:pPr marL="457200" lvl="1" indent="-171450" algn="l" rtl="0">
              <a:spcBef>
                <a:spcPts val="0"/>
              </a:spcBef>
              <a:spcAft>
                <a:spcPts val="0"/>
              </a:spcAft>
              <a:buSzPts val="1200"/>
              <a:buFont typeface="Arial" panose="020B0604020202020204" pitchFamily="34" charset="0"/>
              <a:buChar char="•"/>
            </a:pPr>
            <a:r>
              <a:rPr lang="en-GB" sz="1200" b="1" noProof="0" dirty="0"/>
              <a:t>Oversight and review</a:t>
            </a:r>
            <a:r>
              <a:rPr lang="en-GB" sz="1200" b="0" noProof="0" dirty="0"/>
              <a:t>: </a:t>
            </a:r>
            <a:r>
              <a:rPr lang="en-GB" sz="1200" noProof="0" dirty="0"/>
              <a:t>These elements could be elaborated in a founding charter, terms of reference, series of protocols, or another appropriate and transparent format. See </a:t>
            </a:r>
            <a:r>
              <a:rPr lang="en-GB" sz="1200" u="none" noProof="0" dirty="0">
                <a:solidFill>
                  <a:srgbClr val="0000FF"/>
                </a:solidFill>
              </a:rPr>
              <a:t>MERIT/Ottawa </a:t>
            </a:r>
            <a:r>
              <a:rPr lang="en-GB" sz="1200" noProof="0" dirty="0"/>
              <a:t>for an example of how this is done.</a:t>
            </a:r>
          </a:p>
        </p:txBody>
      </p:sp>
      <p:sp>
        <p:nvSpPr>
          <p:cNvPr id="4" name="Slide Number Placeholder 3"/>
          <p:cNvSpPr>
            <a:spLocks noGrp="1"/>
          </p:cNvSpPr>
          <p:nvPr>
            <p:ph type="sldNum" sz="quarter" idx="5"/>
          </p:nvPr>
        </p:nvSpPr>
        <p:spPr/>
        <p:txBody>
          <a:bodyPr/>
          <a:lstStyle/>
          <a:p>
            <a:fld id="{4C117FA5-761C-C549-A9ED-C21FA301D369}" type="slidenum">
              <a:rPr lang="x-none" smtClean="0"/>
              <a:pPr/>
              <a:t>79</a:t>
            </a:fld>
            <a:endParaRPr lang="x-none"/>
          </a:p>
        </p:txBody>
      </p:sp>
    </p:spTree>
    <p:extLst>
      <p:ext uri="{BB962C8B-B14F-4D97-AF65-F5344CB8AC3E}">
        <p14:creationId xmlns:p14="http://schemas.microsoft.com/office/powerpoint/2010/main" val="4101676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400"/>
              <a:buNone/>
            </a:pPr>
            <a:r>
              <a:rPr lang="en-GB" noProof="0" dirty="0"/>
              <a:t>Building trusted relationships among team members, who are generally not used to working with or otherwise lack familiarity with each other, is typically critical to the team’s success. Delineating the role of each stakeholder at the very outset can be helpful for building trust. This might be particularly salient for reassuring those who might have some hesitation with being involved in a team that includes security actors.</a:t>
            </a:r>
          </a:p>
          <a:p>
            <a:pPr marL="0" lvl="0" indent="0" algn="l" rtl="0">
              <a:spcBef>
                <a:spcPts val="0"/>
              </a:spcBef>
              <a:spcAft>
                <a:spcPts val="0"/>
              </a:spcAft>
              <a:buSzPts val="1400"/>
              <a:buNone/>
            </a:pPr>
            <a:endParaRPr lang="en-GB" noProof="0" dirty="0"/>
          </a:p>
          <a:p>
            <a:pPr marL="0" lvl="0" indent="0" algn="l" rtl="0">
              <a:spcBef>
                <a:spcPts val="0"/>
              </a:spcBef>
              <a:spcAft>
                <a:spcPts val="0"/>
              </a:spcAft>
              <a:buSzPts val="1400"/>
              <a:buNone/>
            </a:pPr>
            <a:r>
              <a:rPr lang="en-GB" noProof="0" dirty="0"/>
              <a:t>One possible approach here could be to make it clear that while the team could accept case referrals from the police or other such actors, they will not be discussing individual cases with other members of the team and the team will not share information with the police, except when there is an imminent threat of violence or to national security.</a:t>
            </a:r>
          </a:p>
          <a:p>
            <a:pPr marL="0" lvl="0" indent="0" algn="just" rtl="0">
              <a:spcBef>
                <a:spcPts val="0"/>
              </a:spcBef>
              <a:spcAft>
                <a:spcPts val="0"/>
              </a:spcAft>
              <a:buClr>
                <a:schemeClr val="dk1"/>
              </a:buClr>
              <a:buSzPts val="1100"/>
              <a:buFont typeface="Arial"/>
              <a:buNone/>
            </a:pPr>
            <a:endParaRPr lang="en-GB" noProof="0" dirty="0"/>
          </a:p>
          <a:p>
            <a:pPr marL="0" lvl="0" indent="0" algn="just" rtl="0">
              <a:spcBef>
                <a:spcPts val="0"/>
              </a:spcBef>
              <a:spcAft>
                <a:spcPts val="0"/>
              </a:spcAft>
              <a:buSzPts val="1400"/>
              <a:buNone/>
            </a:pPr>
            <a:r>
              <a:rPr lang="en-GB" noProof="0" dirty="0"/>
              <a:t>What should be done when the necessary levels of trust may be lacking? One option could be to develop a team that, at least in its initial phase, relies only on those agencies and organisations where there is such trust (including with the target community) and other key stakeholders could become involved at a later stage, after the team is up and running.</a:t>
            </a:r>
          </a:p>
        </p:txBody>
      </p:sp>
      <p:sp>
        <p:nvSpPr>
          <p:cNvPr id="4" name="Slide Number Placeholder 3"/>
          <p:cNvSpPr>
            <a:spLocks noGrp="1"/>
          </p:cNvSpPr>
          <p:nvPr>
            <p:ph type="sldNum" sz="quarter" idx="5"/>
          </p:nvPr>
        </p:nvSpPr>
        <p:spPr/>
        <p:txBody>
          <a:bodyPr/>
          <a:lstStyle/>
          <a:p>
            <a:fld id="{4C117FA5-761C-C549-A9ED-C21FA301D369}" type="slidenum">
              <a:rPr lang="x-none" smtClean="0"/>
              <a:pPr/>
              <a:t>80</a:t>
            </a:fld>
            <a:endParaRPr lang="x-none"/>
          </a:p>
        </p:txBody>
      </p:sp>
    </p:spTree>
    <p:extLst>
      <p:ext uri="{BB962C8B-B14F-4D97-AF65-F5344CB8AC3E}">
        <p14:creationId xmlns:p14="http://schemas.microsoft.com/office/powerpoint/2010/main" val="35092765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SzPts val="1200"/>
              <a:buFont typeface="Calibri"/>
              <a:buNone/>
            </a:pPr>
            <a:r>
              <a:rPr lang="en-GB" noProof="0" dirty="0"/>
              <a:t>This slide highlights some ways to strengthen trust, build consensus, and ensure transparency.  Of course, there may be other activities not included here which may be relevant in your context. [</a:t>
            </a:r>
            <a:r>
              <a:rPr lang="en-GB" i="1" noProof="0" dirty="0"/>
              <a:t>Participants are encouraged to identify those</a:t>
            </a:r>
            <a:r>
              <a:rPr lang="en-GB" noProof="0" dirty="0"/>
              <a:t>]:</a:t>
            </a:r>
          </a:p>
          <a:p>
            <a:pPr marL="457200" lvl="0" indent="0" algn="l" rtl="0">
              <a:lnSpc>
                <a:spcPct val="100000"/>
              </a:lnSpc>
              <a:spcBef>
                <a:spcPts val="0"/>
              </a:spcBef>
              <a:spcAft>
                <a:spcPts val="0"/>
              </a:spcAft>
              <a:buNone/>
            </a:pPr>
            <a:endParaRPr lang="en-GB" b="1" noProof="0" dirty="0"/>
          </a:p>
          <a:p>
            <a:pPr marL="323850" lvl="0" indent="-171450" algn="l" rtl="0">
              <a:lnSpc>
                <a:spcPct val="100000"/>
              </a:lnSpc>
              <a:spcBef>
                <a:spcPts val="0"/>
              </a:spcBef>
              <a:spcAft>
                <a:spcPts val="0"/>
              </a:spcAft>
              <a:buSzPts val="1200"/>
              <a:buFont typeface="Arial" panose="020B0604020202020204" pitchFamily="34" charset="0"/>
              <a:buChar char="•"/>
            </a:pPr>
            <a:r>
              <a:rPr lang="en-GB" b="1" noProof="0" dirty="0"/>
              <a:t>Develop a guiding framework: </a:t>
            </a:r>
            <a:r>
              <a:rPr lang="en-GB" b="0" noProof="0" dirty="0"/>
              <a:t>one option is to d</a:t>
            </a:r>
            <a:r>
              <a:rPr lang="en-GB" noProof="0" dirty="0"/>
              <a:t>evelop a framework, informed by input from primary/key stakeholders via a collaborative process, to guide the P/CVE multi-actor team. This provides clear direction about the purpose, intent, and direction of the team. It should also be made available publicly, where appropriate.</a:t>
            </a:r>
          </a:p>
          <a:p>
            <a:pPr marL="323850" lvl="0" indent="-171450" algn="l" rtl="0">
              <a:lnSpc>
                <a:spcPct val="100000"/>
              </a:lnSpc>
              <a:spcBef>
                <a:spcPts val="0"/>
              </a:spcBef>
              <a:spcAft>
                <a:spcPts val="0"/>
              </a:spcAft>
              <a:buSzPts val="1200"/>
              <a:buFont typeface="Arial" panose="020B0604020202020204" pitchFamily="34" charset="0"/>
              <a:buChar char="•"/>
            </a:pPr>
            <a:endParaRPr lang="en-GB" noProof="0" dirty="0"/>
          </a:p>
          <a:p>
            <a:pPr marL="323850" lvl="0" indent="-171450" algn="l" rtl="0">
              <a:lnSpc>
                <a:spcPct val="100000"/>
              </a:lnSpc>
              <a:spcBef>
                <a:spcPts val="0"/>
              </a:spcBef>
              <a:spcAft>
                <a:spcPts val="0"/>
              </a:spcAft>
              <a:buSzPts val="1200"/>
              <a:buFont typeface="Arial" panose="020B0604020202020204" pitchFamily="34" charset="0"/>
              <a:buChar char="•"/>
            </a:pPr>
            <a:r>
              <a:rPr lang="en-GB" b="1" noProof="0" dirty="0"/>
              <a:t>Engage the community</a:t>
            </a:r>
            <a:r>
              <a:rPr lang="en-GB" b="0" noProof="0" dirty="0"/>
              <a:t>: c</a:t>
            </a:r>
            <a:r>
              <a:rPr lang="en-GB" noProof="0" dirty="0"/>
              <a:t>ommunity forums or other means of engaging the community should be considered once the team members are identified and a guiding framework is produced. This can be an effective way to solicit public input on at least elements of any framework.</a:t>
            </a:r>
            <a:r>
              <a:rPr lang="en-GB" b="1" noProof="0" dirty="0"/>
              <a:t> </a:t>
            </a:r>
            <a:r>
              <a:rPr lang="en-GB" noProof="0" dirty="0"/>
              <a:t>The focus of this engagement should be on those who are most likely to take advantage of a P/CVE intervention programme (</a:t>
            </a:r>
            <a:r>
              <a:rPr lang="en-GB" i="0" noProof="0" dirty="0"/>
              <a:t>i.e., </a:t>
            </a:r>
            <a:r>
              <a:rPr lang="en-GB" noProof="0" dirty="0"/>
              <a:t>target beneficiaries and community members who might make referrals or contribute to assessments/interventions). Community forums should  be held at a neutral location, such as a youth centre, library, or other community space.</a:t>
            </a:r>
          </a:p>
          <a:p>
            <a:pPr marL="323850" lvl="0" indent="-171450" algn="l" rtl="0">
              <a:lnSpc>
                <a:spcPct val="100000"/>
              </a:lnSpc>
              <a:spcBef>
                <a:spcPts val="0"/>
              </a:spcBef>
              <a:spcAft>
                <a:spcPts val="0"/>
              </a:spcAft>
              <a:buSzPts val="1200"/>
              <a:buFont typeface="Arial" panose="020B0604020202020204" pitchFamily="34" charset="0"/>
              <a:buChar char="•"/>
            </a:pPr>
            <a:endParaRPr lang="en-GB" noProof="0" dirty="0"/>
          </a:p>
          <a:p>
            <a:pPr marL="323850" lvl="0" indent="-171450" algn="l" rtl="0">
              <a:lnSpc>
                <a:spcPct val="100000"/>
              </a:lnSpc>
              <a:spcBef>
                <a:spcPts val="0"/>
              </a:spcBef>
              <a:spcAft>
                <a:spcPts val="0"/>
              </a:spcAft>
              <a:buSzPts val="1200"/>
              <a:buFont typeface="Arial" panose="020B0604020202020204" pitchFamily="34" charset="0"/>
              <a:buChar char="•"/>
            </a:pPr>
            <a:r>
              <a:rPr lang="en-GB" b="1" noProof="0" dirty="0"/>
              <a:t>Select the leadership: </a:t>
            </a:r>
            <a:r>
              <a:rPr lang="en-GB" b="0" noProof="0" dirty="0"/>
              <a:t>th</a:t>
            </a:r>
            <a:r>
              <a:rPr lang="en-GB" noProof="0" dirty="0"/>
              <a:t>e leadership, much like the key and support stakeholders, of a multi-actor P/CVE team should be well respected and trusted both among team members and the community the programme is seeking to support. The leader should be familiar with the P/CVE subject matter.</a:t>
            </a:r>
          </a:p>
          <a:p>
            <a:pPr marL="323850" lvl="0" indent="-171450" algn="l" rtl="0">
              <a:lnSpc>
                <a:spcPct val="100000"/>
              </a:lnSpc>
              <a:spcBef>
                <a:spcPts val="0"/>
              </a:spcBef>
              <a:spcAft>
                <a:spcPts val="0"/>
              </a:spcAft>
              <a:buSzPts val="1200"/>
              <a:buFont typeface="Arial" panose="020B0604020202020204" pitchFamily="34" charset="0"/>
              <a:buChar char="•"/>
            </a:pPr>
            <a:endParaRPr lang="en-GB" noProof="0" dirty="0"/>
          </a:p>
          <a:p>
            <a:pPr marL="323850" lvl="0" indent="-171450" algn="l" rtl="0">
              <a:lnSpc>
                <a:spcPct val="100000"/>
              </a:lnSpc>
              <a:spcBef>
                <a:spcPts val="0"/>
              </a:spcBef>
              <a:spcAft>
                <a:spcPts val="0"/>
              </a:spcAft>
              <a:buSzPts val="1200"/>
              <a:buFont typeface="Arial" panose="020B0604020202020204" pitchFamily="34" charset="0"/>
              <a:buChar char="•"/>
            </a:pPr>
            <a:r>
              <a:rPr lang="en-GB" b="1" noProof="0" dirty="0"/>
              <a:t>Constitute and advisory and/or oversight board</a:t>
            </a:r>
            <a:r>
              <a:rPr lang="en-GB" b="0" noProof="0" dirty="0"/>
              <a:t>: a</a:t>
            </a:r>
            <a:r>
              <a:rPr lang="en-GB" noProof="0" dirty="0"/>
              <a:t>ccountability helps to foster trust and transparency. You should consider the creation of an advisory and/or oversight board with whom the P/CVE multi-actor team can consult with or receive guidance from once established.</a:t>
            </a:r>
          </a:p>
          <a:p>
            <a:pPr marL="323850" lvl="0" indent="-171450" algn="l" rtl="0">
              <a:lnSpc>
                <a:spcPct val="100000"/>
              </a:lnSpc>
              <a:spcBef>
                <a:spcPts val="0"/>
              </a:spcBef>
              <a:spcAft>
                <a:spcPts val="0"/>
              </a:spcAft>
              <a:buSzPts val="1200"/>
              <a:buFont typeface="Arial" panose="020B0604020202020204" pitchFamily="34" charset="0"/>
              <a:buChar char="•"/>
            </a:pPr>
            <a:endParaRPr lang="en-GB" noProof="0" dirty="0"/>
          </a:p>
          <a:p>
            <a:pPr marL="323850" lvl="0" indent="-171450" algn="l" rtl="0">
              <a:lnSpc>
                <a:spcPct val="100000"/>
              </a:lnSpc>
              <a:spcBef>
                <a:spcPts val="0"/>
              </a:spcBef>
              <a:spcAft>
                <a:spcPts val="0"/>
              </a:spcAft>
              <a:buSzPts val="1200"/>
              <a:buFont typeface="Arial" panose="020B0604020202020204" pitchFamily="34" charset="0"/>
              <a:buChar char="•"/>
            </a:pPr>
            <a:r>
              <a:rPr lang="en-GB" b="1" noProof="0" dirty="0"/>
              <a:t>Developing/implement joint messaging</a:t>
            </a:r>
            <a:r>
              <a:rPr lang="en-GB" b="0" noProof="0" dirty="0"/>
              <a:t>:</a:t>
            </a:r>
            <a:r>
              <a:rPr lang="en-GB" b="1" noProof="0" dirty="0"/>
              <a:t> c</a:t>
            </a:r>
            <a:r>
              <a:rPr lang="en-GB" noProof="0" dirty="0"/>
              <a:t>ommunication is one of the most important aspects of any relationship – personal or professional, on an individual or organisational level. Given the different professionals, disciplines, and organisations that might need to be involved in a P/CVE intervention team, it is important to develop a consistent/coherent messaging strategy about the programme/team. This is so for both internal and external communications throughout the various stages of the multi-actor team’s existence and its operational activities: it helps reassure the public. </a:t>
            </a:r>
            <a:endParaRPr lang="en-GB" b="1" noProof="0" dirty="0"/>
          </a:p>
          <a:p>
            <a:pPr marL="152400" lvl="0" indent="0" algn="l" rtl="0">
              <a:lnSpc>
                <a:spcPct val="100000"/>
              </a:lnSpc>
              <a:spcBef>
                <a:spcPts val="0"/>
              </a:spcBef>
              <a:spcAft>
                <a:spcPts val="0"/>
              </a:spcAft>
              <a:buSzPts val="1200"/>
              <a:buFont typeface="Arial" panose="020B0604020202020204" pitchFamily="34" charset="0"/>
              <a:buNone/>
            </a:pPr>
            <a:endParaRPr lang="en-GB" b="1" noProof="0" dirty="0"/>
          </a:p>
          <a:p>
            <a:pPr marL="0" lvl="0" indent="0" algn="l" rtl="0">
              <a:lnSpc>
                <a:spcPct val="100000"/>
              </a:lnSpc>
              <a:spcBef>
                <a:spcPts val="0"/>
              </a:spcBef>
              <a:spcAft>
                <a:spcPts val="0"/>
              </a:spcAft>
              <a:buSzPts val="1200"/>
              <a:buFont typeface="Arial" panose="020B0604020202020204" pitchFamily="34" charset="0"/>
              <a:buNone/>
            </a:pPr>
            <a:r>
              <a:rPr lang="en-GB" noProof="0" dirty="0"/>
              <a:t>When developing a joint message, consider:</a:t>
            </a:r>
          </a:p>
          <a:p>
            <a:pPr marL="152400" lvl="0" indent="0" algn="l" rtl="0">
              <a:lnSpc>
                <a:spcPct val="100000"/>
              </a:lnSpc>
              <a:spcBef>
                <a:spcPts val="0"/>
              </a:spcBef>
              <a:spcAft>
                <a:spcPts val="0"/>
              </a:spcAft>
              <a:buSzPts val="1200"/>
              <a:buFont typeface="Arial" panose="020B0604020202020204" pitchFamily="34" charset="0"/>
              <a:buNone/>
            </a:pPr>
            <a:endParaRPr lang="en-GB" noProof="0" dirty="0"/>
          </a:p>
          <a:p>
            <a:pPr marL="323850" lvl="0" indent="-171450" algn="l" rtl="0">
              <a:lnSpc>
                <a:spcPct val="100000"/>
              </a:lnSpc>
              <a:spcBef>
                <a:spcPts val="0"/>
              </a:spcBef>
              <a:spcAft>
                <a:spcPts val="0"/>
              </a:spcAft>
              <a:buSzPts val="1200"/>
              <a:buFont typeface="Arial" panose="020B0604020202020204" pitchFamily="34" charset="0"/>
              <a:buChar char="•"/>
            </a:pPr>
            <a:r>
              <a:rPr lang="en-GB" noProof="0" dirty="0"/>
              <a:t>Focusing on common/shared, non-securitised terminology language and avoid jargon;</a:t>
            </a:r>
          </a:p>
          <a:p>
            <a:pPr marL="323850" lvl="0" indent="-171450" algn="l" rtl="0">
              <a:lnSpc>
                <a:spcPct val="100000"/>
              </a:lnSpc>
              <a:spcBef>
                <a:spcPts val="0"/>
              </a:spcBef>
              <a:spcAft>
                <a:spcPts val="0"/>
              </a:spcAft>
              <a:buSzPts val="1200"/>
              <a:buFont typeface="Arial" panose="020B0604020202020204" pitchFamily="34" charset="0"/>
              <a:buChar char="•"/>
            </a:pPr>
            <a:r>
              <a:rPr lang="en-GB" noProof="0" dirty="0"/>
              <a:t>Avoid stigmatising and labelling language; and</a:t>
            </a:r>
            <a:endParaRPr lang="en-GB" b="1" noProof="0" dirty="0"/>
          </a:p>
          <a:p>
            <a:pPr marL="323850" lvl="0" indent="-171450" algn="l" rtl="0">
              <a:lnSpc>
                <a:spcPct val="100000"/>
              </a:lnSpc>
              <a:spcBef>
                <a:spcPts val="0"/>
              </a:spcBef>
              <a:spcAft>
                <a:spcPts val="0"/>
              </a:spcAft>
              <a:buSzPts val="1200"/>
              <a:buFont typeface="Arial" panose="020B0604020202020204" pitchFamily="34" charset="0"/>
              <a:buChar char="•"/>
            </a:pPr>
            <a:r>
              <a:rPr lang="en-GB" b="0" noProof="0" dirty="0"/>
              <a:t>E</a:t>
            </a:r>
            <a:r>
              <a:rPr lang="en-GB" noProof="0" dirty="0"/>
              <a:t>nsure it is a message of transparency, making clear what the objective/s of the team/programme are.</a:t>
            </a:r>
            <a:endParaRPr lang="en-GB" b="1"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81</a:t>
            </a:fld>
            <a:endParaRPr lang="x-none"/>
          </a:p>
        </p:txBody>
      </p:sp>
    </p:spTree>
    <p:extLst>
      <p:ext uri="{BB962C8B-B14F-4D97-AF65-F5344CB8AC3E}">
        <p14:creationId xmlns:p14="http://schemas.microsoft.com/office/powerpoint/2010/main" val="7928261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200"/>
              <a:buFont typeface="Calibri"/>
              <a:buNone/>
            </a:pPr>
            <a:r>
              <a:rPr lang="en-GB" sz="1200" noProof="0" dirty="0"/>
              <a:t>The effectiveness of a multi-actor team depends in large part on the extent to which they are able to share information about individuals who may be deemed to be at risk of violent extremism, while protecting the privacy of the relevant individuals.</a:t>
            </a:r>
            <a:br>
              <a:rPr lang="en-GB" sz="1200" noProof="0" dirty="0"/>
            </a:br>
            <a:endParaRPr lang="en-GB" sz="1200" noProof="0" dirty="0"/>
          </a:p>
          <a:p>
            <a:pPr marL="0" lvl="0" indent="0" algn="l" rtl="0">
              <a:spcBef>
                <a:spcPts val="0"/>
              </a:spcBef>
              <a:spcAft>
                <a:spcPts val="0"/>
              </a:spcAft>
              <a:buSzPts val="1200"/>
              <a:buFont typeface="Saira"/>
              <a:buNone/>
            </a:pPr>
            <a:r>
              <a:rPr lang="en-GB" sz="1200" noProof="0" dirty="0"/>
              <a:t>Multiple actors – from mental health professionals, teachers, social workers, and family members – may have relevant information on a single individual, and that information will need to be reviewed as part of an assessment and included when designing an intervention or support plan.</a:t>
            </a:r>
          </a:p>
          <a:p>
            <a:pPr marL="0" lvl="0" indent="0" algn="l" rtl="0">
              <a:spcBef>
                <a:spcPts val="0"/>
              </a:spcBef>
              <a:spcAft>
                <a:spcPts val="0"/>
              </a:spcAft>
              <a:buNone/>
            </a:pPr>
            <a:endParaRPr lang="en-GB" sz="1200" noProof="0" dirty="0"/>
          </a:p>
          <a:p>
            <a:pPr marL="0" lvl="0" indent="0" algn="l" rtl="0">
              <a:spcBef>
                <a:spcPts val="0"/>
              </a:spcBef>
              <a:spcAft>
                <a:spcPts val="0"/>
              </a:spcAft>
              <a:buSzPts val="1200"/>
              <a:buFont typeface="Calibri"/>
              <a:buNone/>
            </a:pPr>
            <a:r>
              <a:rPr lang="en-GB" sz="1200" noProof="0" dirty="0"/>
              <a:t>There are different challenges to facilitating the necessary information sharing:</a:t>
            </a:r>
          </a:p>
          <a:p>
            <a:pPr marL="152400" lvl="0" indent="0" algn="l" rtl="0">
              <a:spcBef>
                <a:spcPts val="0"/>
              </a:spcBef>
              <a:spcAft>
                <a:spcPts val="0"/>
              </a:spcAft>
              <a:buSzPts val="1200"/>
              <a:buFont typeface="Calibri"/>
              <a:buNone/>
            </a:pPr>
            <a:endParaRPr lang="en-GB" sz="1200" noProof="0" dirty="0"/>
          </a:p>
          <a:p>
            <a:pPr marL="781050" lvl="1" indent="-171450" algn="l" rtl="0">
              <a:spcBef>
                <a:spcPts val="0"/>
              </a:spcBef>
              <a:spcAft>
                <a:spcPts val="0"/>
              </a:spcAft>
              <a:buSzPts val="1200"/>
              <a:buFont typeface="Arial" panose="020B0604020202020204" pitchFamily="34" charset="0"/>
              <a:buChar char="•"/>
            </a:pPr>
            <a:r>
              <a:rPr lang="en-GB" sz="1200" noProof="0" dirty="0"/>
              <a:t>Different professional and ethical frameworks and goals. </a:t>
            </a:r>
          </a:p>
          <a:p>
            <a:pPr marL="781050" lvl="1" indent="-171450" algn="l" rtl="0">
              <a:spcBef>
                <a:spcPts val="0"/>
              </a:spcBef>
              <a:spcAft>
                <a:spcPts val="0"/>
              </a:spcAft>
              <a:buSzPts val="1200"/>
              <a:buFont typeface="Arial" panose="020B0604020202020204" pitchFamily="34" charset="0"/>
              <a:buChar char="•"/>
            </a:pPr>
            <a:r>
              <a:rPr lang="en-GB" sz="1200" noProof="0" dirty="0"/>
              <a:t>Some actors may be reluctant to share information with agencies and organisations with which they do not typically co-operate and/or with which they have no legal basis for cooperation. </a:t>
            </a:r>
          </a:p>
          <a:p>
            <a:pPr marL="781050" lvl="1" indent="-171450" algn="l" rtl="0">
              <a:spcBef>
                <a:spcPts val="0"/>
              </a:spcBef>
              <a:spcAft>
                <a:spcPts val="0"/>
              </a:spcAft>
              <a:buSzPts val="1200"/>
              <a:buFont typeface="Arial" panose="020B0604020202020204" pitchFamily="34" charset="0"/>
              <a:buChar char="•"/>
            </a:pPr>
            <a:r>
              <a:rPr lang="en-GB" sz="1200" noProof="0" dirty="0"/>
              <a:t>Some may have concerns about violating the privacy or data protection rights of the concerned individual. For example, the police or security services may be reluctant or unable to share information with actors that do not traditionally have access to sensitive, let alone classified, information. As a result, the default can be to find reasons (real or perceived) not to share.</a:t>
            </a:r>
          </a:p>
          <a:p>
            <a:pPr marL="0" lvl="0" indent="0" algn="l" rtl="0">
              <a:spcBef>
                <a:spcPts val="0"/>
              </a:spcBef>
              <a:spcAft>
                <a:spcPts val="0"/>
              </a:spcAft>
              <a:buNone/>
            </a:pPr>
            <a:endParaRPr lang="en-GB" sz="1200" noProof="0" dirty="0"/>
          </a:p>
          <a:p>
            <a:pPr marL="0" lvl="0" indent="0" algn="l" rtl="0">
              <a:spcBef>
                <a:spcPts val="0"/>
              </a:spcBef>
              <a:spcAft>
                <a:spcPts val="0"/>
              </a:spcAft>
              <a:buSzPts val="1400"/>
              <a:buNone/>
            </a:pPr>
            <a:r>
              <a:rPr lang="en-GB" sz="1200" u="none" noProof="0" dirty="0"/>
              <a:t>In this regard, some form of transparent information-sharing guidelines </a:t>
            </a:r>
            <a:r>
              <a:rPr lang="en-GB" sz="1200" noProof="0" dirty="0"/>
              <a:t>to facilitate the sharing of knowledge, expertise, and appropriately protect information – which can enable the team to assess the individual case together effectively and safely – are needed. These frameworks, which come in different forms, can:</a:t>
            </a:r>
          </a:p>
          <a:p>
            <a:pPr marL="139700" lvl="0" indent="0" algn="l" rtl="0">
              <a:spcBef>
                <a:spcPts val="0"/>
              </a:spcBef>
              <a:spcAft>
                <a:spcPts val="0"/>
              </a:spcAft>
              <a:buSzPts val="1400"/>
              <a:buNone/>
            </a:pPr>
            <a:endParaRPr lang="en-GB" sz="1200" noProof="0" dirty="0"/>
          </a:p>
          <a:p>
            <a:pPr marL="768350" lvl="1" indent="-171450" algn="l" rtl="0">
              <a:spcBef>
                <a:spcPts val="0"/>
              </a:spcBef>
              <a:spcAft>
                <a:spcPts val="0"/>
              </a:spcAft>
              <a:buSzPts val="1400"/>
              <a:buFont typeface="Arial" panose="020B0604020202020204" pitchFamily="34" charset="0"/>
              <a:buChar char="•"/>
            </a:pPr>
            <a:r>
              <a:rPr lang="en-GB" sz="1200" noProof="0" dirty="0"/>
              <a:t>Outline when and with whom information can be shared.</a:t>
            </a:r>
          </a:p>
          <a:p>
            <a:pPr marL="768350" lvl="1" indent="-171450" algn="l" rtl="0">
              <a:spcBef>
                <a:spcPts val="0"/>
              </a:spcBef>
              <a:spcAft>
                <a:spcPts val="0"/>
              </a:spcAft>
              <a:buSzPts val="1400"/>
              <a:buFont typeface="Arial" panose="020B0604020202020204" pitchFamily="34" charset="0"/>
              <a:buChar char="•"/>
            </a:pPr>
            <a:r>
              <a:rPr lang="en-GB" sz="1200" noProof="0" dirty="0"/>
              <a:t>Elaborate how shared information will be used and protected.</a:t>
            </a:r>
          </a:p>
          <a:p>
            <a:pPr marL="768350" lvl="1" indent="-171450" algn="l" rtl="0">
              <a:spcBef>
                <a:spcPts val="0"/>
              </a:spcBef>
              <a:spcAft>
                <a:spcPts val="0"/>
              </a:spcAft>
              <a:buSzPts val="1400"/>
              <a:buFont typeface="Arial" panose="020B0604020202020204" pitchFamily="34" charset="0"/>
              <a:buChar char="•"/>
            </a:pPr>
            <a:r>
              <a:rPr lang="en-GB" sz="1200" noProof="0" dirty="0"/>
              <a:t>Help protect individual and data privacy and allay concerns that the police/security services, if involved, might use information shared with the team for intelligence gathering and law enforcement purposes.</a:t>
            </a:r>
          </a:p>
          <a:p>
            <a:pPr marL="768350" lvl="1" indent="-171450" algn="l" rtl="0">
              <a:spcBef>
                <a:spcPts val="0"/>
              </a:spcBef>
              <a:spcAft>
                <a:spcPts val="0"/>
              </a:spcAft>
              <a:buSzPts val="1400"/>
              <a:buFont typeface="Arial" panose="020B0604020202020204" pitchFamily="34" charset="0"/>
              <a:buChar char="•"/>
            </a:pPr>
            <a:r>
              <a:rPr lang="en-GB" sz="1200" noProof="0" dirty="0"/>
              <a:t>Clearly define the limited instances when information on an individual case can be referred to the police (</a:t>
            </a:r>
            <a:r>
              <a:rPr lang="en-GB" sz="1200" i="0" noProof="0" dirty="0"/>
              <a:t>e.g., </a:t>
            </a:r>
            <a:r>
              <a:rPr lang="en-GB" sz="1200" noProof="0" dirty="0"/>
              <a:t>when there is a risk of imminent harm). Providing such clarity can help increase the willingness of members of the community to refer individuals to the mechanism while encouraging non–law enforcement practitioners and professionals to participate. </a:t>
            </a:r>
          </a:p>
          <a:p>
            <a:pPr marL="768350" lvl="1" indent="-171450" algn="l" rtl="0">
              <a:spcBef>
                <a:spcPts val="0"/>
              </a:spcBef>
              <a:spcAft>
                <a:spcPts val="0"/>
              </a:spcAft>
              <a:buSzPts val="1400"/>
              <a:buFont typeface="Arial" panose="020B0604020202020204" pitchFamily="34" charset="0"/>
              <a:buChar char="•"/>
            </a:pPr>
            <a:r>
              <a:rPr lang="en-GB" sz="1200" noProof="0" dirty="0"/>
              <a:t>Any such framework could help “</a:t>
            </a:r>
            <a:r>
              <a:rPr lang="en-GB" sz="1200" i="1" noProof="0" dirty="0"/>
              <a:t>distinguish what is genuinely classified information and what is sensitive information</a:t>
            </a:r>
            <a:r>
              <a:rPr lang="en-GB" sz="1200" noProof="0" dirty="0"/>
              <a:t> […]</a:t>
            </a:r>
            <a:r>
              <a:rPr lang="en-GB" sz="1200" i="1" noProof="0" dirty="0"/>
              <a:t> that could be shared with some prudence</a:t>
            </a:r>
            <a:r>
              <a:rPr lang="en-GB" sz="1200" noProof="0" dirty="0"/>
              <a:t>” (EU Radicalisation Awareness Network, 2016). Where such clarity is lacking, then it can be difficult to instil the necessary trust</a:t>
            </a:r>
            <a:r>
              <a:rPr lang="en-GB" sz="1200" noProof="0" dirty="0">
                <a:latin typeface="Open Sans" panose="020B0606030504020204" pitchFamily="34" charset="0"/>
                <a:ea typeface="Open Sans" panose="020B0606030504020204" pitchFamily="34" charset="0"/>
                <a:cs typeface="Open Sans" panose="020B0606030504020204" pitchFamily="34" charset="0"/>
                <a:sym typeface="Saira"/>
              </a:rPr>
              <a:t>.</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82</a:t>
            </a:fld>
            <a:endParaRPr lang="x-none"/>
          </a:p>
        </p:txBody>
      </p:sp>
    </p:spTree>
    <p:extLst>
      <p:ext uri="{BB962C8B-B14F-4D97-AF65-F5344CB8AC3E}">
        <p14:creationId xmlns:p14="http://schemas.microsoft.com/office/powerpoint/2010/main" val="28797013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dirty="0"/>
              <a:t>[</a:t>
            </a:r>
            <a:r>
              <a:rPr lang="en-GB" i="1" noProof="0" dirty="0"/>
              <a:t>Participants will be divided into their preassigned groups to discuss and then answer the questions above. After 10 (if online) or 15 minutes (if in-person) of breakout discussions, participants will reconvene in plenary and debrief for another 10 (if online) or 15 minutes (if in-person). Participants should make use of the ‘ Worksheet for Breakout Exercise #2’ included in the module scripts for comment-tracking and guiding the discussion</a:t>
            </a:r>
            <a:r>
              <a:rPr lang="en-GB" noProof="0" dirty="0"/>
              <a:t>].</a:t>
            </a:r>
          </a:p>
          <a:p>
            <a:pPr marL="0" lvl="0" indent="0" algn="l" rtl="0">
              <a:spcBef>
                <a:spcPts val="0"/>
              </a:spcBef>
              <a:spcAft>
                <a:spcPts val="0"/>
              </a:spcAft>
              <a:buNone/>
            </a:pP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83</a:t>
            </a:fld>
            <a:endParaRPr lang="x-none"/>
          </a:p>
        </p:txBody>
      </p:sp>
    </p:spTree>
    <p:extLst>
      <p:ext uri="{BB962C8B-B14F-4D97-AF65-F5344CB8AC3E}">
        <p14:creationId xmlns:p14="http://schemas.microsoft.com/office/powerpoint/2010/main" val="7571860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C117FA5-761C-C549-A9ED-C21FA301D369}" type="slidenum">
              <a:rPr lang="x-none" smtClean="0"/>
              <a:pPr/>
              <a:t>84</a:t>
            </a:fld>
            <a:endParaRPr lang="x-none"/>
          </a:p>
        </p:txBody>
      </p:sp>
    </p:spTree>
    <p:extLst>
      <p:ext uri="{BB962C8B-B14F-4D97-AF65-F5344CB8AC3E}">
        <p14:creationId xmlns:p14="http://schemas.microsoft.com/office/powerpoint/2010/main" val="13644127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86</a:t>
            </a:fld>
            <a:endParaRPr lang="x-none"/>
          </a:p>
        </p:txBody>
      </p:sp>
    </p:spTree>
    <p:extLst>
      <p:ext uri="{BB962C8B-B14F-4D97-AF65-F5344CB8AC3E}">
        <p14:creationId xmlns:p14="http://schemas.microsoft.com/office/powerpoint/2010/main" val="12692607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rgbClr val="3C4043"/>
              </a:buClr>
              <a:buSzPts val="1200"/>
              <a:buFont typeface="Calibri"/>
              <a:buNone/>
            </a:pPr>
            <a:r>
              <a:rPr lang="en-GB" sz="1200" noProof="0" dirty="0">
                <a:solidFill>
                  <a:srgbClr val="3C4043"/>
                </a:solidFill>
                <a:highlight>
                  <a:srgbClr val="FFFFFF"/>
                </a:highlight>
              </a:rPr>
              <a:t>[</a:t>
            </a:r>
            <a:r>
              <a:rPr lang="en-GB" sz="1200" i="1" noProof="0" dirty="0">
                <a:solidFill>
                  <a:srgbClr val="3C4043"/>
                </a:solidFill>
                <a:highlight>
                  <a:srgbClr val="FFFFFF"/>
                </a:highlight>
              </a:rPr>
              <a:t>Read the learning objectives on the slide out loud</a:t>
            </a:r>
            <a:r>
              <a:rPr lang="en-GB" sz="1200" i="0" noProof="0" dirty="0">
                <a:solidFill>
                  <a:srgbClr val="3C4043"/>
                </a:solidFill>
                <a:highlight>
                  <a:srgbClr val="FFFFFF"/>
                </a:highlight>
              </a:rPr>
              <a:t>].</a:t>
            </a:r>
            <a:endParaRPr lang="en-GB" sz="1200" noProof="0" dirty="0">
              <a:solidFill>
                <a:srgbClr val="3C4043"/>
              </a:solidFill>
              <a:highlight>
                <a:srgbClr val="FFFFFF"/>
              </a:highlight>
            </a:endParaRPr>
          </a:p>
          <a:p>
            <a:pPr marL="0" lvl="0" indent="0" algn="l" rtl="0">
              <a:spcBef>
                <a:spcPts val="0"/>
              </a:spcBef>
              <a:spcAft>
                <a:spcPts val="0"/>
              </a:spcAft>
              <a:buClr>
                <a:srgbClr val="3C4043"/>
              </a:buClr>
              <a:buSzPts val="1200"/>
              <a:buFont typeface="Calibri"/>
              <a:buNone/>
            </a:pPr>
            <a:endParaRPr lang="en-GB" sz="1200" noProof="0" dirty="0">
              <a:solidFill>
                <a:srgbClr val="3C4043"/>
              </a:solidFill>
              <a:highlight>
                <a:srgbClr val="FFFFFF"/>
              </a:highlight>
            </a:endParaRPr>
          </a:p>
          <a:p>
            <a:pPr marL="0" lvl="0" indent="0" algn="l" rtl="0">
              <a:spcBef>
                <a:spcPts val="0"/>
              </a:spcBef>
              <a:spcAft>
                <a:spcPts val="0"/>
              </a:spcAft>
              <a:buClr>
                <a:srgbClr val="3C4043"/>
              </a:buClr>
              <a:buSzPts val="1200"/>
              <a:buFont typeface="Calibri"/>
              <a:buNone/>
            </a:pPr>
            <a:r>
              <a:rPr lang="en-GB" sz="1200" noProof="0" dirty="0">
                <a:solidFill>
                  <a:srgbClr val="3C4043"/>
                </a:solidFill>
                <a:highlight>
                  <a:srgbClr val="FFFFFF"/>
                </a:highlight>
              </a:rPr>
              <a:t>It is important to address not only the programme's strengths but also its weaknesses – what we are good at and what we are not so good at.  The use of the word “potential“ in the first bullet point implies that we are not looking at the programme as a finished product, but as a work in progress – that leaves room for improvement.</a:t>
            </a:r>
            <a:br>
              <a:rPr lang="en-GB" sz="1200" noProof="0" dirty="0">
                <a:solidFill>
                  <a:srgbClr val="3C4043"/>
                </a:solidFill>
                <a:highlight>
                  <a:srgbClr val="FFFFFF"/>
                </a:highlight>
              </a:rPr>
            </a:br>
            <a:endParaRPr lang="en-GB" sz="1200" noProof="0" dirty="0">
              <a:solidFill>
                <a:srgbClr val="3C4043"/>
              </a:solidFill>
              <a:highlight>
                <a:srgbClr val="FFFFFF"/>
              </a:highlight>
            </a:endParaRPr>
          </a:p>
          <a:p>
            <a:pPr marL="0" lvl="0" indent="0" algn="l" rtl="0">
              <a:spcBef>
                <a:spcPts val="0"/>
              </a:spcBef>
              <a:spcAft>
                <a:spcPts val="0"/>
              </a:spcAft>
              <a:buClr>
                <a:srgbClr val="3C4043"/>
              </a:buClr>
              <a:buSzPts val="1050"/>
              <a:buFont typeface="Roboto"/>
              <a:buNone/>
            </a:pPr>
            <a:r>
              <a:rPr lang="en-GB" sz="1200" noProof="0" dirty="0">
                <a:solidFill>
                  <a:srgbClr val="3C4043"/>
                </a:solidFill>
                <a:highlight>
                  <a:srgbClr val="FFFFFF"/>
                </a:highlight>
              </a:rPr>
              <a:t>Programme resources should match its objectives, as simply as that. It is pointless to have an abundance of resources if they are not properly used. This module will help us better understand how to make the best possible use of the resources available in our countries/localities.</a:t>
            </a:r>
            <a:endParaRPr lang="en-GB" sz="1200" noProof="0" dirty="0">
              <a:solidFill>
                <a:srgbClr val="3C4043"/>
              </a:solidFill>
              <a:highlight>
                <a:srgbClr val="FFFFFF"/>
              </a:highlight>
              <a:ea typeface="Open Sans" panose="020B0606030504020204" pitchFamily="34" charset="0"/>
              <a:cs typeface="Open Sans" panose="020B0606030504020204" pitchFamily="34" charset="0"/>
              <a:sym typeface="Roboto"/>
            </a:endParaRP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89</a:t>
            </a:fld>
            <a:endParaRPr lang="x-none"/>
          </a:p>
        </p:txBody>
      </p:sp>
    </p:spTree>
    <p:extLst>
      <p:ext uri="{BB962C8B-B14F-4D97-AF65-F5344CB8AC3E}">
        <p14:creationId xmlns:p14="http://schemas.microsoft.com/office/powerpoint/2010/main" val="11819139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rgbClr val="3C4043"/>
              </a:buClr>
              <a:buSzPts val="1300"/>
              <a:buFont typeface="Calibri"/>
              <a:buNone/>
            </a:pPr>
            <a:r>
              <a:rPr lang="en-GB" i="0" noProof="0" dirty="0"/>
              <a:t>The material resource component is quite self-explanatory. </a:t>
            </a:r>
            <a:r>
              <a:rPr lang="en-GB" noProof="0" dirty="0"/>
              <a:t>As for other resources (including expertise), designing a multi-actor intervention programme is quite a specific task, in the sense that it usually brings together experienced professionals, whose activity will not change drastically because of the subject. Professionals are sometimes concerned, if not afraid, that radicalisation and the “securitisation” that comes with it will force them to alter their practices. </a:t>
            </a:r>
          </a:p>
          <a:p>
            <a:pPr marL="0" lvl="0" indent="0" algn="l" rtl="0">
              <a:spcBef>
                <a:spcPts val="0"/>
              </a:spcBef>
              <a:spcAft>
                <a:spcPts val="0"/>
              </a:spcAft>
              <a:buClr>
                <a:srgbClr val="3C4043"/>
              </a:buClr>
              <a:buSzPts val="1300"/>
              <a:buFont typeface="Calibri"/>
              <a:buNone/>
            </a:pPr>
            <a:endParaRPr lang="en-GB" noProof="0" dirty="0"/>
          </a:p>
          <a:p>
            <a:pPr marL="0" lvl="0" indent="0" algn="l" rtl="0">
              <a:spcBef>
                <a:spcPts val="0"/>
              </a:spcBef>
              <a:spcAft>
                <a:spcPts val="0"/>
              </a:spcAft>
              <a:buClr>
                <a:srgbClr val="3C4043"/>
              </a:buClr>
              <a:buSzPts val="1300"/>
              <a:buFont typeface="Calibri"/>
              <a:buNone/>
            </a:pPr>
            <a:r>
              <a:rPr lang="en-GB" noProof="0" dirty="0"/>
              <a:t>In fact, a social workers, or a teacher, or a religious leader will typically intervene in their own capacity. At the same time, they may have to adjust their professional practices to a new, specific, and complex subject. For example, it is useful, if not necessary, for a social worker to have some knowledge of religion and how religion is used by extremist groups, whereas in other circumstances a social intervention can be delivered without taking religion into account. So even if professionals/practitioners do have a solid base to build on, they still need to acquire new and specific skills.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90</a:t>
            </a:fld>
            <a:endParaRPr lang="x-none"/>
          </a:p>
        </p:txBody>
      </p:sp>
    </p:spTree>
    <p:extLst>
      <p:ext uri="{BB962C8B-B14F-4D97-AF65-F5344CB8AC3E}">
        <p14:creationId xmlns:p14="http://schemas.microsoft.com/office/powerpoint/2010/main" val="1553201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noProof="0" dirty="0"/>
              <a:t>How to ask powerful questions?</a:t>
            </a:r>
          </a:p>
          <a:p>
            <a:pPr marL="0" lvl="0" indent="0" algn="l" rtl="0">
              <a:spcBef>
                <a:spcPts val="0"/>
              </a:spcBef>
              <a:spcAft>
                <a:spcPts val="0"/>
              </a:spcAft>
              <a:buNone/>
            </a:pPr>
            <a:endParaRPr lang="en-GB" sz="1200" noProof="0" dirty="0"/>
          </a:p>
          <a:p>
            <a:pPr marL="685800" lvl="1" indent="-228600" algn="l" rtl="0">
              <a:spcBef>
                <a:spcPts val="0"/>
              </a:spcBef>
              <a:spcAft>
                <a:spcPts val="0"/>
              </a:spcAft>
              <a:buAutoNum type="arabicPeriod"/>
            </a:pPr>
            <a:r>
              <a:rPr lang="en-GB" sz="1200" b="1" noProof="0" dirty="0"/>
              <a:t>Ask open-ended questions</a:t>
            </a:r>
            <a:r>
              <a:rPr lang="en-GB" sz="1200" noProof="0" dirty="0"/>
              <a:t>: Questions you can answer “yes” or “no” are closed-ended. They don’t generate discussion and they rarely yield any insight. By asking open-ended questions, you get far more interesting insights. For example, instead of asking, “Are you happy with your results?” you might ask, “Why do you think you got the results you did?” The first question can only be answered “yes” or “no.” The second question invites reflection and starts a discussion.</a:t>
            </a:r>
          </a:p>
          <a:p>
            <a:pPr marL="685800" lvl="1" indent="-228600" algn="l" rtl="0">
              <a:spcBef>
                <a:spcPts val="0"/>
              </a:spcBef>
              <a:spcAft>
                <a:spcPts val="0"/>
              </a:spcAft>
              <a:buAutoNum type="arabicPeriod"/>
            </a:pPr>
            <a:endParaRPr lang="en-GB" sz="1200" noProof="0" dirty="0"/>
          </a:p>
          <a:p>
            <a:pPr marL="685800" lvl="1" indent="-228600" algn="l" rtl="0">
              <a:spcBef>
                <a:spcPts val="0"/>
              </a:spcBef>
              <a:spcAft>
                <a:spcPts val="0"/>
              </a:spcAft>
              <a:buAutoNum type="arabicPeriod"/>
            </a:pPr>
            <a:r>
              <a:rPr lang="en-GB" sz="1200" b="1" noProof="0" dirty="0"/>
              <a:t>Get behind the assumptions</a:t>
            </a:r>
            <a:r>
              <a:rPr lang="en-GB" sz="1200" noProof="0" dirty="0"/>
              <a:t>: Every decision is based on assumptions. If you don’t understand these assumptions, you may make a bad decision. It’s often helpful to ask yourself first—and others in the team—, “What are we assuming in this scenario? Then keep peeling the layers off the onion until you get comfortable with the assumptions. This is where people often make mistakes. Their logic may be impeccable, but if it’s built on faulty assumptions, it will lead to a faulty conclusion.</a:t>
            </a:r>
          </a:p>
          <a:p>
            <a:pPr marL="685800" lvl="1" indent="-228600" algn="l" rtl="0">
              <a:spcBef>
                <a:spcPts val="0"/>
              </a:spcBef>
              <a:spcAft>
                <a:spcPts val="0"/>
              </a:spcAft>
              <a:buAutoNum type="arabicPeriod"/>
            </a:pPr>
            <a:endParaRPr lang="en-GB" sz="1200" noProof="0" dirty="0"/>
          </a:p>
          <a:p>
            <a:pPr marL="685800" lvl="1" indent="-228600" algn="l" rtl="0">
              <a:spcBef>
                <a:spcPts val="0"/>
              </a:spcBef>
              <a:spcAft>
                <a:spcPts val="0"/>
              </a:spcAft>
              <a:buAutoNum type="arabicPeriod"/>
            </a:pPr>
            <a:r>
              <a:rPr lang="en-GB" sz="1200" b="1" noProof="0" dirty="0"/>
              <a:t>Get both sides of the story</a:t>
            </a:r>
            <a:r>
              <a:rPr lang="en-GB" sz="1200" noProof="0" dirty="0"/>
              <a:t>: It is so easy to hear one side of the story, act on the information, and then be embarrassed when you find out that you only had half the facts.</a:t>
            </a:r>
          </a:p>
          <a:p>
            <a:pPr marL="685800" lvl="1" indent="-228600" algn="l" rtl="0">
              <a:spcBef>
                <a:spcPts val="0"/>
              </a:spcBef>
              <a:spcAft>
                <a:spcPts val="0"/>
              </a:spcAft>
              <a:buAutoNum type="arabicPeriod"/>
            </a:pPr>
            <a:endParaRPr lang="en-GB" sz="1200" noProof="0" dirty="0"/>
          </a:p>
          <a:p>
            <a:pPr marL="685800" lvl="1" indent="-228600" algn="l" rtl="0">
              <a:spcBef>
                <a:spcPts val="0"/>
              </a:spcBef>
              <a:spcAft>
                <a:spcPts val="0"/>
              </a:spcAft>
              <a:buAutoNum type="arabicPeriod"/>
            </a:pPr>
            <a:r>
              <a:rPr lang="en-GB" sz="1200" b="1" noProof="0" dirty="0"/>
              <a:t>Ask follow-up questions</a:t>
            </a:r>
            <a:r>
              <a:rPr lang="en-GB" sz="1200" noProof="0" dirty="0"/>
              <a:t>: Avoid the temptation to comment on every question. See how many questions I can ask in a row without commenting. It’s amazing what you can learn when you do this. And it makes your comments or decisions much more informed. Often you don’t get to the real meat of an issue until you have gone several questions deep.</a:t>
            </a:r>
          </a:p>
          <a:p>
            <a:pPr marL="685800" lvl="1" indent="-228600" algn="l" rtl="0">
              <a:spcBef>
                <a:spcPts val="0"/>
              </a:spcBef>
              <a:spcAft>
                <a:spcPts val="0"/>
              </a:spcAft>
              <a:buAutoNum type="arabicPeriod"/>
            </a:pPr>
            <a:endParaRPr lang="en-GB" sz="1200" noProof="0" dirty="0"/>
          </a:p>
          <a:p>
            <a:pPr marL="685800" lvl="1" indent="-228600" algn="l" rtl="0">
              <a:spcBef>
                <a:spcPts val="0"/>
              </a:spcBef>
              <a:spcAft>
                <a:spcPts val="0"/>
              </a:spcAft>
              <a:buAutoNum type="arabicPeriod"/>
            </a:pPr>
            <a:r>
              <a:rPr lang="en-GB" sz="1200" b="1" noProof="0" dirty="0"/>
              <a:t>Get comfortable with silence</a:t>
            </a:r>
            <a:r>
              <a:rPr lang="en-GB" sz="1200" noProof="0" dirty="0"/>
              <a:t>: Most people get uncomfortable when things get quiet. They feel the obligation to fill the space with chatter. You can let this work to your advantage by just keeping your lips locked and your ears open. When you do, you will often find that people volunteer amazing amounts of information that you would have never obtained any other way.</a:t>
            </a:r>
          </a:p>
          <a:p>
            <a:pPr marL="685800" lvl="1" indent="-228600" algn="l" rtl="0">
              <a:spcBef>
                <a:spcPts val="0"/>
              </a:spcBef>
              <a:spcAft>
                <a:spcPts val="0"/>
              </a:spcAft>
              <a:buAutoNum type="arabicPeriod"/>
            </a:pPr>
            <a:endParaRPr lang="en-GB" sz="1200" noProof="0" dirty="0"/>
          </a:p>
          <a:p>
            <a:pPr marL="685800" lvl="1" indent="-228600" algn="l" rtl="0">
              <a:spcBef>
                <a:spcPts val="0"/>
              </a:spcBef>
              <a:spcAft>
                <a:spcPts val="0"/>
              </a:spcAft>
              <a:buAutoNum type="arabicPeriod"/>
            </a:pPr>
            <a:r>
              <a:rPr lang="en-GB" sz="1200" b="1" noProof="0" dirty="0"/>
              <a:t>Help people discover their own insights</a:t>
            </a:r>
            <a:r>
              <a:rPr lang="en-GB" sz="1200" noProof="0" dirty="0"/>
              <a:t>: Ask rather than tell to accomplish far more by leading them with good questions.</a:t>
            </a:r>
          </a:p>
          <a:p>
            <a:pPr marL="685800" lvl="1" indent="-228600" algn="l" rtl="0">
              <a:spcBef>
                <a:spcPts val="0"/>
              </a:spcBef>
              <a:spcAft>
                <a:spcPts val="0"/>
              </a:spcAft>
              <a:buAutoNum type="arabicPeriod"/>
            </a:pPr>
            <a:endParaRPr lang="en-GB" sz="1200" noProof="0" dirty="0"/>
          </a:p>
          <a:p>
            <a:pPr marL="685800" lvl="1" indent="-228600" algn="l" rtl="0">
              <a:spcBef>
                <a:spcPts val="0"/>
              </a:spcBef>
              <a:spcAft>
                <a:spcPts val="0"/>
              </a:spcAft>
              <a:buAutoNum type="arabicPeriod"/>
            </a:pPr>
            <a:r>
              <a:rPr lang="en-GB" sz="1200" b="1" noProof="0" dirty="0"/>
              <a:t>Understand the difference between facts and speculation</a:t>
            </a:r>
            <a:r>
              <a:rPr lang="en-GB" sz="1200" noProof="0" dirty="0"/>
              <a:t>: Tell others what you know and what you think you know, and make sure they know the difference. Often you will have to ask, “Do you know that to be a fact?” If so, “How do you know?” or “Can you provide me with the source for that statistic or claim?”</a:t>
            </a:r>
          </a:p>
        </p:txBody>
      </p:sp>
      <p:sp>
        <p:nvSpPr>
          <p:cNvPr id="4" name="Slide Number Placeholder 3"/>
          <p:cNvSpPr>
            <a:spLocks noGrp="1"/>
          </p:cNvSpPr>
          <p:nvPr>
            <p:ph type="sldNum" sz="quarter" idx="5"/>
          </p:nvPr>
        </p:nvSpPr>
        <p:spPr/>
        <p:txBody>
          <a:bodyPr/>
          <a:lstStyle/>
          <a:p>
            <a:fld id="{4C117FA5-761C-C549-A9ED-C21FA301D369}" type="slidenum">
              <a:rPr lang="x-none" smtClean="0"/>
              <a:pPr/>
              <a:t>8</a:t>
            </a:fld>
            <a:endParaRPr lang="x-none"/>
          </a:p>
        </p:txBody>
      </p:sp>
    </p:spTree>
    <p:extLst>
      <p:ext uri="{BB962C8B-B14F-4D97-AF65-F5344CB8AC3E}">
        <p14:creationId xmlns:p14="http://schemas.microsoft.com/office/powerpoint/2010/main" val="35372471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200"/>
              <a:buFont typeface="Calibri"/>
              <a:buNone/>
            </a:pPr>
            <a:r>
              <a:rPr lang="en-GB" sz="1200" noProof="0" dirty="0"/>
              <a:t>International good practices emphasise that, when designing a P/CVE intervention programme, it is more efficient and effective to set up a more general structure, or leverage a pre-existing intervention programme, than to create a new and specific one. The advantages of using a pre-existing programme include:</a:t>
            </a:r>
          </a:p>
          <a:p>
            <a:pPr marL="152400" lvl="0" indent="0" algn="l" rtl="0">
              <a:spcBef>
                <a:spcPts val="0"/>
              </a:spcBef>
              <a:spcAft>
                <a:spcPts val="0"/>
              </a:spcAft>
              <a:buSzPts val="1200"/>
              <a:buFont typeface="Calibri"/>
              <a:buNone/>
            </a:pPr>
            <a:endParaRPr lang="en-GB" sz="1200" noProof="0" dirty="0"/>
          </a:p>
          <a:p>
            <a:pPr marL="457200" lvl="1" indent="-171450" algn="l" rtl="0">
              <a:spcBef>
                <a:spcPts val="0"/>
              </a:spcBef>
              <a:spcAft>
                <a:spcPts val="0"/>
              </a:spcAft>
              <a:buSzPts val="1200"/>
              <a:buFont typeface="Arial" panose="020B0604020202020204" pitchFamily="34" charset="0"/>
              <a:buChar char="•"/>
            </a:pPr>
            <a:r>
              <a:rPr lang="en-GB" sz="1200" noProof="0" dirty="0"/>
              <a:t>Already-existing community support;</a:t>
            </a:r>
          </a:p>
          <a:p>
            <a:pPr marL="457200" lvl="1" indent="-171450" algn="l" rtl="0">
              <a:spcBef>
                <a:spcPts val="0"/>
              </a:spcBef>
              <a:spcAft>
                <a:spcPts val="0"/>
              </a:spcAft>
              <a:buSzPts val="1200"/>
              <a:buFont typeface="Arial" panose="020B0604020202020204" pitchFamily="34" charset="0"/>
              <a:buChar char="•"/>
            </a:pPr>
            <a:r>
              <a:rPr lang="en-GB" sz="1200" noProof="0" dirty="0"/>
              <a:t>Results have already been produced, and may have even been evaluated;</a:t>
            </a:r>
          </a:p>
          <a:p>
            <a:pPr marL="457200" lvl="1" indent="-171450" algn="l" rtl="0">
              <a:spcBef>
                <a:spcPts val="0"/>
              </a:spcBef>
              <a:spcAft>
                <a:spcPts val="0"/>
              </a:spcAft>
              <a:buSzPts val="1200"/>
              <a:buFont typeface="Arial" panose="020B0604020202020204" pitchFamily="34" charset="0"/>
              <a:buChar char="•"/>
            </a:pPr>
            <a:r>
              <a:rPr lang="en-GB" sz="1200" noProof="0" dirty="0"/>
              <a:t>Administrative staff and other costs can be shared, and thus reduced;</a:t>
            </a:r>
          </a:p>
          <a:p>
            <a:pPr marL="457200" lvl="1" indent="-171450" algn="l" rtl="0">
              <a:spcBef>
                <a:spcPts val="0"/>
              </a:spcBef>
              <a:spcAft>
                <a:spcPts val="0"/>
              </a:spcAft>
              <a:buSzPts val="1200"/>
              <a:buFont typeface="Arial" panose="020B0604020202020204" pitchFamily="34" charset="0"/>
              <a:buChar char="•"/>
            </a:pPr>
            <a:r>
              <a:rPr lang="en-GB" sz="1200" noProof="0" dirty="0"/>
              <a:t>It helps to avoid the stigma that usually comes with the words “radicalisation” and “violent extremism”. </a:t>
            </a:r>
            <a:br>
              <a:rPr lang="en-GB" sz="1200" noProof="0" dirty="0"/>
            </a:br>
            <a:endParaRPr lang="en-GB" sz="1200" noProof="0" dirty="0"/>
          </a:p>
          <a:p>
            <a:pPr marL="0" lvl="0" indent="0" algn="l" rtl="0">
              <a:spcBef>
                <a:spcPts val="0"/>
              </a:spcBef>
              <a:spcAft>
                <a:spcPts val="0"/>
              </a:spcAft>
              <a:buSzPts val="1200"/>
              <a:buNone/>
            </a:pPr>
            <a:r>
              <a:rPr lang="en-GB" sz="1200" noProof="0" dirty="0"/>
              <a:t>Developing a </a:t>
            </a:r>
            <a:r>
              <a:rPr lang="en-GB" sz="1200" i="1" noProof="0" dirty="0"/>
              <a:t>sui generis </a:t>
            </a:r>
            <a:r>
              <a:rPr lang="en-GB" sz="1200" noProof="0" dirty="0"/>
              <a:t>programme </a:t>
            </a:r>
            <a:r>
              <a:rPr lang="en-GB" sz="1200" noProof="0" dirty="0">
                <a:solidFill>
                  <a:srgbClr val="3C4043"/>
                </a:solidFill>
                <a:highlight>
                  <a:srgbClr val="FFFFFF"/>
                </a:highlight>
              </a:rPr>
              <a:t>will likely require more resources. If anything, they should at least use lessons learned and best practices from other programmes.</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91</a:t>
            </a:fld>
            <a:endParaRPr lang="x-none"/>
          </a:p>
        </p:txBody>
      </p:sp>
    </p:spTree>
    <p:extLst>
      <p:ext uri="{BB962C8B-B14F-4D97-AF65-F5344CB8AC3E}">
        <p14:creationId xmlns:p14="http://schemas.microsoft.com/office/powerpoint/2010/main" val="5052756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200"/>
              <a:buFont typeface="Calibri"/>
              <a:buNone/>
            </a:pPr>
            <a:r>
              <a:rPr lang="en-GB" sz="1200" noProof="0" dirty="0">
                <a:solidFill>
                  <a:srgbClr val="3C4043"/>
                </a:solidFill>
                <a:highlight>
                  <a:srgbClr val="FFFFFF"/>
                </a:highlight>
              </a:rPr>
              <a:t>When looking at existing programmes, do not forget to consider existing hotlines and helplines. </a:t>
            </a:r>
          </a:p>
          <a:p>
            <a:pPr marL="0" lvl="0" indent="0" algn="l" rtl="0">
              <a:spcBef>
                <a:spcPts val="0"/>
              </a:spcBef>
              <a:spcAft>
                <a:spcPts val="0"/>
              </a:spcAft>
              <a:buSzPts val="1200"/>
              <a:buFont typeface="Calibri"/>
              <a:buNone/>
            </a:pPr>
            <a:endParaRPr lang="en-GB" sz="1200" noProof="0" dirty="0">
              <a:solidFill>
                <a:srgbClr val="3C4043"/>
              </a:solidFill>
              <a:highlight>
                <a:srgbClr val="FFFFFF"/>
              </a:highlight>
            </a:endParaRPr>
          </a:p>
          <a:p>
            <a:pPr marL="0" lvl="0" indent="0" algn="l" rtl="0">
              <a:spcBef>
                <a:spcPts val="0"/>
              </a:spcBef>
              <a:spcAft>
                <a:spcPts val="0"/>
              </a:spcAft>
              <a:buSzPts val="1200"/>
              <a:buFont typeface="Calibri"/>
              <a:buNone/>
            </a:pPr>
            <a:r>
              <a:rPr lang="en-GB" sz="1200" noProof="0" dirty="0">
                <a:solidFill>
                  <a:srgbClr val="3C4043"/>
                </a:solidFill>
                <a:highlight>
                  <a:srgbClr val="FFFFFF"/>
                </a:highlight>
              </a:rPr>
              <a:t>There are few questions that should be considered as well:</a:t>
            </a:r>
          </a:p>
          <a:p>
            <a:pPr marL="457200" lvl="0" indent="0" algn="l" rtl="0">
              <a:spcBef>
                <a:spcPts val="0"/>
              </a:spcBef>
              <a:spcAft>
                <a:spcPts val="0"/>
              </a:spcAft>
              <a:buSzPts val="1200"/>
              <a:buFont typeface="Calibri"/>
              <a:buNone/>
            </a:pPr>
            <a:endParaRPr lang="en-GB" sz="1200" noProof="0" dirty="0">
              <a:solidFill>
                <a:srgbClr val="3C4043"/>
              </a:solidFill>
              <a:highlight>
                <a:srgbClr val="FFFFFF"/>
              </a:highlight>
            </a:endParaRPr>
          </a:p>
          <a:p>
            <a:pPr marL="457200" lvl="1" indent="-171450" algn="l" rtl="0">
              <a:spcBef>
                <a:spcPts val="0"/>
              </a:spcBef>
              <a:spcAft>
                <a:spcPts val="0"/>
              </a:spcAft>
              <a:buSzPts val="1200"/>
              <a:buFont typeface="Arial" panose="020B0604020202020204" pitchFamily="34" charset="0"/>
              <a:buChar char="•"/>
            </a:pPr>
            <a:r>
              <a:rPr lang="en-GB" sz="1200" noProof="0" dirty="0">
                <a:solidFill>
                  <a:srgbClr val="3C4043"/>
                </a:solidFill>
                <a:highlight>
                  <a:srgbClr val="FFFFFF"/>
                </a:highlight>
              </a:rPr>
              <a:t>Have these programmes been evaluated? If so, how and by whom? What are the results? Leveraging a proven programme is more important that choosing a programme that is "inherently" close to P/CVE.</a:t>
            </a:r>
          </a:p>
          <a:p>
            <a:pPr marL="457200" lvl="1" indent="-171450" algn="l" rtl="0">
              <a:spcBef>
                <a:spcPts val="0"/>
              </a:spcBef>
              <a:spcAft>
                <a:spcPts val="0"/>
              </a:spcAft>
              <a:buSzPts val="1200"/>
              <a:buFont typeface="Arial" panose="020B0604020202020204" pitchFamily="34" charset="0"/>
              <a:buChar char="•"/>
            </a:pPr>
            <a:r>
              <a:rPr lang="en-GB" sz="1200" noProof="0" dirty="0">
                <a:solidFill>
                  <a:srgbClr val="3C4043"/>
                </a:solidFill>
                <a:highlight>
                  <a:srgbClr val="FFFFFF"/>
                </a:highlight>
              </a:rPr>
              <a:t>Are the programmes easily and locally accessible? Are they known to the general public?</a:t>
            </a:r>
          </a:p>
          <a:p>
            <a:pPr marL="457200" lvl="1" indent="-171450" algn="l" rtl="0">
              <a:spcBef>
                <a:spcPts val="0"/>
              </a:spcBef>
              <a:spcAft>
                <a:spcPts val="0"/>
              </a:spcAft>
              <a:buSzPts val="1200"/>
              <a:buFont typeface="Arial" panose="020B0604020202020204" pitchFamily="34" charset="0"/>
              <a:buChar char="•"/>
            </a:pPr>
            <a:r>
              <a:rPr lang="en-GB" sz="1200" noProof="0" dirty="0">
                <a:solidFill>
                  <a:srgbClr val="3C4043"/>
                </a:solidFill>
                <a:highlight>
                  <a:srgbClr val="FFFFFF"/>
                </a:highlight>
              </a:rPr>
              <a:t>Imposing more workload onto an already packed programme creates tensions. If the chosen programme cannot handle more workload, resources must certainly be </a:t>
            </a:r>
            <a:r>
              <a:rPr lang="en-GB" sz="1200" noProof="0" dirty="0" err="1">
                <a:solidFill>
                  <a:srgbClr val="3C4043"/>
                </a:solidFill>
                <a:highlight>
                  <a:srgbClr val="FFFFFF"/>
                </a:highlight>
              </a:rPr>
              <a:t>reevaluated</a:t>
            </a:r>
            <a:r>
              <a:rPr lang="en-GB" sz="1200" noProof="0" dirty="0">
                <a:solidFill>
                  <a:srgbClr val="3C4043"/>
                </a:solidFill>
                <a:highlight>
                  <a:srgbClr val="FFFFFF"/>
                </a:highlight>
              </a:rPr>
              <a:t>, or objectives adjusted.</a:t>
            </a:r>
          </a:p>
          <a:p>
            <a:pPr marL="457200" lvl="1" indent="-171450" algn="l" rtl="0">
              <a:spcBef>
                <a:spcPts val="0"/>
              </a:spcBef>
              <a:spcAft>
                <a:spcPts val="0"/>
              </a:spcAft>
              <a:buSzPts val="1200"/>
              <a:buFont typeface="Arial" panose="020B0604020202020204" pitchFamily="34" charset="0"/>
              <a:buChar char="•"/>
            </a:pPr>
            <a:r>
              <a:rPr lang="en-GB" sz="1200" noProof="0" dirty="0">
                <a:solidFill>
                  <a:srgbClr val="3C4043"/>
                </a:solidFill>
                <a:highlight>
                  <a:srgbClr val="FFFFFF"/>
                </a:highlight>
              </a:rPr>
              <a:t>Typically, will the new P/CVE component be accepted, will it be consistent with the rest of the programme, or will it jeopardise and even "corrupt" the pre-existing programme? Will it alter an otherwise positive image?</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92</a:t>
            </a:fld>
            <a:endParaRPr lang="x-none"/>
          </a:p>
        </p:txBody>
      </p:sp>
    </p:spTree>
    <p:extLst>
      <p:ext uri="{BB962C8B-B14F-4D97-AF65-F5344CB8AC3E}">
        <p14:creationId xmlns:p14="http://schemas.microsoft.com/office/powerpoint/2010/main" val="30521444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rgbClr val="3C4043"/>
              </a:buClr>
              <a:buSzPts val="1200"/>
              <a:buFont typeface="Calibri"/>
              <a:buNone/>
            </a:pPr>
            <a:r>
              <a:rPr lang="en-GB" noProof="0" dirty="0">
                <a:solidFill>
                  <a:srgbClr val="3C4043"/>
                </a:solidFill>
                <a:highlight>
                  <a:srgbClr val="FFFFFF"/>
                </a:highlight>
              </a:rPr>
              <a:t>Since programmes will vary in scope and shape, the needs (</a:t>
            </a:r>
            <a:r>
              <a:rPr lang="en-GB" i="0" noProof="0" dirty="0">
                <a:solidFill>
                  <a:srgbClr val="3C4043"/>
                </a:solidFill>
                <a:highlight>
                  <a:srgbClr val="FFFFFF"/>
                </a:highlight>
              </a:rPr>
              <a:t>e.g., </a:t>
            </a:r>
            <a:r>
              <a:rPr lang="en-GB" noProof="0" dirty="0">
                <a:solidFill>
                  <a:srgbClr val="3C4043"/>
                </a:solidFill>
                <a:highlight>
                  <a:srgbClr val="FFFFFF"/>
                </a:highlight>
              </a:rPr>
              <a:t>how many dedicated staff (if any), how big of an office (if any), budget) will vary as well.</a:t>
            </a:r>
          </a:p>
          <a:p>
            <a:pPr marL="0" lvl="0" indent="0" algn="l" rtl="0">
              <a:spcBef>
                <a:spcPts val="0"/>
              </a:spcBef>
              <a:spcAft>
                <a:spcPts val="0"/>
              </a:spcAft>
              <a:buClr>
                <a:srgbClr val="3C4043"/>
              </a:buClr>
              <a:buSzPts val="1200"/>
              <a:buFont typeface="Calibri"/>
              <a:buNone/>
            </a:pPr>
            <a:r>
              <a:rPr lang="en-GB" noProof="0" dirty="0">
                <a:solidFill>
                  <a:srgbClr val="3C4043"/>
                </a:solidFill>
                <a:highlight>
                  <a:srgbClr val="FFFFFF"/>
                </a:highlight>
              </a:rPr>
              <a:t/>
            </a:r>
            <a:br>
              <a:rPr lang="en-GB" noProof="0" dirty="0">
                <a:solidFill>
                  <a:srgbClr val="3C4043"/>
                </a:solidFill>
                <a:highlight>
                  <a:srgbClr val="FFFFFF"/>
                </a:highlight>
              </a:rPr>
            </a:br>
            <a:r>
              <a:rPr lang="en-GB" noProof="0" dirty="0">
                <a:solidFill>
                  <a:srgbClr val="3C4043"/>
                </a:solidFill>
                <a:highlight>
                  <a:srgbClr val="FFFFFF"/>
                </a:highlight>
              </a:rPr>
              <a:t>In addition to identifying the resource requirements, consideration needs to be given to the question of which authority, institution, and/or organisation will be responsible for mobilising the resources.  This can be a shared responsibility depending on whether there is one leader or several co-leaders of the initiative. </a:t>
            </a:r>
          </a:p>
          <a:p>
            <a:pPr marL="152400" lvl="0" indent="0" algn="l" rtl="0">
              <a:spcBef>
                <a:spcPts val="0"/>
              </a:spcBef>
              <a:spcAft>
                <a:spcPts val="0"/>
              </a:spcAft>
              <a:buSzPts val="1200"/>
              <a:buFont typeface="Calibri"/>
              <a:buNone/>
            </a:pPr>
            <a:endParaRPr lang="en-GB" noProof="0" dirty="0">
              <a:solidFill>
                <a:srgbClr val="3C4043"/>
              </a:solidFill>
              <a:highlight>
                <a:srgbClr val="FFFFFF"/>
              </a:highlight>
            </a:endParaRP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93</a:t>
            </a:fld>
            <a:endParaRPr lang="x-none"/>
          </a:p>
        </p:txBody>
      </p:sp>
    </p:spTree>
    <p:extLst>
      <p:ext uri="{BB962C8B-B14F-4D97-AF65-F5344CB8AC3E}">
        <p14:creationId xmlns:p14="http://schemas.microsoft.com/office/powerpoint/2010/main" val="6903769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94</a:t>
            </a:fld>
            <a:endParaRPr lang="x-none"/>
          </a:p>
        </p:txBody>
      </p:sp>
    </p:spTree>
    <p:extLst>
      <p:ext uri="{BB962C8B-B14F-4D97-AF65-F5344CB8AC3E}">
        <p14:creationId xmlns:p14="http://schemas.microsoft.com/office/powerpoint/2010/main" val="30256896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200"/>
              <a:buFont typeface="Calibri"/>
              <a:buNone/>
            </a:pPr>
            <a:r>
              <a:rPr lang="en-GB" noProof="0" dirty="0"/>
              <a:t>As it was discussed earlier in this course, radicalisation to violent extremism is a complex and diverse phenomenon.</a:t>
            </a:r>
          </a:p>
          <a:p>
            <a:pPr marL="0" lvl="0" indent="-304800" algn="l" rtl="0">
              <a:spcBef>
                <a:spcPts val="0"/>
              </a:spcBef>
              <a:spcAft>
                <a:spcPts val="0"/>
              </a:spcAft>
              <a:buSzPts val="1200"/>
              <a:buFont typeface="Calibri"/>
              <a:buChar char="●"/>
            </a:pPr>
            <a:endParaRPr lang="en-GB" noProof="0" dirty="0"/>
          </a:p>
          <a:p>
            <a:pPr marL="0" lvl="0" indent="0" algn="l" rtl="0">
              <a:spcBef>
                <a:spcPts val="0"/>
              </a:spcBef>
              <a:spcAft>
                <a:spcPts val="0"/>
              </a:spcAft>
              <a:buSzPts val="1200"/>
              <a:buFont typeface="Saira"/>
              <a:buNone/>
            </a:pPr>
            <a:r>
              <a:rPr lang="en-GB" noProof="0" dirty="0">
                <a:solidFill>
                  <a:srgbClr val="3C4043"/>
                </a:solidFill>
                <a:highlight>
                  <a:srgbClr val="FFFFFF"/>
                </a:highlight>
              </a:rPr>
              <a:t>This slide is a symbolic representation of its complexity and diversity. The size of the bubble is not a representation of a cause's importance, nor is this list definitive. The colours of the bubbles have no meaning. In theory, all these aspects can play a role in a radicalisation process. But in practice, absolutely no programme can tackle all these aspects simultaneously. So the objective is not to have an all-encompassing programme, but to identify and mobilise whatever skills are actually necessary to maximise the likelihood of success in a certain context.</a:t>
            </a:r>
            <a:r>
              <a:rPr lang="en-GB" noProof="0" dirty="0"/>
              <a:t> In virtually every context, however, the programme is likely to need to be able to rely on a wide range of skills and disciplines.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95</a:t>
            </a:fld>
            <a:endParaRPr lang="x-none"/>
          </a:p>
        </p:txBody>
      </p:sp>
    </p:spTree>
    <p:extLst>
      <p:ext uri="{BB962C8B-B14F-4D97-AF65-F5344CB8AC3E}">
        <p14:creationId xmlns:p14="http://schemas.microsoft.com/office/powerpoint/2010/main" val="34100731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solidFill>
                  <a:srgbClr val="3C4043"/>
                </a:solidFill>
                <a:highlight>
                  <a:srgbClr val="FFFFFF"/>
                </a:highlight>
              </a:rPr>
              <a:t>The programme should be able to provide or facilitate the interventions/services that can address the vulnerabilities and needs most likely to present in the target communities. As such, it needs to be able to rely on a wide range of skills and disciplines. </a:t>
            </a:r>
            <a:r>
              <a:rPr lang="en-GB" noProof="0" dirty="0"/>
              <a:t>There are a number of steps to take to determine what skills/expertise will in fact be needed, which ones are already available, which ones need to be enhanced, and which ones need to be developed</a:t>
            </a:r>
            <a:r>
              <a:rPr lang="en-GB" noProof="0" dirty="0">
                <a:solidFill>
                  <a:srgbClr val="3C4043"/>
                </a:solidFill>
                <a:highlight>
                  <a:srgbClr val="FFFFFF"/>
                </a:highlight>
              </a:rPr>
              <a:t>. We have identified six steps.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96</a:t>
            </a:fld>
            <a:endParaRPr lang="x-none"/>
          </a:p>
        </p:txBody>
      </p:sp>
    </p:spTree>
    <p:extLst>
      <p:ext uri="{BB962C8B-B14F-4D97-AF65-F5344CB8AC3E}">
        <p14:creationId xmlns:p14="http://schemas.microsoft.com/office/powerpoint/2010/main" val="9789758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3850" lvl="0" indent="-171450" algn="l" rtl="0">
              <a:spcBef>
                <a:spcPts val="0"/>
              </a:spcBef>
              <a:spcAft>
                <a:spcPts val="0"/>
              </a:spcAft>
              <a:buClr>
                <a:srgbClr val="3C4043"/>
              </a:buClr>
              <a:buSzPts val="1200"/>
              <a:buFont typeface="Arial" panose="020B0604020202020204" pitchFamily="34" charset="0"/>
              <a:buChar char="•"/>
            </a:pP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First, </a:t>
            </a:r>
            <a:r>
              <a:rPr lang="en-GB" sz="1200" b="1" u="none"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understand vulnerabilities and needs</a:t>
            </a: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 The radicalisation of a group or individual is always dependent on the environment. Vulnerabilities may include lack of identity, feelings of exclusion or injustice, tensions between communities, discrimination, poverty and inequalities, limited access to health services, controversial political decisions, presence of extremist groups, exposure to state violence, corruption, etc. Precise knowledge of the context is here essential.</a:t>
            </a:r>
          </a:p>
          <a:p>
            <a:pPr marL="323850" lvl="0" indent="-171450" algn="l" rtl="0">
              <a:spcBef>
                <a:spcPts val="0"/>
              </a:spcBef>
              <a:spcAft>
                <a:spcPts val="0"/>
              </a:spcAft>
              <a:buClr>
                <a:srgbClr val="3C4043"/>
              </a:buClr>
              <a:buSzPts val="1200"/>
              <a:buFont typeface="Arial" panose="020B0604020202020204" pitchFamily="34" charset="0"/>
              <a:buChar char="•"/>
            </a:pPr>
            <a:endPar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23850" lvl="0" indent="-171450" algn="l" rtl="0">
              <a:spcBef>
                <a:spcPts val="0"/>
              </a:spcBef>
              <a:spcAft>
                <a:spcPts val="0"/>
              </a:spcAft>
              <a:buClr>
                <a:srgbClr val="3C4043"/>
              </a:buClr>
              <a:buSzPts val="1200"/>
              <a:buFont typeface="Arial" panose="020B0604020202020204" pitchFamily="34" charset="0"/>
              <a:buChar char="•"/>
            </a:pP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Secondly, </a:t>
            </a:r>
            <a:r>
              <a:rPr lang="en-GB" sz="1200" b="1" u="none"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identify relevant professionals/community members</a:t>
            </a: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 </a:t>
            </a:r>
            <a:r>
              <a:rPr lang="en-GB" sz="1200" i="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e.</a:t>
            </a:r>
            <a:r>
              <a:rPr lang="en-GB" sz="1200" i="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rPr>
              <a:t>g., </a:t>
            </a: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rPr>
              <a:t>social workers, teachers, health care workers, religious leaders, mentors. Who is best placed to deliver P/CVE interventions or services to address the spectrum of vulnerabilities that are most likely to exist in the target community/communities?</a:t>
            </a:r>
          </a:p>
          <a:p>
            <a:pPr marL="323850" lvl="0" indent="-171450" algn="l" rtl="0">
              <a:spcBef>
                <a:spcPts val="0"/>
              </a:spcBef>
              <a:spcAft>
                <a:spcPts val="0"/>
              </a:spcAft>
              <a:buClr>
                <a:srgbClr val="3C4043"/>
              </a:buClr>
              <a:buSzPts val="1200"/>
              <a:buFont typeface="Arial" panose="020B0604020202020204" pitchFamily="34" charset="0"/>
              <a:buChar char="•"/>
            </a:pPr>
            <a:endPar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endParaRPr>
          </a:p>
          <a:p>
            <a:pPr marL="323850" lvl="0" indent="-171450" algn="l" rtl="0">
              <a:spcBef>
                <a:spcPts val="0"/>
              </a:spcBef>
              <a:spcAft>
                <a:spcPts val="0"/>
              </a:spcAft>
              <a:buClr>
                <a:srgbClr val="3C4043"/>
              </a:buClr>
              <a:buSzPts val="1200"/>
              <a:buFont typeface="Arial" panose="020B0604020202020204" pitchFamily="34" charset="0"/>
              <a:buChar char="•"/>
            </a:pPr>
            <a:r>
              <a:rPr lang="en-GB" sz="1200" noProof="0" dirty="0">
                <a:latin typeface="Open Sans" panose="020B0606030504020204" pitchFamily="34" charset="0"/>
                <a:ea typeface="Open Sans" panose="020B0606030504020204" pitchFamily="34" charset="0"/>
                <a:cs typeface="Open Sans" panose="020B0606030504020204" pitchFamily="34" charset="0"/>
              </a:rPr>
              <a:t>Thirdly,  </a:t>
            </a:r>
            <a:r>
              <a:rPr lang="en-GB" sz="1200" b="1" u="none" noProof="0" dirty="0">
                <a:latin typeface="Open Sans" panose="020B0606030504020204" pitchFamily="34" charset="0"/>
                <a:ea typeface="Open Sans" panose="020B0606030504020204" pitchFamily="34" charset="0"/>
                <a:cs typeface="Open Sans" panose="020B0606030504020204" pitchFamily="34" charset="0"/>
              </a:rPr>
              <a:t>identify relevant capacities</a:t>
            </a:r>
            <a:r>
              <a:rPr lang="en-GB" sz="1200" b="0" u="none" noProof="0" dirty="0">
                <a:latin typeface="Open Sans" panose="020B0606030504020204" pitchFamily="34" charset="0"/>
                <a:ea typeface="Open Sans" panose="020B0606030504020204" pitchFamily="34" charset="0"/>
                <a:cs typeface="Open Sans" panose="020B0606030504020204" pitchFamily="34" charset="0"/>
              </a:rPr>
              <a:t>.</a:t>
            </a:r>
            <a:r>
              <a:rPr lang="en-GB" sz="1200" b="1" u="none" noProof="0" dirty="0">
                <a:latin typeface="Open Sans" panose="020B0606030504020204" pitchFamily="34" charset="0"/>
                <a:ea typeface="Open Sans" panose="020B0606030504020204" pitchFamily="34" charset="0"/>
                <a:cs typeface="Open Sans" panose="020B0606030504020204" pitchFamily="34" charset="0"/>
              </a:rPr>
              <a:t> </a:t>
            </a: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For example, are there concerns about dealing with higher-risk individuals and being associated with a heavily securitised topic? A multidisciplinary approach involves more than including professionals from different fields and backgrounds in the programme. These actors need to have both capacity and willingness to communicate with each other and develop a common understanding of radicalisation and violent extremism. Keep in mind that mutual understanding will likely take time to develop.</a:t>
            </a:r>
          </a:p>
          <a:p>
            <a:pPr marL="152400" lvl="0" indent="0" algn="l" rtl="0">
              <a:spcBef>
                <a:spcPts val="0"/>
              </a:spcBef>
              <a:spcAft>
                <a:spcPts val="0"/>
              </a:spcAft>
              <a:buClr>
                <a:srgbClr val="3C4043"/>
              </a:buClr>
              <a:buSzPts val="1200"/>
              <a:buFont typeface="Arial" panose="020B0604020202020204" pitchFamily="34" charset="0"/>
              <a:buNone/>
            </a:pPr>
            <a:endPar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Clr>
                <a:srgbClr val="3C4043"/>
              </a:buClr>
              <a:buSzPts val="1200"/>
              <a:buFont typeface="Arial" panose="020B0604020202020204" pitchFamily="34" charset="0"/>
              <a:buNone/>
            </a:pPr>
            <a:r>
              <a:rPr lang="en-GB" sz="1200" noProof="0" dirty="0">
                <a:latin typeface="Open Sans" panose="020B0606030504020204" pitchFamily="34" charset="0"/>
                <a:ea typeface="Open Sans" panose="020B0606030504020204" pitchFamily="34" charset="0"/>
                <a:cs typeface="Open Sans" panose="020B0606030504020204" pitchFamily="34" charset="0"/>
              </a:rPr>
              <a:t>This can imply those professionals involved in the programme gaining some understanding of the other disciplines, which they may not be familiar with, so they can develop a common language. Effective communication among team members may necessitate first developing a shared understanding of the social, mental health, ideological, and security aspects of radicalisation to violence.</a:t>
            </a:r>
          </a:p>
          <a:p>
            <a:pPr marL="914400" lvl="0" indent="0" algn="l" rtl="0">
              <a:spcBef>
                <a:spcPts val="0"/>
              </a:spcBef>
              <a:spcAft>
                <a:spcPts val="0"/>
              </a:spcAft>
              <a:buNone/>
            </a:pPr>
            <a:endPar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23850" marR="0" lvl="0" indent="-171450" algn="l" defTabSz="914400" rtl="0" eaLnBrk="1" fontAlgn="auto" latinLnBrk="0" hangingPunct="1">
              <a:lnSpc>
                <a:spcPct val="100000"/>
              </a:lnSpc>
              <a:spcBef>
                <a:spcPts val="0"/>
              </a:spcBef>
              <a:spcAft>
                <a:spcPts val="0"/>
              </a:spcAft>
              <a:buClr>
                <a:srgbClr val="3C4043"/>
              </a:buClr>
              <a:buSzPts val="1200"/>
              <a:buFont typeface="Arial" panose="020B0604020202020204" pitchFamily="34" charset="0"/>
              <a:buChar char="•"/>
              <a:tabLst/>
              <a:defRPr/>
            </a:pPr>
            <a:r>
              <a:rPr lang="en-GB" sz="1200" cap="none" noProof="0" dirty="0">
                <a:solidFill>
                  <a:schemeClr val="tx1"/>
                </a:solidFill>
                <a:latin typeface="Open Sans" panose="020B0606030504020204" pitchFamily="34" charset="0"/>
                <a:ea typeface="Open Sans" panose="020B0606030504020204" pitchFamily="34" charset="0"/>
                <a:cs typeface="Open Sans" panose="020B0606030504020204" pitchFamily="34" charset="0"/>
              </a:rPr>
              <a:t>Fourthly, </a:t>
            </a:r>
            <a:r>
              <a:rPr lang="en-GB" sz="1200" b="1" cap="none" noProof="0" dirty="0">
                <a:solidFill>
                  <a:schemeClr val="tx1"/>
                </a:solidFill>
                <a:latin typeface="Open Sans" panose="020B0606030504020204" pitchFamily="34" charset="0"/>
                <a:ea typeface="Open Sans" panose="020B0606030504020204" pitchFamily="34" charset="0"/>
                <a:cs typeface="Open Sans" panose="020B0606030504020204" pitchFamily="34" charset="0"/>
              </a:rPr>
              <a:t>identify expertise and other local capacity gaps </a:t>
            </a:r>
            <a:r>
              <a:rPr lang="en-GB" sz="1200" cap="none" noProof="0" dirty="0">
                <a:solidFill>
                  <a:schemeClr val="tx1"/>
                </a:solidFill>
                <a:latin typeface="Open Sans" panose="020B0606030504020204" pitchFamily="34" charset="0"/>
                <a:ea typeface="Open Sans" panose="020B0606030504020204" pitchFamily="34" charset="0"/>
                <a:cs typeface="Open Sans" panose="020B0606030504020204" pitchFamily="34" charset="0"/>
              </a:rPr>
              <a:t>and whether there are capacities in other parts of the country that could be leveraged to address them.</a:t>
            </a:r>
            <a:endPar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23850" lvl="0" indent="-171450" algn="l" rtl="0">
              <a:spcBef>
                <a:spcPts val="0"/>
              </a:spcBef>
              <a:spcAft>
                <a:spcPts val="0"/>
              </a:spcAft>
              <a:buClr>
                <a:srgbClr val="3C4043"/>
              </a:buClr>
              <a:buSzPts val="1200"/>
              <a:buFont typeface="Arial" panose="020B0604020202020204" pitchFamily="34" charset="0"/>
              <a:buChar char="•"/>
            </a:pPr>
            <a:endPar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23850" lvl="0" indent="-171450" algn="l" rtl="0">
              <a:spcBef>
                <a:spcPts val="0"/>
              </a:spcBef>
              <a:spcAft>
                <a:spcPts val="0"/>
              </a:spcAft>
              <a:buClr>
                <a:srgbClr val="3C4043"/>
              </a:buClr>
              <a:buSzPts val="1200"/>
              <a:buFont typeface="Arial" panose="020B0604020202020204" pitchFamily="34" charset="0"/>
              <a:buChar char="•"/>
            </a:pP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In fifth place, </a:t>
            </a:r>
            <a:r>
              <a:rPr lang="en-GB" sz="1200" b="1"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identify actors who might be willing to participate</a:t>
            </a:r>
            <a:r>
              <a:rPr lang="en-GB" sz="1200" b="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a:t>
            </a: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 T</a:t>
            </a: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rPr>
              <a:t>hese include front-line practitioners, professionals, and organisations. Some may be willing to be “members” of the team; other may prefer an ad hoc role.</a:t>
            </a:r>
          </a:p>
          <a:p>
            <a:pPr marL="323850" lvl="0" indent="-171450" algn="l" rtl="0">
              <a:spcBef>
                <a:spcPts val="0"/>
              </a:spcBef>
              <a:spcAft>
                <a:spcPts val="0"/>
              </a:spcAft>
              <a:buClr>
                <a:srgbClr val="3C4043"/>
              </a:buClr>
              <a:buSzPts val="1200"/>
              <a:buFont typeface="Arial" panose="020B0604020202020204" pitchFamily="34" charset="0"/>
              <a:buChar char="•"/>
            </a:pPr>
            <a:endPar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endParaRPr>
          </a:p>
          <a:p>
            <a:pPr marL="323850" lvl="0" indent="-171450" algn="l" rtl="0">
              <a:spcBef>
                <a:spcPts val="0"/>
              </a:spcBef>
              <a:spcAft>
                <a:spcPts val="0"/>
              </a:spcAft>
              <a:buClr>
                <a:srgbClr val="3C4043"/>
              </a:buClr>
              <a:buSzPts val="1200"/>
              <a:buFont typeface="Arial" panose="020B0604020202020204" pitchFamily="34" charset="0"/>
              <a:buChar char="•"/>
            </a:pP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rPr>
              <a:t>Finally, </a:t>
            </a:r>
            <a:r>
              <a:rPr lang="en-GB" sz="1200" b="1"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rPr>
              <a:t>determine on what basis they would be willing to participate</a:t>
            </a:r>
            <a:r>
              <a:rPr lang="en-GB" sz="1200" b="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rPr>
              <a:t>.</a:t>
            </a:r>
            <a:r>
              <a:rPr lang="en-GB" sz="1200" b="1"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rPr>
              <a:t> </a:t>
            </a: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Will they be willing to participate on a </a:t>
            </a:r>
            <a:r>
              <a:rPr lang="en-GB" sz="1200" i="1"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pro bono </a:t>
            </a: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basis or will they require payment for this additional work? In general, professionals are more likely to participate if they feel that the P/CVE programme that is being put into place is fully consistent with their mission and values.</a:t>
            </a:r>
          </a:p>
          <a:p>
            <a:endParaRPr lang="en-GB" sz="1200" noProof="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C117FA5-761C-C549-A9ED-C21FA301D369}" type="slidenum">
              <a:rPr lang="x-none" smtClean="0"/>
              <a:pPr/>
              <a:t>97</a:t>
            </a:fld>
            <a:endParaRPr lang="x-none"/>
          </a:p>
        </p:txBody>
      </p:sp>
    </p:spTree>
    <p:extLst>
      <p:ext uri="{BB962C8B-B14F-4D97-AF65-F5344CB8AC3E}">
        <p14:creationId xmlns:p14="http://schemas.microsoft.com/office/powerpoint/2010/main" val="31721585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rgbClr val="3C4043"/>
              </a:buClr>
              <a:buSzPts val="1200"/>
              <a:buFont typeface="Calibri"/>
              <a:buNone/>
            </a:pPr>
            <a:r>
              <a:rPr lang="en-GB" noProof="0" dirty="0">
                <a:solidFill>
                  <a:srgbClr val="3C4043"/>
                </a:solidFill>
                <a:highlight>
                  <a:srgbClr val="FFFFFF"/>
                </a:highlight>
                <a:latin typeface="NSimSun" panose="02010609030101010101" pitchFamily="49" charset="-122"/>
                <a:ea typeface="NSimSun" panose="02010609030101010101" pitchFamily="49" charset="-122"/>
              </a:rPr>
              <a:t>Will participants in the programme require training? The short answer is, of course, yes, but the training and other capacity-building needs will vary depending on the local context. There are different types of training:</a:t>
            </a:r>
          </a:p>
          <a:p>
            <a:pPr marL="152400" lvl="0" indent="0" algn="l" rtl="0">
              <a:spcBef>
                <a:spcPts val="0"/>
              </a:spcBef>
              <a:spcAft>
                <a:spcPts val="0"/>
              </a:spcAft>
              <a:buClr>
                <a:srgbClr val="3C4043"/>
              </a:buClr>
              <a:buSzPts val="1200"/>
              <a:buFont typeface="Calibri"/>
              <a:buNone/>
            </a:pPr>
            <a:endParaRPr lang="en-GB" noProof="0" dirty="0">
              <a:solidFill>
                <a:srgbClr val="3C4043"/>
              </a:solidFill>
              <a:highlight>
                <a:srgbClr val="FFFFFF"/>
              </a:highlight>
              <a:latin typeface="NSimSun" panose="02010609030101010101" pitchFamily="49" charset="-122"/>
              <a:ea typeface="NSimSun" panose="02010609030101010101" pitchFamily="49" charset="-122"/>
            </a:endParaRPr>
          </a:p>
          <a:p>
            <a:pPr marL="323850" lvl="0" indent="-171450" algn="l" rtl="0">
              <a:spcBef>
                <a:spcPts val="0"/>
              </a:spcBef>
              <a:spcAft>
                <a:spcPts val="0"/>
              </a:spcAft>
              <a:buClr>
                <a:srgbClr val="3C4043"/>
              </a:buClr>
              <a:buSzPts val="1200"/>
              <a:buFont typeface="Arial" panose="020B0604020202020204" pitchFamily="34" charset="0"/>
              <a:buChar char="•"/>
            </a:pPr>
            <a:r>
              <a:rPr lang="en-GB" b="1" noProof="0" dirty="0">
                <a:solidFill>
                  <a:srgbClr val="3C4043"/>
                </a:solidFill>
                <a:highlight>
                  <a:srgbClr val="FFFFFF"/>
                </a:highlight>
                <a:latin typeface="NSimSun" panose="02010609030101010101" pitchFamily="49" charset="-122"/>
                <a:ea typeface="NSimSun" panose="02010609030101010101" pitchFamily="49" charset="-122"/>
              </a:rPr>
              <a:t>Initial vs. ongoing</a:t>
            </a:r>
            <a:r>
              <a:rPr lang="en-GB" b="0" noProof="0" dirty="0">
                <a:solidFill>
                  <a:srgbClr val="3C4043"/>
                </a:solidFill>
                <a:highlight>
                  <a:srgbClr val="FFFFFF"/>
                </a:highlight>
                <a:latin typeface="NSimSun" panose="02010609030101010101" pitchFamily="49" charset="-122"/>
                <a:ea typeface="NSimSun" panose="02010609030101010101" pitchFamily="49" charset="-122"/>
              </a:rPr>
              <a:t>: i</a:t>
            </a:r>
            <a:r>
              <a:rPr lang="en-GB" sz="1200"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rPr>
              <a:t>nitial here means at the onset or even prior to the launch of the programme. Ongoing training can sometimes create schedule conflicts and otherwise conflict with personal agendas.</a:t>
            </a:r>
          </a:p>
          <a:p>
            <a:pPr marL="152400" lvl="0" indent="0" algn="l" rtl="0">
              <a:spcBef>
                <a:spcPts val="0"/>
              </a:spcBef>
              <a:spcAft>
                <a:spcPts val="0"/>
              </a:spcAft>
              <a:buClr>
                <a:srgbClr val="3C4043"/>
              </a:buClr>
              <a:buSzPts val="1200"/>
              <a:buFont typeface="Arial" panose="020B0604020202020204" pitchFamily="34" charset="0"/>
              <a:buNone/>
            </a:pPr>
            <a:endParaRPr lang="en-GB" sz="1200"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endParaRPr>
          </a:p>
          <a:p>
            <a:pPr marL="323850" lvl="0" indent="-171450" algn="l" rtl="0">
              <a:spcBef>
                <a:spcPts val="0"/>
              </a:spcBef>
              <a:spcAft>
                <a:spcPts val="0"/>
              </a:spcAft>
              <a:buClr>
                <a:srgbClr val="3C4043"/>
              </a:buClr>
              <a:buSzPts val="1200"/>
              <a:buFont typeface="Arial" panose="020B0604020202020204" pitchFamily="34" charset="0"/>
              <a:buChar char="•"/>
            </a:pPr>
            <a:r>
              <a:rPr lang="en-GB" sz="1200" b="1"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rPr>
              <a:t>Single stakeholder vs. multi-stakeholder</a:t>
            </a:r>
            <a:r>
              <a:rPr lang="en-GB" sz="1200"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rPr>
              <a:t>: single-profession training allows for very specific training, while multi-profession allows for comparison, teaches collaboration, and can create solidarity between participants.</a:t>
            </a:r>
          </a:p>
          <a:p>
            <a:pPr marL="323850" lvl="0" indent="-171450" algn="l" rtl="0">
              <a:spcBef>
                <a:spcPts val="0"/>
              </a:spcBef>
              <a:spcAft>
                <a:spcPts val="0"/>
              </a:spcAft>
              <a:buClr>
                <a:srgbClr val="3C4043"/>
              </a:buClr>
              <a:buSzPts val="1200"/>
              <a:buFont typeface="Arial" panose="020B0604020202020204" pitchFamily="34" charset="0"/>
              <a:buChar char="•"/>
            </a:pPr>
            <a:endParaRPr lang="en-GB" sz="1200"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endParaRPr>
          </a:p>
          <a:p>
            <a:pPr marL="323850" lvl="0" indent="-171450" algn="l" rtl="0">
              <a:spcBef>
                <a:spcPts val="0"/>
              </a:spcBef>
              <a:spcAft>
                <a:spcPts val="0"/>
              </a:spcAft>
              <a:buClr>
                <a:srgbClr val="3C4043"/>
              </a:buClr>
              <a:buSzPts val="1200"/>
              <a:buFont typeface="Arial" panose="020B0604020202020204" pitchFamily="34" charset="0"/>
              <a:buChar char="•"/>
            </a:pPr>
            <a:r>
              <a:rPr lang="en-GB" sz="1200" b="1"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rPr>
              <a:t>Introductory vs. advanced vs. specialised</a:t>
            </a:r>
            <a:r>
              <a:rPr lang="en-GB" sz="1200"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rPr>
              <a:t>: introductory training can include teaching basic knowledge about violent extremism/radicalisation and P/CVE, while more advanced training can focus on a particular tool or approach. Specialised training can focus on a very specific aspect for a particular profession (for example, how to approach P/CVE intervention in child protection for social workers).</a:t>
            </a:r>
          </a:p>
          <a:p>
            <a:pPr marL="323850" lvl="0" indent="-171450" algn="l" rtl="0">
              <a:spcBef>
                <a:spcPts val="0"/>
              </a:spcBef>
              <a:spcAft>
                <a:spcPts val="0"/>
              </a:spcAft>
              <a:buClr>
                <a:srgbClr val="3C4043"/>
              </a:buClr>
              <a:buSzPts val="1200"/>
              <a:buFont typeface="Arial" panose="020B0604020202020204" pitchFamily="34" charset="0"/>
              <a:buChar char="•"/>
            </a:pPr>
            <a:endParaRPr lang="en-GB" sz="1200"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endParaRPr>
          </a:p>
          <a:p>
            <a:pPr marL="323850" lvl="0" indent="-171450" algn="l" rtl="0">
              <a:spcBef>
                <a:spcPts val="0"/>
              </a:spcBef>
              <a:spcAft>
                <a:spcPts val="0"/>
              </a:spcAft>
              <a:buClr>
                <a:srgbClr val="3C4043"/>
              </a:buClr>
              <a:buSzPts val="1200"/>
              <a:buFont typeface="Arial" panose="020B0604020202020204" pitchFamily="34" charset="0"/>
              <a:buChar char="•"/>
            </a:pPr>
            <a:r>
              <a:rPr lang="en-GB" sz="1200" b="1"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rPr>
              <a:t>Training/mentoring/exchange of experience</a:t>
            </a:r>
            <a:r>
              <a:rPr lang="en-GB" sz="1200"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rPr>
              <a:t>: training can also take the form of mentoring by another professional, organisation, or institution, as well as the participation in a national or international network of practitioners (for example, the EU Radicalisation Awareness Network).</a:t>
            </a:r>
            <a:endParaRPr lang="en-GB" noProof="0" dirty="0">
              <a:latin typeface="NSimSun" panose="02010609030101010101" pitchFamily="49" charset="-122"/>
              <a:ea typeface="NSimSun" panose="02010609030101010101" pitchFamily="49" charset="-122"/>
            </a:endParaRPr>
          </a:p>
        </p:txBody>
      </p:sp>
      <p:sp>
        <p:nvSpPr>
          <p:cNvPr id="4" name="Slide Number Placeholder 3"/>
          <p:cNvSpPr>
            <a:spLocks noGrp="1"/>
          </p:cNvSpPr>
          <p:nvPr>
            <p:ph type="sldNum" sz="quarter" idx="5"/>
          </p:nvPr>
        </p:nvSpPr>
        <p:spPr/>
        <p:txBody>
          <a:bodyPr/>
          <a:lstStyle/>
          <a:p>
            <a:fld id="{4C117FA5-761C-C549-A9ED-C21FA301D369}" type="slidenum">
              <a:rPr lang="x-none" smtClean="0"/>
              <a:pPr/>
              <a:t>98</a:t>
            </a:fld>
            <a:endParaRPr lang="x-none"/>
          </a:p>
        </p:txBody>
      </p:sp>
    </p:spTree>
    <p:extLst>
      <p:ext uri="{BB962C8B-B14F-4D97-AF65-F5344CB8AC3E}">
        <p14:creationId xmlns:p14="http://schemas.microsoft.com/office/powerpoint/2010/main" val="14318287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None/>
            </a:pPr>
            <a:r>
              <a:rPr lang="en-GB" sz="1200" u="none" noProof="0" dirty="0"/>
              <a:t>Needs for training/capacity-building will likely vary depending on the type of practitioners involved. For example:</a:t>
            </a:r>
          </a:p>
          <a:p>
            <a:pPr marL="457200" lvl="0" indent="-298450" algn="l" rtl="0">
              <a:lnSpc>
                <a:spcPct val="115000"/>
              </a:lnSpc>
              <a:spcBef>
                <a:spcPts val="0"/>
              </a:spcBef>
              <a:spcAft>
                <a:spcPts val="0"/>
              </a:spcAft>
              <a:buClr>
                <a:schemeClr val="dk1"/>
              </a:buClr>
              <a:buSzPts val="1100"/>
              <a:buChar char="●"/>
            </a:pPr>
            <a:endParaRPr lang="en-GB" sz="1200" u="sng" noProof="0" dirty="0"/>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r>
              <a:rPr lang="en-GB" sz="1200" b="1" u="none" noProof="0" dirty="0"/>
              <a:t>Front-line practitioners</a:t>
            </a:r>
            <a:r>
              <a:rPr lang="en-GB" sz="1200" b="1" noProof="0" dirty="0"/>
              <a:t> </a:t>
            </a:r>
            <a:r>
              <a:rPr lang="en-GB" sz="1200" noProof="0" dirty="0"/>
              <a:t>may require training on violent extremism/radicalisation, including its ideological components, and how to recognise symbols used by violent extremist groups to recruit; on how to identify behavioural signs of violent extremism and radicalisation to violence; on how to engage both off- and on-line with individuals who feel a growing sense of marginalisation or injustice; and on how to conduct a risk, needs, and vulnerabilities’ assessments.</a:t>
            </a:r>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endParaRPr lang="en-GB" sz="1200" noProof="0" dirty="0"/>
          </a:p>
          <a:p>
            <a:pPr marL="0" lvl="0" indent="0" algn="l" rtl="0">
              <a:lnSpc>
                <a:spcPct val="115000"/>
              </a:lnSpc>
              <a:spcBef>
                <a:spcPts val="0"/>
              </a:spcBef>
              <a:spcAft>
                <a:spcPts val="0"/>
              </a:spcAft>
              <a:buClr>
                <a:schemeClr val="dk1"/>
              </a:buClr>
              <a:buSzPts val="1100"/>
              <a:buFont typeface="Arial" panose="020B0604020202020204" pitchFamily="34" charset="0"/>
              <a:buNone/>
            </a:pPr>
            <a:r>
              <a:rPr lang="en-GB" sz="1200" noProof="0" dirty="0"/>
              <a:t>For example:</a:t>
            </a:r>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endParaRPr lang="en-GB" sz="1200" u="sng" noProof="0" dirty="0"/>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r>
              <a:rPr lang="en-GB" sz="1200" b="1" i="0" u="none" noProof="0" dirty="0"/>
              <a:t>Mental health workers </a:t>
            </a:r>
            <a:r>
              <a:rPr lang="en-GB" sz="1200" noProof="0" dirty="0"/>
              <a:t>may require training on how to deliver trauma-informed care and how to work with religious leaders to better understand an individual’s context, including as it might relate to being vulnerable to extremism violence radicalisation or recruitment.</a:t>
            </a:r>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endParaRPr lang="en-GB" sz="1200" u="sng" noProof="0" dirty="0"/>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r>
              <a:rPr lang="en-GB" sz="1200" b="1" u="none" noProof="0" dirty="0"/>
              <a:t>Social workers </a:t>
            </a:r>
            <a:r>
              <a:rPr lang="en-GB" sz="1200" noProof="0" dirty="0"/>
              <a:t>may require training on how to engage in difficult conversations or with those who may present some level of security risk.</a:t>
            </a:r>
            <a:endParaRPr lang="en-GB" sz="1200" noProof="0" dirty="0">
              <a:solidFill>
                <a:srgbClr val="3C4043"/>
              </a:solidFill>
              <a:highlight>
                <a:srgbClr val="FFFFFF"/>
              </a:highlight>
              <a:ea typeface="Open Sans" panose="020B0606030504020204" pitchFamily="34" charset="0"/>
              <a:cs typeface="Open Sans" panose="020B0606030504020204" pitchFamily="34" charset="0"/>
              <a:sym typeface="Roboto"/>
            </a:endParaRP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99</a:t>
            </a:fld>
            <a:endParaRPr lang="x-none"/>
          </a:p>
        </p:txBody>
      </p:sp>
    </p:spTree>
    <p:extLst>
      <p:ext uri="{BB962C8B-B14F-4D97-AF65-F5344CB8AC3E}">
        <p14:creationId xmlns:p14="http://schemas.microsoft.com/office/powerpoint/2010/main" val="30151918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1150" lvl="0" indent="-171450" algn="just" rtl="0">
              <a:spcBef>
                <a:spcPts val="0"/>
              </a:spcBef>
              <a:spcAft>
                <a:spcPts val="0"/>
              </a:spcAft>
              <a:buSzPts val="1400"/>
              <a:buFont typeface="Arial" panose="020B0604020202020204" pitchFamily="34" charset="0"/>
              <a:buChar char="•"/>
            </a:pPr>
            <a:r>
              <a:rPr lang="en-GB" sz="1200" b="1" u="none" noProof="0" dirty="0">
                <a:ea typeface="Open Sans" panose="020B0606030504020204" pitchFamily="34" charset="0"/>
                <a:cs typeface="Open Sans" panose="020B0606030504020204" pitchFamily="34" charset="0"/>
                <a:sym typeface="Saira"/>
              </a:rPr>
              <a:t>Community members </a:t>
            </a:r>
            <a:r>
              <a:rPr lang="en-GB" sz="1200" noProof="0" dirty="0">
                <a:ea typeface="Open Sans" panose="020B0606030504020204" pitchFamily="34" charset="0"/>
                <a:cs typeface="Open Sans" panose="020B0606030504020204" pitchFamily="34" charset="0"/>
                <a:sym typeface="Saira"/>
              </a:rPr>
              <a:t>may benefit from basic guidance on what to look for in terms of behavioural signs of violent extremism and when, where, and how to report concerns.</a:t>
            </a:r>
            <a:endParaRPr lang="en-GB" sz="1200" u="sng" noProof="0" dirty="0">
              <a:ea typeface="Open Sans" panose="020B0606030504020204" pitchFamily="34" charset="0"/>
              <a:cs typeface="Open Sans" panose="020B0606030504020204" pitchFamily="34" charset="0"/>
              <a:sym typeface="Saira"/>
            </a:endParaRPr>
          </a:p>
          <a:p>
            <a:pPr marL="311150" lvl="0" indent="-171450" algn="just" rtl="0">
              <a:spcBef>
                <a:spcPts val="0"/>
              </a:spcBef>
              <a:spcAft>
                <a:spcPts val="0"/>
              </a:spcAft>
              <a:buSzPts val="1400"/>
              <a:buFont typeface="Arial" panose="020B0604020202020204" pitchFamily="34" charset="0"/>
              <a:buChar char="•"/>
            </a:pPr>
            <a:endParaRPr lang="en-GB" sz="1200" u="sng" noProof="0" dirty="0">
              <a:sym typeface="Saira"/>
            </a:endParaRPr>
          </a:p>
          <a:p>
            <a:pPr marL="311150" lvl="0" indent="-171450" algn="just" rtl="0">
              <a:spcBef>
                <a:spcPts val="0"/>
              </a:spcBef>
              <a:spcAft>
                <a:spcPts val="0"/>
              </a:spcAft>
              <a:buSzPts val="1400"/>
              <a:buFont typeface="Arial" panose="020B0604020202020204" pitchFamily="34" charset="0"/>
              <a:buChar char="•"/>
            </a:pPr>
            <a:r>
              <a:rPr lang="en-GB" sz="1200" b="1" u="none" noProof="0" dirty="0"/>
              <a:t>Decision-makers: </a:t>
            </a:r>
            <a:r>
              <a:rPr lang="en-GB" sz="1200" noProof="0" dirty="0"/>
              <a:t>may benefit from a gaining a general understanding of radicalisation and violent extremism, human rights-based approaches to addressing them, and how to articulate and coordinate different public policies (</a:t>
            </a:r>
            <a:r>
              <a:rPr lang="en-GB" sz="1200" i="1" noProof="0" dirty="0"/>
              <a:t>e.g., </a:t>
            </a:r>
            <a:r>
              <a:rPr lang="en-GB" sz="1200" noProof="0" dirty="0"/>
              <a:t>P/CVE, gender equality, discrimination, etc.).</a:t>
            </a:r>
          </a:p>
          <a:p>
            <a:pPr marL="0" lvl="0" indent="0" algn="l" rtl="0">
              <a:lnSpc>
                <a:spcPct val="115000"/>
              </a:lnSpc>
              <a:spcBef>
                <a:spcPts val="1200"/>
              </a:spcBef>
              <a:spcAft>
                <a:spcPts val="0"/>
              </a:spcAft>
              <a:buNone/>
            </a:pPr>
            <a:endParaRPr lang="en-GB" sz="1200" noProof="0" dirty="0">
              <a:solidFill>
                <a:schemeClr val="dk1"/>
              </a:solidFill>
              <a:highlight>
                <a:srgbClr val="FFFFFF"/>
              </a:highlight>
              <a:ea typeface="Open Sans" panose="020B0606030504020204" pitchFamily="34" charset="0"/>
              <a:cs typeface="Open Sans" panose="020B0606030504020204" pitchFamily="34" charset="0"/>
              <a:sym typeface="Calibri"/>
            </a:endParaRPr>
          </a:p>
          <a:p>
            <a:pPr marL="0" lvl="0" indent="0" algn="l" rtl="0">
              <a:lnSpc>
                <a:spcPct val="115000"/>
              </a:lnSpc>
              <a:spcBef>
                <a:spcPts val="1200"/>
              </a:spcBef>
              <a:spcAft>
                <a:spcPts val="0"/>
              </a:spcAft>
              <a:buNone/>
            </a:pPr>
            <a:r>
              <a:rPr lang="en-GB" sz="1200" noProof="0" dirty="0">
                <a:solidFill>
                  <a:srgbClr val="3C4043"/>
                </a:solidFill>
                <a:highlight>
                  <a:srgbClr val="FFFFFF"/>
                </a:highlight>
                <a:ea typeface="Open Sans" panose="020B0606030504020204" pitchFamily="34" charset="0"/>
                <a:cs typeface="Open Sans" panose="020B0606030504020204" pitchFamily="34" charset="0"/>
                <a:sym typeface="Roboto"/>
              </a:rPr>
              <a:t>P/CVE training programmes are sometimes criticised for being too theoretical and not practical enough. Many of them do not focus on multi-actor cooperation. In fact, too often, developing collaborative approaches is taken for granted. One exception is the “Hexagon” training offered by the Centre for the Prevention of Radicalisation Leading to Violence in Montreal. </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100</a:t>
            </a:fld>
            <a:endParaRPr lang="x-none"/>
          </a:p>
        </p:txBody>
      </p:sp>
    </p:spTree>
    <p:extLst>
      <p:ext uri="{BB962C8B-B14F-4D97-AF65-F5344CB8AC3E}">
        <p14:creationId xmlns:p14="http://schemas.microsoft.com/office/powerpoint/2010/main" val="1550979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a:t>
            </a:r>
            <a:r>
              <a:rPr lang="en-GB" sz="1200" i="1" noProof="0" dirty="0"/>
              <a:t>Divide participants into their preassigned groups with the instruction on this slide for 15 (if online) or 20 minutes (if in-person) and then ask each group to recount their experience in plenary for 15 (if online) or 20 minutes (if in-person)</a:t>
            </a:r>
            <a:r>
              <a:rPr lang="en-GB" sz="1200" noProof="0" dirty="0"/>
              <a:t>].</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9</a:t>
            </a:fld>
            <a:endParaRPr lang="x-none"/>
          </a:p>
        </p:txBody>
      </p:sp>
    </p:spTree>
    <p:extLst>
      <p:ext uri="{BB962C8B-B14F-4D97-AF65-F5344CB8AC3E}">
        <p14:creationId xmlns:p14="http://schemas.microsoft.com/office/powerpoint/2010/main" val="2977812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solidFill>
                  <a:srgbClr val="3C4043"/>
                </a:solidFill>
                <a:highlight>
                  <a:srgbClr val="FFFFFF"/>
                </a:highlight>
              </a:rPr>
              <a:t>[</a:t>
            </a:r>
            <a:r>
              <a:rPr lang="en-GB" i="1" noProof="0" dirty="0">
                <a:solidFill>
                  <a:srgbClr val="3C4043"/>
                </a:solidFill>
                <a:highlight>
                  <a:srgbClr val="FFFFFF"/>
                </a:highlight>
              </a:rPr>
              <a:t>Let ideas flow, but please keep in mind the central question: how to develop and operationalise a P/CVE intervention programme in the relevant local context? This discussion should help answer this question</a:t>
            </a:r>
            <a:r>
              <a:rPr lang="en-GB" noProof="0" dirty="0">
                <a:solidFill>
                  <a:srgbClr val="3C4043"/>
                </a:solidFill>
                <a:highlight>
                  <a:srgbClr val="FFFFFF"/>
                </a:highlight>
              </a:rPr>
              <a:t>].</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101</a:t>
            </a:fld>
            <a:endParaRPr lang="x-none"/>
          </a:p>
        </p:txBody>
      </p:sp>
    </p:spTree>
    <p:extLst>
      <p:ext uri="{BB962C8B-B14F-4D97-AF65-F5344CB8AC3E}">
        <p14:creationId xmlns:p14="http://schemas.microsoft.com/office/powerpoint/2010/main" val="20095754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This module will have an operational focus looking at referral mechanisms, initial assessments, defining P/CVE cases, and wider factors in effective case management.</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The module will be looking at a number of case studies across the EU and be asking participants to consider these case studies and how they may be applied to the local context.</a:t>
            </a:r>
          </a:p>
        </p:txBody>
      </p:sp>
      <p:sp>
        <p:nvSpPr>
          <p:cNvPr id="4" name="Slide Number Placeholder 3"/>
          <p:cNvSpPr>
            <a:spLocks noGrp="1"/>
          </p:cNvSpPr>
          <p:nvPr>
            <p:ph type="sldNum" sz="quarter" idx="5"/>
          </p:nvPr>
        </p:nvSpPr>
        <p:spPr/>
        <p:txBody>
          <a:bodyPr/>
          <a:lstStyle/>
          <a:p>
            <a:fld id="{4C117FA5-761C-C549-A9ED-C21FA301D369}" type="slidenum">
              <a:rPr lang="x-none" smtClean="0"/>
              <a:pPr/>
              <a:t>104</a:t>
            </a:fld>
            <a:endParaRPr lang="x-none"/>
          </a:p>
        </p:txBody>
      </p:sp>
    </p:spTree>
    <p:extLst>
      <p:ext uri="{BB962C8B-B14F-4D97-AF65-F5344CB8AC3E}">
        <p14:creationId xmlns:p14="http://schemas.microsoft.com/office/powerpoint/2010/main" val="42256042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noProof="0" dirty="0"/>
              <a:t>This is very much an operationally focused module, where we will discuss why case management of P/CVE cases is important.</a:t>
            </a:r>
          </a:p>
          <a:p>
            <a:pPr marL="0" lvl="0" indent="0" algn="l" rtl="0">
              <a:spcBef>
                <a:spcPts val="0"/>
              </a:spcBef>
              <a:spcAft>
                <a:spcPts val="0"/>
              </a:spcAft>
              <a:buNone/>
            </a:pPr>
            <a:endParaRPr lang="en-GB" sz="1200" noProof="0" dirty="0"/>
          </a:p>
          <a:p>
            <a:pPr marL="0" lvl="0" indent="0" algn="l" rtl="0">
              <a:spcBef>
                <a:spcPts val="0"/>
              </a:spcBef>
              <a:spcAft>
                <a:spcPts val="0"/>
              </a:spcAft>
              <a:buNone/>
            </a:pPr>
            <a:r>
              <a:rPr lang="en-GB" sz="1200" noProof="0" dirty="0"/>
              <a:t>We will also build upon understanding of:</a:t>
            </a:r>
          </a:p>
          <a:p>
            <a:pPr marL="0" lvl="0" indent="0" algn="l" rtl="0">
              <a:spcBef>
                <a:spcPts val="0"/>
              </a:spcBef>
              <a:spcAft>
                <a:spcPts val="0"/>
              </a:spcAft>
              <a:buNone/>
            </a:pPr>
            <a:endParaRPr lang="en-GB" sz="1200" noProof="0" dirty="0"/>
          </a:p>
          <a:p>
            <a:pPr marL="171450" lvl="0" indent="-171450" algn="l" rtl="0">
              <a:spcBef>
                <a:spcPts val="0"/>
              </a:spcBef>
              <a:spcAft>
                <a:spcPts val="0"/>
              </a:spcAft>
              <a:buClr>
                <a:schemeClr val="dk1"/>
              </a:buClr>
              <a:buSzPts val="1200"/>
              <a:buFont typeface="Arial"/>
              <a:buChar char="•"/>
            </a:pPr>
            <a:r>
              <a:rPr lang="en-GB" sz="1200" noProof="0" dirty="0"/>
              <a:t>The relative strengths and weaknesses of referral options that may be considered in how to refer P/CVE cases to a multi-actor programme.</a:t>
            </a:r>
          </a:p>
          <a:p>
            <a:pPr marL="171450" lvl="0" indent="-171450" algn="l" rtl="0">
              <a:spcBef>
                <a:spcPts val="0"/>
              </a:spcBef>
              <a:spcAft>
                <a:spcPts val="0"/>
              </a:spcAft>
              <a:buClr>
                <a:schemeClr val="dk1"/>
              </a:buClr>
              <a:buSzPts val="1200"/>
              <a:buFont typeface="Arial"/>
              <a:buChar char="•"/>
            </a:pPr>
            <a:r>
              <a:rPr lang="en-GB" sz="1200" noProof="0" dirty="0"/>
              <a:t>Involvement of civil society organisations and other agencies including the police.</a:t>
            </a:r>
          </a:p>
          <a:p>
            <a:pPr marL="171450" lvl="0" indent="-171450" algn="l" rtl="0">
              <a:spcBef>
                <a:spcPts val="0"/>
              </a:spcBef>
              <a:spcAft>
                <a:spcPts val="0"/>
              </a:spcAft>
              <a:buClr>
                <a:schemeClr val="dk1"/>
              </a:buClr>
              <a:buSzPts val="1200"/>
              <a:buFont typeface="Arial"/>
              <a:buChar char="•"/>
            </a:pPr>
            <a:r>
              <a:rPr lang="en-GB" sz="1200" noProof="0" dirty="0"/>
              <a:t>Undertaking an initial assessment, deciding what a P/CVE case is, and how that case is managed practically through to eventual disposal.</a:t>
            </a:r>
          </a:p>
        </p:txBody>
      </p:sp>
      <p:sp>
        <p:nvSpPr>
          <p:cNvPr id="4" name="Slide Number Placeholder 3"/>
          <p:cNvSpPr>
            <a:spLocks noGrp="1"/>
          </p:cNvSpPr>
          <p:nvPr>
            <p:ph type="sldNum" sz="quarter" idx="5"/>
          </p:nvPr>
        </p:nvSpPr>
        <p:spPr/>
        <p:txBody>
          <a:bodyPr/>
          <a:lstStyle/>
          <a:p>
            <a:fld id="{4C117FA5-761C-C549-A9ED-C21FA301D369}" type="slidenum">
              <a:rPr lang="x-none" smtClean="0"/>
              <a:pPr/>
              <a:t>105</a:t>
            </a:fld>
            <a:endParaRPr lang="x-none"/>
          </a:p>
        </p:txBody>
      </p:sp>
    </p:spTree>
    <p:extLst>
      <p:ext uri="{BB962C8B-B14F-4D97-AF65-F5344CB8AC3E}">
        <p14:creationId xmlns:p14="http://schemas.microsoft.com/office/powerpoint/2010/main" val="34236598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dirty="0"/>
              <a:t>The objective for this module is to understand the principles of effective case management for P/CVE cases from receipt to final disposal.</a:t>
            </a:r>
          </a:p>
          <a:p>
            <a:pPr marL="0" lvl="0" indent="0" algn="l" rtl="0">
              <a:spcBef>
                <a:spcPts val="0"/>
              </a:spcBef>
              <a:spcAft>
                <a:spcPts val="0"/>
              </a:spcAft>
              <a:buNone/>
            </a:pP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106</a:t>
            </a:fld>
            <a:endParaRPr lang="x-none"/>
          </a:p>
        </p:txBody>
      </p:sp>
    </p:spTree>
    <p:extLst>
      <p:ext uri="{BB962C8B-B14F-4D97-AF65-F5344CB8AC3E}">
        <p14:creationId xmlns:p14="http://schemas.microsoft.com/office/powerpoint/2010/main" val="33066652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By the end of the module, you will:</a:t>
            </a:r>
          </a:p>
          <a:p>
            <a:pPr marL="0" lvl="0" indent="0" algn="l" rtl="0">
              <a:spcBef>
                <a:spcPts val="0"/>
              </a:spcBef>
              <a:spcAft>
                <a:spcPts val="0"/>
              </a:spcAft>
              <a:buNone/>
            </a:pPr>
            <a:endParaRPr lang="en-GB" noProof="0" dirty="0"/>
          </a:p>
          <a:p>
            <a:pPr marL="228600" lvl="0" indent="-228600" algn="l" rtl="0">
              <a:spcBef>
                <a:spcPts val="0"/>
              </a:spcBef>
              <a:spcAft>
                <a:spcPts val="0"/>
              </a:spcAft>
              <a:buFont typeface="+mj-lt"/>
              <a:buAutoNum type="alphaLcParenR"/>
            </a:pPr>
            <a:r>
              <a:rPr lang="en-GB" noProof="0" dirty="0"/>
              <a:t>be able to identify the most appropriate referral mechanism for your context and the advantages and disadvantages of different approaches; and</a:t>
            </a:r>
          </a:p>
          <a:p>
            <a:pPr marL="228600" lvl="0" indent="-228600" algn="l" rtl="0">
              <a:spcBef>
                <a:spcPts val="0"/>
              </a:spcBef>
              <a:spcAft>
                <a:spcPts val="0"/>
              </a:spcAft>
              <a:buFont typeface="+mj-lt"/>
              <a:buAutoNum type="alphaLcParenR"/>
            </a:pPr>
            <a:r>
              <a:rPr lang="en-GB" noProof="0" dirty="0"/>
              <a:t>better understand the principles of initial assessment as to whether a case is a P/CVE case and the options for management and disposal in a multi-actor setting.</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The module will use case studies and exercises to bring out discussion points.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107</a:t>
            </a:fld>
            <a:endParaRPr lang="x-none"/>
          </a:p>
        </p:txBody>
      </p:sp>
    </p:spTree>
    <p:extLst>
      <p:ext uri="{BB962C8B-B14F-4D97-AF65-F5344CB8AC3E}">
        <p14:creationId xmlns:p14="http://schemas.microsoft.com/office/powerpoint/2010/main" val="15994288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noProof="0" dirty="0"/>
              <a:t>[</a:t>
            </a:r>
            <a:r>
              <a:rPr lang="en-GB" b="0" i="1" noProof="0" dirty="0"/>
              <a:t>The content of the slide will be hidden at first – it should be exposed at the end of the facilitated discussion</a:t>
            </a:r>
            <a:r>
              <a:rPr lang="en-GB" b="0" i="0" noProof="0" dirty="0"/>
              <a:t>]</a:t>
            </a:r>
            <a:r>
              <a:rPr lang="en-GB" b="0" i="1" noProof="0" dirty="0"/>
              <a:t>. </a:t>
            </a:r>
          </a:p>
          <a:p>
            <a:pPr marL="0" lvl="0" indent="0" algn="l" rtl="0">
              <a:spcBef>
                <a:spcPts val="0"/>
              </a:spcBef>
              <a:spcAft>
                <a:spcPts val="0"/>
              </a:spcAft>
              <a:buNone/>
            </a:pPr>
            <a:endParaRPr lang="en-GB" b="0" i="1" noProof="0" dirty="0"/>
          </a:p>
          <a:p>
            <a:pPr marL="0" lvl="0" indent="0" algn="l" rtl="0">
              <a:spcBef>
                <a:spcPts val="0"/>
              </a:spcBef>
              <a:spcAft>
                <a:spcPts val="0"/>
              </a:spcAft>
              <a:buNone/>
            </a:pPr>
            <a:r>
              <a:rPr lang="en-GB" b="0" i="0" noProof="0" dirty="0"/>
              <a:t>[</a:t>
            </a:r>
            <a:r>
              <a:rPr lang="en-GB" b="0" i="1" noProof="0" dirty="0"/>
              <a:t>Familiarise yourself with the content of the slide prior to commencing the discussion. Then pose relevant questions to participants to draw out the key points on the slide (e.g., why do we need to have a case management process?)</a:t>
            </a:r>
            <a:r>
              <a:rPr lang="en-GB" b="0" i="0" noProof="0" dirty="0"/>
              <a:t>].</a:t>
            </a:r>
          </a:p>
          <a:p>
            <a:pPr marL="0" lvl="0" indent="0" algn="l" rtl="0">
              <a:spcBef>
                <a:spcPts val="0"/>
              </a:spcBef>
              <a:spcAft>
                <a:spcPts val="0"/>
              </a:spcAft>
              <a:buNone/>
            </a:pPr>
            <a:endParaRPr lang="en-GB" b="0" i="0" noProof="0" dirty="0"/>
          </a:p>
          <a:p>
            <a:pPr marL="0" lvl="0" indent="0" algn="l" rtl="0">
              <a:spcBef>
                <a:spcPts val="0"/>
              </a:spcBef>
              <a:spcAft>
                <a:spcPts val="0"/>
              </a:spcAft>
              <a:buNone/>
            </a:pPr>
            <a:r>
              <a:rPr lang="en-GB" b="0" i="0" noProof="0" dirty="0"/>
              <a:t>[</a:t>
            </a:r>
            <a:r>
              <a:rPr lang="en-GB" b="0" i="1" noProof="0" dirty="0"/>
              <a:t>There is no particular order to the points on the slide and there may be others that may be drawn out in the discussion which are not shown. It is considered these may be the most important but not exclusively so</a:t>
            </a:r>
            <a:r>
              <a:rPr lang="en-GB" b="0" i="0" noProof="0" dirty="0"/>
              <a:t>].</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108</a:t>
            </a:fld>
            <a:endParaRPr lang="x-none"/>
          </a:p>
        </p:txBody>
      </p:sp>
    </p:spTree>
    <p:extLst>
      <p:ext uri="{BB962C8B-B14F-4D97-AF65-F5344CB8AC3E}">
        <p14:creationId xmlns:p14="http://schemas.microsoft.com/office/powerpoint/2010/main" val="40389541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noProof="0" dirty="0"/>
              <a:t>[</a:t>
            </a:r>
            <a:r>
              <a:rPr lang="en-GB" b="0" i="1" noProof="0" dirty="0"/>
              <a:t>This is a small group exercise to draw out thoughts on </a:t>
            </a:r>
            <a:r>
              <a:rPr lang="en-GB" b="0" i="1" noProof="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referring P</a:t>
            </a:r>
            <a:r>
              <a:rPr lang="en-GB" b="0" i="1" noProof="0" dirty="0"/>
              <a:t>/CVE cases. The key learning points that need to be brought out in this session are:</a:t>
            </a:r>
          </a:p>
          <a:p>
            <a:pPr marL="0" lvl="0" indent="0" algn="l" rtl="0">
              <a:spcBef>
                <a:spcPts val="0"/>
              </a:spcBef>
              <a:spcAft>
                <a:spcPts val="0"/>
              </a:spcAft>
              <a:buClr>
                <a:schemeClr val="dk1"/>
              </a:buClr>
              <a:buSzPts val="1200"/>
              <a:buFont typeface="Calibri"/>
              <a:buNone/>
            </a:pPr>
            <a:endParaRPr lang="en-GB" b="0" i="1"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0" i="1" noProof="0" dirty="0"/>
              <a:t>Various options are available in terms of referral mechanisms which should fit the local context.  What works already locally?</a:t>
            </a:r>
          </a:p>
          <a:p>
            <a:pPr marL="171450" lvl="0" indent="-171450" algn="l" rtl="0">
              <a:spcBef>
                <a:spcPts val="0"/>
              </a:spcBef>
              <a:spcAft>
                <a:spcPts val="0"/>
              </a:spcAft>
              <a:buClr>
                <a:schemeClr val="dk1"/>
              </a:buClr>
              <a:buSzPts val="1200"/>
              <a:buFont typeface="Arial" panose="020B0604020202020204" pitchFamily="34" charset="0"/>
              <a:buChar char="•"/>
            </a:pPr>
            <a:r>
              <a:rPr lang="en-GB" b="0" i="1" noProof="0" dirty="0"/>
              <a:t>Role of civil society can be important in building trust.</a:t>
            </a:r>
          </a:p>
          <a:p>
            <a:pPr marL="171450" lvl="0" indent="-171450" algn="l" rtl="0">
              <a:spcBef>
                <a:spcPts val="0"/>
              </a:spcBef>
              <a:spcAft>
                <a:spcPts val="0"/>
              </a:spcAft>
              <a:buClr>
                <a:schemeClr val="dk1"/>
              </a:buClr>
              <a:buSzPts val="1200"/>
              <a:buFont typeface="Arial" panose="020B0604020202020204" pitchFamily="34" charset="0"/>
              <a:buChar char="•"/>
            </a:pPr>
            <a:r>
              <a:rPr lang="en-GB" b="0" i="1" noProof="0" dirty="0"/>
              <a:t>Role of the police – if so, when?</a:t>
            </a:r>
          </a:p>
          <a:p>
            <a:pPr marL="171450" lvl="0" indent="-171450" algn="l" rtl="0">
              <a:spcBef>
                <a:spcPts val="0"/>
              </a:spcBef>
              <a:spcAft>
                <a:spcPts val="0"/>
              </a:spcAft>
              <a:buClr>
                <a:schemeClr val="dk1"/>
              </a:buClr>
              <a:buSzPts val="1200"/>
              <a:buFont typeface="Arial" panose="020B0604020202020204" pitchFamily="34" charset="0"/>
              <a:buChar char="•"/>
            </a:pPr>
            <a:r>
              <a:rPr lang="en-GB" b="0" i="1" noProof="0" dirty="0"/>
              <a:t>The importance of the wider team in making decisions and the links between team members in ensuring a joined-up approach at the initial stages.</a:t>
            </a:r>
          </a:p>
          <a:p>
            <a:pPr marL="228600" lvl="0" indent="-152400" algn="l" rtl="0">
              <a:spcBef>
                <a:spcPts val="0"/>
              </a:spcBef>
              <a:spcAft>
                <a:spcPts val="0"/>
              </a:spcAft>
              <a:buClr>
                <a:schemeClr val="dk1"/>
              </a:buClr>
              <a:buSzPts val="1200"/>
              <a:buFont typeface="Calibri"/>
              <a:buNone/>
            </a:pPr>
            <a:endParaRPr lang="en-GB" b="0" i="1" noProof="0" dirty="0"/>
          </a:p>
          <a:p>
            <a:pPr marL="0" lvl="0" indent="0" algn="l" rtl="0">
              <a:spcBef>
                <a:spcPts val="0"/>
              </a:spcBef>
              <a:spcAft>
                <a:spcPts val="0"/>
              </a:spcAft>
              <a:buNone/>
            </a:pPr>
            <a:r>
              <a:rPr lang="en-GB" b="0" i="1" noProof="0" dirty="0"/>
              <a:t>Break participants into their preassigned groups and allow them to discuss the three questions. The plenary is the most important point for drawing out the nuances of approaches</a:t>
            </a:r>
            <a:r>
              <a:rPr lang="en-GB" b="0" i="0" noProof="0" dirty="0"/>
              <a:t>].</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109</a:t>
            </a:fld>
            <a:endParaRPr lang="x-none"/>
          </a:p>
        </p:txBody>
      </p:sp>
    </p:spTree>
    <p:extLst>
      <p:ext uri="{BB962C8B-B14F-4D97-AF65-F5344CB8AC3E}">
        <p14:creationId xmlns:p14="http://schemas.microsoft.com/office/powerpoint/2010/main" val="29017853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b="0" i="1" noProof="0" dirty="0"/>
              <a:t>[</a:t>
            </a:r>
            <a:r>
              <a:rPr lang="en-GB" sz="1200" b="0" i="1" noProof="0" dirty="0"/>
              <a:t>Facilitate discussion on answers across </a:t>
            </a:r>
            <a:r>
              <a:rPr lang="en-GB" b="0" i="1" noProof="0" dirty="0"/>
              <a:t>the </a:t>
            </a:r>
            <a:r>
              <a:rPr lang="en-GB" sz="1200" b="0" i="1" noProof="0" dirty="0"/>
              <a:t>groups. The key points to draw out are:</a:t>
            </a:r>
          </a:p>
          <a:p>
            <a:pPr marL="0" lvl="0" indent="0" algn="l" rtl="0">
              <a:lnSpc>
                <a:spcPct val="100000"/>
              </a:lnSpc>
              <a:spcBef>
                <a:spcPts val="0"/>
              </a:spcBef>
              <a:spcAft>
                <a:spcPts val="0"/>
              </a:spcAft>
              <a:buSzPts val="1400"/>
              <a:buNone/>
            </a:pPr>
            <a:endParaRPr lang="en-GB" sz="1200" b="0" i="1" noProof="0" dirty="0"/>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What is there locally already? Who has capacity? Who has capability?</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Galvanise response through one suitably qualified actor who is part of the wider, local, multi</a:t>
            </a:r>
            <a:r>
              <a:rPr lang="en-GB" i="1" noProof="0" dirty="0"/>
              <a:t>-</a:t>
            </a:r>
            <a:r>
              <a:rPr lang="en-GB" sz="1200" i="1" noProof="0" dirty="0"/>
              <a:t>actor team and who can provide a focal point according to the local context.</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Increased public health approach as opposed to law enforcement.</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Police are not ideally placed to be the first point of receipt al</a:t>
            </a:r>
            <a:r>
              <a:rPr lang="en-GB" i="1" noProof="0" dirty="0"/>
              <a:t>though they</a:t>
            </a:r>
            <a:r>
              <a:rPr lang="en-GB" sz="1200" i="1" noProof="0" dirty="0"/>
              <a:t> </a:t>
            </a:r>
            <a:r>
              <a:rPr lang="en-GB" i="1" noProof="0" dirty="0"/>
              <a:t>can </a:t>
            </a:r>
            <a:r>
              <a:rPr lang="en-GB" sz="1200" i="1" noProof="0" dirty="0"/>
              <a:t>be the source of </a:t>
            </a:r>
            <a:r>
              <a:rPr lang="en-GB" i="1" noProof="0" dirty="0"/>
              <a:t>the referral.</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The team member receiving may either conduct a screening assessment or involve a wider multi</a:t>
            </a:r>
            <a:r>
              <a:rPr lang="en-GB" i="1" noProof="0" dirty="0"/>
              <a:t>-</a:t>
            </a:r>
            <a:r>
              <a:rPr lang="en-GB" sz="1200" i="1" noProof="0" dirty="0"/>
              <a:t>actor team</a:t>
            </a:r>
            <a:r>
              <a:rPr lang="en-GB" sz="1200" noProof="0" dirty="0"/>
              <a:t>].</a:t>
            </a:r>
            <a:endParaRPr lang="en-GB" noProof="0" dirty="0"/>
          </a:p>
          <a:p>
            <a:pPr marL="0" lvl="0" indent="0" algn="l" rtl="0">
              <a:lnSpc>
                <a:spcPct val="100000"/>
              </a:lnSpc>
              <a:spcBef>
                <a:spcPts val="0"/>
              </a:spcBef>
              <a:spcAft>
                <a:spcPts val="0"/>
              </a:spcAft>
              <a:buSzPts val="1400"/>
              <a:buNone/>
            </a:pPr>
            <a:endParaRPr lang="en-GB" b="1" noProof="0" dirty="0"/>
          </a:p>
          <a:p>
            <a:pPr marL="0" lvl="0" indent="0" algn="l" rtl="0">
              <a:lnSpc>
                <a:spcPct val="100000"/>
              </a:lnSpc>
              <a:spcBef>
                <a:spcPts val="0"/>
              </a:spcBef>
              <a:spcAft>
                <a:spcPts val="0"/>
              </a:spcAft>
              <a:buSzPts val="1400"/>
              <a:buNone/>
            </a:pPr>
            <a:r>
              <a:rPr lang="en-GB" sz="1200" b="0" noProof="0" dirty="0"/>
              <a:t>[</a:t>
            </a:r>
            <a:r>
              <a:rPr lang="en-GB" sz="1200" b="0" i="1" noProof="0" dirty="0"/>
              <a:t>Discuss the following as options for </a:t>
            </a:r>
            <a:r>
              <a:rPr lang="en-GB" b="0" i="1" noProof="0" dirty="0"/>
              <a:t>recipient of referral:</a:t>
            </a:r>
          </a:p>
          <a:p>
            <a:pPr marL="0" lvl="0" indent="0" algn="l" rtl="0">
              <a:lnSpc>
                <a:spcPct val="100000"/>
              </a:lnSpc>
              <a:spcBef>
                <a:spcPts val="0"/>
              </a:spcBef>
              <a:spcAft>
                <a:spcPts val="0"/>
              </a:spcAft>
              <a:buSzPts val="1400"/>
              <a:buNone/>
            </a:pPr>
            <a:endParaRPr lang="en-GB" sz="1200" i="1" noProof="0" dirty="0"/>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i="1" noProof="0" dirty="0"/>
              <a:t>Social workers.</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i="1" noProof="0" dirty="0"/>
              <a:t>Faith centres.</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i="1" noProof="0" dirty="0"/>
              <a:t>Youth workers.</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i="1" noProof="0" dirty="0"/>
              <a:t>Local community groups.</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i="1" noProof="0" dirty="0"/>
              <a:t>Teachers.</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i="1" noProof="0" dirty="0"/>
              <a:t>Health/Mental health.</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i="1" noProof="0" dirty="0"/>
              <a:t>Other local options based on existing local processes</a:t>
            </a:r>
            <a:r>
              <a:rPr lang="en-GB" sz="1200" noProof="0" dirty="0"/>
              <a:t>].</a:t>
            </a:r>
            <a:endParaRPr lang="en-GB" noProof="0" dirty="0"/>
          </a:p>
          <a:p>
            <a:pPr marL="171450" lvl="0" indent="-114300" algn="l" rtl="0">
              <a:lnSpc>
                <a:spcPct val="100000"/>
              </a:lnSpc>
              <a:spcBef>
                <a:spcPts val="0"/>
              </a:spcBef>
              <a:spcAft>
                <a:spcPts val="0"/>
              </a:spcAft>
              <a:buClr>
                <a:schemeClr val="dk1"/>
              </a:buClr>
              <a:buSzPts val="900"/>
              <a:buFont typeface="Arial"/>
              <a:buNone/>
            </a:pPr>
            <a:endParaRPr lang="en-GB" sz="1200" noProof="0" dirty="0"/>
          </a:p>
          <a:p>
            <a:pPr marL="0" lvl="0" indent="0" algn="l" rtl="0">
              <a:lnSpc>
                <a:spcPct val="100000"/>
              </a:lnSpc>
              <a:spcBef>
                <a:spcPts val="0"/>
              </a:spcBef>
              <a:spcAft>
                <a:spcPts val="0"/>
              </a:spcAft>
              <a:buSzPts val="1400"/>
              <a:buNone/>
            </a:pPr>
            <a:r>
              <a:rPr lang="en-GB" sz="1200" i="0" noProof="0" dirty="0"/>
              <a:t>[</a:t>
            </a:r>
            <a:r>
              <a:rPr lang="en-GB" sz="1200" i="1" noProof="0" dirty="0"/>
              <a:t>Discuss the impact of police involvement including that this is the non-criminal space and the negative connotations that an overreliance on the police could have. The key points to draw out are:</a:t>
            </a:r>
          </a:p>
          <a:p>
            <a:pPr marL="0" lvl="0" indent="0" algn="l" rtl="0">
              <a:lnSpc>
                <a:spcPct val="100000"/>
              </a:lnSpc>
              <a:spcBef>
                <a:spcPts val="0"/>
              </a:spcBef>
              <a:spcAft>
                <a:spcPts val="0"/>
              </a:spcAft>
              <a:buSzPts val="1400"/>
              <a:buNone/>
            </a:pPr>
            <a:endParaRPr lang="en-GB" sz="1200" i="1" noProof="0" dirty="0"/>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Incentivise the use community referrals.</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Community referrals have less risk of disproportionate response.</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Community referrals contribute to building trust and incentivise multi-actor participation</a:t>
            </a:r>
            <a:r>
              <a:rPr lang="en-GB" sz="1200" noProof="0" dirty="0"/>
              <a:t>].</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110</a:t>
            </a:fld>
            <a:endParaRPr lang="x-none"/>
          </a:p>
        </p:txBody>
      </p:sp>
    </p:spTree>
    <p:extLst>
      <p:ext uri="{BB962C8B-B14F-4D97-AF65-F5344CB8AC3E}">
        <p14:creationId xmlns:p14="http://schemas.microsoft.com/office/powerpoint/2010/main" val="3276806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1" noProof="0" dirty="0"/>
              <a:t>[</a:t>
            </a:r>
            <a:r>
              <a:rPr lang="en-GB" sz="1200" b="0" i="1" noProof="0" dirty="0"/>
              <a:t>Facilitate discussion on answers across </a:t>
            </a:r>
            <a:r>
              <a:rPr lang="en-GB" b="0" i="1" noProof="0" dirty="0"/>
              <a:t>the</a:t>
            </a:r>
            <a:r>
              <a:rPr lang="en-GB" sz="1200" b="0" i="1" noProof="0" dirty="0"/>
              <a:t> groups. The key points to draw out are:</a:t>
            </a:r>
          </a:p>
          <a:p>
            <a:pPr marL="0" lvl="0" indent="0" algn="l" rtl="0">
              <a:spcBef>
                <a:spcPts val="0"/>
              </a:spcBef>
              <a:spcAft>
                <a:spcPts val="0"/>
              </a:spcAft>
              <a:buNone/>
            </a:pPr>
            <a:endParaRPr lang="en-GB" sz="1200" i="1" noProof="0" dirty="0"/>
          </a:p>
          <a:p>
            <a:pPr marL="171450" lvl="0" indent="-171450" algn="l" rtl="0">
              <a:spcBef>
                <a:spcPts val="0"/>
              </a:spcBef>
              <a:spcAft>
                <a:spcPts val="0"/>
              </a:spcAft>
              <a:buClr>
                <a:schemeClr val="dk1"/>
              </a:buClr>
              <a:buSzPts val="900"/>
              <a:buFont typeface="Arial" panose="020B0604020202020204" pitchFamily="34" charset="0"/>
              <a:buChar char="•"/>
            </a:pPr>
            <a:r>
              <a:rPr lang="en-GB" sz="1200" i="1" noProof="0" dirty="0"/>
              <a:t>What currently works?</a:t>
            </a:r>
          </a:p>
          <a:p>
            <a:pPr marL="171450" lvl="0" indent="-171450" algn="l" rtl="0">
              <a:spcBef>
                <a:spcPts val="0"/>
              </a:spcBef>
              <a:spcAft>
                <a:spcPts val="0"/>
              </a:spcAft>
              <a:buClr>
                <a:schemeClr val="dk1"/>
              </a:buClr>
              <a:buSzPts val="900"/>
              <a:buFont typeface="Arial" panose="020B0604020202020204" pitchFamily="34" charset="0"/>
              <a:buChar char="•"/>
            </a:pPr>
            <a:r>
              <a:rPr lang="en-GB" sz="1200" i="1" noProof="0" dirty="0"/>
              <a:t>What could be better?</a:t>
            </a:r>
          </a:p>
          <a:p>
            <a:pPr marL="171450" lvl="0" indent="-171450" algn="l" rtl="0">
              <a:spcBef>
                <a:spcPts val="0"/>
              </a:spcBef>
              <a:spcAft>
                <a:spcPts val="0"/>
              </a:spcAft>
              <a:buClr>
                <a:schemeClr val="dk1"/>
              </a:buClr>
              <a:buSzPts val="900"/>
              <a:buFont typeface="Arial" panose="020B0604020202020204" pitchFamily="34" charset="0"/>
              <a:buChar char="•"/>
            </a:pPr>
            <a:r>
              <a:rPr lang="en-GB" sz="1200" i="1" noProof="0" dirty="0"/>
              <a:t>Are there any parallel processes that can be used?</a:t>
            </a:r>
          </a:p>
          <a:p>
            <a:pPr marL="171450" lvl="0" indent="-171450" algn="l" rtl="0">
              <a:spcBef>
                <a:spcPts val="0"/>
              </a:spcBef>
              <a:spcAft>
                <a:spcPts val="0"/>
              </a:spcAft>
              <a:buClr>
                <a:schemeClr val="dk1"/>
              </a:buClr>
              <a:buSzPts val="900"/>
              <a:buFont typeface="Arial" panose="020B0604020202020204" pitchFamily="34" charset="0"/>
              <a:buChar char="•"/>
            </a:pPr>
            <a:r>
              <a:rPr lang="en-GB" sz="1200" i="1" noProof="0" dirty="0"/>
              <a:t>What is in place in the participants’ localities already?</a:t>
            </a:r>
            <a:r>
              <a:rPr lang="en-GB" sz="1200" noProof="0" dirty="0"/>
              <a:t>]</a:t>
            </a:r>
            <a:endParaRPr lang="en-GB" noProof="0" dirty="0"/>
          </a:p>
          <a:p>
            <a:pPr marL="0" lvl="0" indent="0" algn="l" rtl="0">
              <a:spcBef>
                <a:spcPts val="0"/>
              </a:spcBef>
              <a:spcAft>
                <a:spcPts val="0"/>
              </a:spcAft>
              <a:buNone/>
            </a:pPr>
            <a:endParaRPr lang="en-GB" sz="1200" noProof="0" dirty="0"/>
          </a:p>
          <a:p>
            <a:pPr marL="0" lvl="0" indent="0" algn="l" rtl="0">
              <a:spcBef>
                <a:spcPts val="0"/>
              </a:spcBef>
              <a:spcAft>
                <a:spcPts val="0"/>
              </a:spcAft>
              <a:buNone/>
            </a:pPr>
            <a:r>
              <a:rPr lang="en-GB" sz="1200" noProof="0" dirty="0"/>
              <a:t>[</a:t>
            </a:r>
            <a:r>
              <a:rPr lang="en-GB" sz="1200" i="1" noProof="0" dirty="0"/>
              <a:t>Clarify that choosing the right method of making a referral is important. It should account for matters like:</a:t>
            </a:r>
          </a:p>
          <a:p>
            <a:pPr marL="0" lvl="0" indent="0" algn="l" rtl="0">
              <a:spcBef>
                <a:spcPts val="0"/>
              </a:spcBef>
              <a:spcAft>
                <a:spcPts val="0"/>
              </a:spcAft>
              <a:buNone/>
            </a:pPr>
            <a:endParaRPr lang="en-GB" sz="1200" i="1" noProof="0" dirty="0"/>
          </a:p>
          <a:p>
            <a:pPr marL="171450" lvl="0" indent="-171450" algn="l" rtl="0">
              <a:spcBef>
                <a:spcPts val="0"/>
              </a:spcBef>
              <a:spcAft>
                <a:spcPts val="0"/>
              </a:spcAft>
              <a:buFont typeface="Arial" panose="020B0604020202020204" pitchFamily="34" charset="0"/>
              <a:buChar char="•"/>
            </a:pPr>
            <a:r>
              <a:rPr lang="en-GB" sz="1200" i="1" noProof="0" dirty="0"/>
              <a:t>Confidentiality.</a:t>
            </a:r>
            <a:endParaRPr lang="en-GB" i="1" noProof="0" dirty="0"/>
          </a:p>
          <a:p>
            <a:pPr marL="171450" lvl="0" indent="-171450" algn="l" rtl="0">
              <a:spcBef>
                <a:spcPts val="0"/>
              </a:spcBef>
              <a:spcAft>
                <a:spcPts val="0"/>
              </a:spcAft>
              <a:buClr>
                <a:schemeClr val="dk1"/>
              </a:buClr>
              <a:buSzPts val="900"/>
              <a:buFont typeface="Arial"/>
              <a:buChar char="•"/>
            </a:pPr>
            <a:r>
              <a:rPr lang="en-GB" sz="1200" i="1" noProof="0" dirty="0"/>
              <a:t>Possibility of submitting anonymous referrals.</a:t>
            </a:r>
            <a:endParaRPr lang="en-GB" i="1" noProof="0" dirty="0"/>
          </a:p>
          <a:p>
            <a:pPr marL="171450" lvl="0" indent="-171450" algn="l" rtl="0">
              <a:spcBef>
                <a:spcPts val="0"/>
              </a:spcBef>
              <a:spcAft>
                <a:spcPts val="0"/>
              </a:spcAft>
              <a:buClr>
                <a:schemeClr val="dk1"/>
              </a:buClr>
              <a:buSzPts val="900"/>
              <a:buFont typeface="Arial"/>
              <a:buChar char="•"/>
            </a:pPr>
            <a:r>
              <a:rPr lang="en-GB" sz="1200" i="1" noProof="0" dirty="0"/>
              <a:t>Accessible for the community.</a:t>
            </a:r>
            <a:endParaRPr lang="en-GB" i="1" noProof="0" dirty="0"/>
          </a:p>
          <a:p>
            <a:pPr marL="171450" lvl="0" indent="-171450" algn="l" rtl="0">
              <a:spcBef>
                <a:spcPts val="0"/>
              </a:spcBef>
              <a:spcAft>
                <a:spcPts val="0"/>
              </a:spcAft>
              <a:buClr>
                <a:schemeClr val="dk1"/>
              </a:buClr>
              <a:buSzPts val="900"/>
              <a:buFont typeface="Arial"/>
              <a:buChar char="•"/>
            </a:pPr>
            <a:r>
              <a:rPr lang="en-GB" sz="1200" i="1" noProof="0" dirty="0"/>
              <a:t>Takes into account juvenile/adult, as well as gender considerations.</a:t>
            </a:r>
            <a:endParaRPr lang="en-GB" i="1" noProof="0" dirty="0"/>
          </a:p>
          <a:p>
            <a:pPr marL="171450" lvl="0" indent="-171450" algn="l" rtl="0">
              <a:spcBef>
                <a:spcPts val="0"/>
              </a:spcBef>
              <a:spcAft>
                <a:spcPts val="0"/>
              </a:spcAft>
              <a:buClr>
                <a:schemeClr val="dk1"/>
              </a:buClr>
              <a:buSzPts val="900"/>
              <a:buFont typeface="Arial"/>
              <a:buChar char="•"/>
            </a:pPr>
            <a:r>
              <a:rPr lang="en-GB" sz="1200" i="1" noProof="0" dirty="0"/>
              <a:t>Considers social media options</a:t>
            </a:r>
            <a:r>
              <a:rPr lang="en-GB" sz="1200" noProof="0" dirty="0"/>
              <a:t>].</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111</a:t>
            </a:fld>
            <a:endParaRPr lang="x-none"/>
          </a:p>
        </p:txBody>
      </p:sp>
    </p:spTree>
    <p:extLst>
      <p:ext uri="{BB962C8B-B14F-4D97-AF65-F5344CB8AC3E}">
        <p14:creationId xmlns:p14="http://schemas.microsoft.com/office/powerpoint/2010/main" val="29539722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1" noProof="0" dirty="0"/>
              <a:t>[</a:t>
            </a:r>
            <a:r>
              <a:rPr lang="en-GB" sz="1200" b="0" i="1" noProof="0" dirty="0"/>
              <a:t>Facilitate discussion on answers across </a:t>
            </a:r>
            <a:r>
              <a:rPr lang="en-GB" b="0" i="1" noProof="0" dirty="0"/>
              <a:t>the </a:t>
            </a:r>
            <a:r>
              <a:rPr lang="en-GB" sz="1200" b="0" i="1" noProof="0" dirty="0"/>
              <a:t>groups. The key points to draw out are:</a:t>
            </a:r>
          </a:p>
          <a:p>
            <a:pPr marL="0" lvl="0" indent="0" algn="l" rtl="0">
              <a:lnSpc>
                <a:spcPct val="100000"/>
              </a:lnSpc>
              <a:spcBef>
                <a:spcPts val="0"/>
              </a:spcBef>
              <a:spcAft>
                <a:spcPts val="0"/>
              </a:spcAft>
              <a:buSzPts val="1400"/>
              <a:buNone/>
            </a:pPr>
            <a:endParaRPr lang="en-GB" sz="1200" noProof="0" dirty="0"/>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Stress that this is P/CVE – the non-criminal space. If this is a criminal activity, then the police may need to be involved.</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Concerns.</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Need for advice.</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Early intervention.</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Prevention</a:t>
            </a:r>
            <a:r>
              <a:rPr lang="en-GB" sz="1200" noProof="0" dirty="0"/>
              <a:t>].</a:t>
            </a:r>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b="0" noProof="0" dirty="0"/>
              <a:t>This is focused on the prevention of violent extremism and is not a substitute for other types of referral.  Recording incorrectly can lead to mistrust of the system by the community and those seeking support.</a:t>
            </a:r>
            <a:endParaRPr lang="en-GB" b="0" noProof="0" dirty="0"/>
          </a:p>
          <a:p>
            <a:pPr marL="0" lvl="0" indent="0" algn="l" rtl="0">
              <a:lnSpc>
                <a:spcPct val="100000"/>
              </a:lnSpc>
              <a:spcBef>
                <a:spcPts val="0"/>
              </a:spcBef>
              <a:spcAft>
                <a:spcPts val="0"/>
              </a:spcAft>
              <a:buSzPts val="1400"/>
              <a:buNone/>
            </a:pPr>
            <a:endParaRPr lang="en-GB" sz="1200" b="1" noProof="0" dirty="0"/>
          </a:p>
          <a:p>
            <a:pPr marL="0" lvl="0" indent="0" algn="l" rtl="0">
              <a:lnSpc>
                <a:spcPct val="100000"/>
              </a:lnSpc>
              <a:spcBef>
                <a:spcPts val="0"/>
              </a:spcBef>
              <a:spcAft>
                <a:spcPts val="0"/>
              </a:spcAft>
              <a:buSzPts val="1400"/>
              <a:buNone/>
            </a:pPr>
            <a:r>
              <a:rPr lang="en-GB" sz="1200" b="0" noProof="0" dirty="0"/>
              <a:t>Other types of referral may need to be signposted elsewhere or managed differently. However, it is also accepted that referrals may also be managed within settings that manage other types of casework, e.g., drugs, gangs.</a:t>
            </a:r>
            <a:endParaRPr lang="en-GB" b="0" noProof="0" dirty="0"/>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noProof="0" dirty="0"/>
              <a:t>It is also important to strike a balance between encouraging referrals and ensuring correct referring. This is dependent on communication, publicity and training and is potentially a longer-term goal as the programme progresses.  What is also important in managing referrals is that feedback is provided to those referring particularly when the referral is wrongly made.</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112</a:t>
            </a:fld>
            <a:endParaRPr lang="x-none"/>
          </a:p>
        </p:txBody>
      </p:sp>
    </p:spTree>
    <p:extLst>
      <p:ext uri="{BB962C8B-B14F-4D97-AF65-F5344CB8AC3E}">
        <p14:creationId xmlns:p14="http://schemas.microsoft.com/office/powerpoint/2010/main" val="3422798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10</a:t>
            </a:fld>
            <a:endParaRPr lang="x-none"/>
          </a:p>
        </p:txBody>
      </p:sp>
    </p:spTree>
    <p:extLst>
      <p:ext uri="{BB962C8B-B14F-4D97-AF65-F5344CB8AC3E}">
        <p14:creationId xmlns:p14="http://schemas.microsoft.com/office/powerpoint/2010/main" val="29606906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sz="1200" noProof="0" dirty="0">
                <a:solidFill>
                  <a:schemeClr val="dk1"/>
                </a:solidFill>
                <a:ea typeface="Open Sans" panose="020B0606030504020204" pitchFamily="34" charset="0"/>
                <a:cs typeface="Open Sans" panose="020B060603050402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VINK-project </a:t>
            </a:r>
            <a:r>
              <a:rPr lang="en-GB" sz="1200" noProof="0" dirty="0">
                <a:solidFill>
                  <a:schemeClr val="dk1"/>
                </a:solidFill>
                <a:ea typeface="Open Sans" panose="020B0606030504020204" pitchFamily="34" charset="0"/>
                <a:cs typeface="Open Sans" panose="020B060603050402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(Knowledge – Integration), Copenhagen:</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Clr>
                <a:schemeClr val="dk1"/>
              </a:buClr>
              <a:buSzPts val="1200"/>
              <a:buFont typeface="Arial" panose="020B0604020202020204" pitchFamily="34" charset="0"/>
              <a:buNone/>
            </a:pPr>
            <a:r>
              <a:rPr lang="en-GB" sz="1200" noProof="0" dirty="0">
                <a:solidFill>
                  <a:srgbClr val="000000"/>
                </a:solidFill>
              </a:rPr>
              <a:t>The VINK project is a key member of the ‘info-house’ </a:t>
            </a:r>
            <a:r>
              <a:rPr lang="en-GB" noProof="0" dirty="0">
                <a:solidFill>
                  <a:srgbClr val="000000"/>
                </a:solidFill>
                <a:highlight>
                  <a:srgbClr val="FFFFFF"/>
                </a:highlight>
              </a:rPr>
              <a:t>crime-preventive collaboration where the key actors are the police and the municipalities, but with other key authorities such as the schools, regional mental health, and the prison and probation services involved. It was e</a:t>
            </a:r>
            <a:r>
              <a:rPr lang="en-GB" sz="1200" noProof="0" dirty="0">
                <a:solidFill>
                  <a:schemeClr val="dk1"/>
                </a:solidFill>
                <a:ea typeface="Open Sans" panose="020B0606030504020204" pitchFamily="34" charset="0"/>
                <a:cs typeface="Open Sans" panose="020B0606030504020204" pitchFamily="34" charset="0"/>
                <a:sym typeface="Calibri"/>
              </a:rPr>
              <a:t>stablished in 2009 as an independent initiative by the Municipalities of Copenhagen for early prevention of extremism and radicalisation. </a:t>
            </a:r>
            <a:endParaRPr lang="en-GB" noProof="0" dirty="0"/>
          </a:p>
          <a:p>
            <a:pPr marL="171450" lvl="0" indent="-95250" algn="l" rtl="0">
              <a:lnSpc>
                <a:spcPct val="100000"/>
              </a:lnSpc>
              <a:spcBef>
                <a:spcPts val="0"/>
              </a:spcBef>
              <a:spcAft>
                <a:spcPts val="0"/>
              </a:spcAft>
              <a:buClr>
                <a:schemeClr val="dk1"/>
              </a:buClr>
              <a:buSzPts val="1200"/>
              <a:buFont typeface="Arial"/>
              <a:buNone/>
            </a:pPr>
            <a:endParaRPr lang="en-GB" noProof="0" dirty="0"/>
          </a:p>
          <a:p>
            <a:pPr marL="0" lvl="0" indent="0" algn="l" rtl="0">
              <a:lnSpc>
                <a:spcPct val="100000"/>
              </a:lnSpc>
              <a:spcBef>
                <a:spcPts val="0"/>
              </a:spcBef>
              <a:spcAft>
                <a:spcPts val="0"/>
              </a:spcAft>
              <a:buClr>
                <a:schemeClr val="dk1"/>
              </a:buClr>
              <a:buSzPts val="1200"/>
              <a:buFont typeface="Arial"/>
              <a:buNone/>
            </a:pPr>
            <a:r>
              <a:rPr lang="en-GB" noProof="0" dirty="0"/>
              <a:t>The VINK unit comprises a multi-agency group of experts and practitioners, including frontline and street workers, youth support teams and mentors, teachers, people with a strong knowledge of extremist movements and radicalisation, and those from minority backgrounds.</a:t>
            </a:r>
            <a:r>
              <a:rPr lang="en-GB" sz="1200" noProof="0" dirty="0">
                <a:solidFill>
                  <a:schemeClr val="dk1"/>
                </a:solidFill>
                <a:cs typeface="Open Sans" panose="020B0606030504020204" pitchFamily="34" charset="0"/>
                <a:sym typeface="Calibri"/>
              </a:rPr>
              <a:t> </a:t>
            </a:r>
            <a:r>
              <a:rPr lang="en-GB" sz="1200" noProof="0" dirty="0">
                <a:solidFill>
                  <a:schemeClr val="dk1"/>
                </a:solidFill>
                <a:ea typeface="Open Sans" panose="020B0606030504020204" pitchFamily="34" charset="0"/>
                <a:cs typeface="Open Sans" panose="020B0606030504020204" pitchFamily="34" charset="0"/>
                <a:sym typeface="Calibri"/>
              </a:rPr>
              <a:t>The aim of the initiative is to offer advice to municipal workers and concerned citizens who are in contact with young people vulnerable to radicalisation. Beneficiaries are teachers and social workers who work with youth aged from 14-20 years, with a focus on labour and employment. </a:t>
            </a:r>
            <a:endParaRPr lang="en-GB" noProof="0" dirty="0"/>
          </a:p>
          <a:p>
            <a:pPr marL="171450" lvl="0" indent="-95250" algn="l" rtl="0">
              <a:lnSpc>
                <a:spcPct val="100000"/>
              </a:lnSpc>
              <a:spcBef>
                <a:spcPts val="0"/>
              </a:spcBef>
              <a:spcAft>
                <a:spcPts val="0"/>
              </a:spcAft>
              <a:buClr>
                <a:schemeClr val="dk1"/>
              </a:buClr>
              <a:buSzPts val="1200"/>
              <a:buFont typeface="Arial"/>
              <a:buNone/>
            </a:pPr>
            <a:endParaRPr lang="en-GB" sz="1200" noProof="0" dirty="0">
              <a:solidFill>
                <a:schemeClr val="dk1"/>
              </a:solidFill>
              <a:ea typeface="Open Sans" panose="020B0606030504020204" pitchFamily="34" charset="0"/>
              <a:cs typeface="Open Sans" panose="020B0606030504020204" pitchFamily="34" charset="0"/>
              <a:sym typeface="Calibri"/>
            </a:endParaRPr>
          </a:p>
          <a:p>
            <a:pPr marL="0" lvl="0" indent="0" algn="l" rtl="0">
              <a:lnSpc>
                <a:spcPct val="100000"/>
              </a:lnSpc>
              <a:spcBef>
                <a:spcPts val="0"/>
              </a:spcBef>
              <a:spcAft>
                <a:spcPts val="0"/>
              </a:spcAft>
              <a:buClr>
                <a:schemeClr val="dk1"/>
              </a:buClr>
              <a:buSzPts val="1200"/>
              <a:buFont typeface="Arial"/>
              <a:buNone/>
            </a:pPr>
            <a:r>
              <a:rPr lang="en-GB" sz="1200" noProof="0" dirty="0">
                <a:solidFill>
                  <a:schemeClr val="dk1"/>
                </a:solidFill>
                <a:ea typeface="Open Sans" panose="020B0606030504020204" pitchFamily="34" charset="0"/>
                <a:cs typeface="Open Sans" panose="020B0606030504020204" pitchFamily="34" charset="0"/>
                <a:sym typeface="Calibri"/>
              </a:rPr>
              <a:t>VINK helps through counselling and offers opportunities for dialogue with experts using an evidence-based approach. However, the project’s main support is offered by telephone. </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113</a:t>
            </a:fld>
            <a:endParaRPr lang="x-none"/>
          </a:p>
        </p:txBody>
      </p:sp>
    </p:spTree>
    <p:extLst>
      <p:ext uri="{BB962C8B-B14F-4D97-AF65-F5344CB8AC3E}">
        <p14:creationId xmlns:p14="http://schemas.microsoft.com/office/powerpoint/2010/main" val="21062315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noProof="0" dirty="0"/>
              <a:t>[</a:t>
            </a:r>
            <a:r>
              <a:rPr lang="en-GB" i="1" noProof="0" dirty="0"/>
              <a:t>Compare to the previous Danish case study and involvement of civil society from the start</a:t>
            </a:r>
            <a:r>
              <a:rPr lang="en-GB" noProof="0" dirty="0"/>
              <a:t>].</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Clr>
                <a:schemeClr val="dk1"/>
              </a:buClr>
              <a:buSzPts val="1200"/>
              <a:buFont typeface="Arial"/>
              <a:buNone/>
            </a:pPr>
            <a:r>
              <a:rPr lang="en-GB" noProof="0" dirty="0"/>
              <a:t>The UK response and case management is determined by a national legal framework which defines roles for agencies with the police being central to the initial decision assessment as to progression of case. The UK Home Office oversees the programme to ensure consistency of approach and compliance – The Home Office is responsible for national security in the UK.</a:t>
            </a:r>
          </a:p>
          <a:p>
            <a:pPr marL="171450" lvl="0" indent="-95250" algn="l" rtl="0">
              <a:lnSpc>
                <a:spcPct val="100000"/>
              </a:lnSpc>
              <a:spcBef>
                <a:spcPts val="0"/>
              </a:spcBef>
              <a:spcAft>
                <a:spcPts val="0"/>
              </a:spcAft>
              <a:buClr>
                <a:schemeClr val="dk1"/>
              </a:buClr>
              <a:buSzPts val="1200"/>
              <a:buFont typeface="Arial"/>
              <a:buNone/>
            </a:pPr>
            <a:endParaRPr lang="en-GB" noProof="0" dirty="0"/>
          </a:p>
          <a:p>
            <a:pPr marL="0" lvl="0" indent="0" algn="l" rtl="0">
              <a:lnSpc>
                <a:spcPct val="100000"/>
              </a:lnSpc>
              <a:spcBef>
                <a:spcPts val="0"/>
              </a:spcBef>
              <a:spcAft>
                <a:spcPts val="0"/>
              </a:spcAft>
              <a:buClr>
                <a:schemeClr val="dk1"/>
              </a:buClr>
              <a:buSzPts val="1200"/>
              <a:buFont typeface="Arial"/>
              <a:buNone/>
            </a:pPr>
            <a:r>
              <a:rPr lang="en-GB" noProof="0" dirty="0"/>
              <a:t>It is a “top-down” approach with national guidance underpinned by law. Police have a duty to assess the counter terrorism threat initially. All referrals are initially assessed and triaged by the police albeit may not be received by the police directly. Once initial assessment has concluded then the referral will be passed to a multi-agency panel for further assessment by professionals/specialist intervention providers.  These panels are mandatory and enshrined in law.</a:t>
            </a:r>
          </a:p>
          <a:p>
            <a:pPr marL="171450" lvl="0" indent="-95250" algn="l" rtl="0">
              <a:lnSpc>
                <a:spcPct val="100000"/>
              </a:lnSpc>
              <a:spcBef>
                <a:spcPts val="0"/>
              </a:spcBef>
              <a:spcAft>
                <a:spcPts val="0"/>
              </a:spcAft>
              <a:buClr>
                <a:schemeClr val="dk1"/>
              </a:buClr>
              <a:buSzPts val="1200"/>
              <a:buFont typeface="Arial"/>
              <a:buNone/>
            </a:pPr>
            <a:endParaRPr lang="en-GB" noProof="0" dirty="0"/>
          </a:p>
          <a:p>
            <a:pPr marL="0" lvl="0" indent="0" algn="l" rtl="0">
              <a:lnSpc>
                <a:spcPct val="100000"/>
              </a:lnSpc>
              <a:spcBef>
                <a:spcPts val="0"/>
              </a:spcBef>
              <a:spcAft>
                <a:spcPts val="0"/>
              </a:spcAft>
              <a:buClr>
                <a:schemeClr val="dk1"/>
              </a:buClr>
              <a:buSzPts val="1200"/>
              <a:buFont typeface="Arial"/>
              <a:buNone/>
            </a:pPr>
            <a:r>
              <a:rPr lang="en-GB" noProof="0" dirty="0"/>
              <a:t>There are multiple entry points and methods of referring and the police undertake all recording on a national database.</a:t>
            </a:r>
          </a:p>
        </p:txBody>
      </p:sp>
      <p:sp>
        <p:nvSpPr>
          <p:cNvPr id="4" name="Slide Number Placeholder 3"/>
          <p:cNvSpPr>
            <a:spLocks noGrp="1"/>
          </p:cNvSpPr>
          <p:nvPr>
            <p:ph type="sldNum" sz="quarter" idx="5"/>
          </p:nvPr>
        </p:nvSpPr>
        <p:spPr/>
        <p:txBody>
          <a:bodyPr/>
          <a:lstStyle/>
          <a:p>
            <a:fld id="{4C117FA5-761C-C549-A9ED-C21FA301D369}" type="slidenum">
              <a:rPr lang="x-none" smtClean="0"/>
              <a:pPr/>
              <a:t>114</a:t>
            </a:fld>
            <a:endParaRPr lang="x-none"/>
          </a:p>
        </p:txBody>
      </p:sp>
    </p:spTree>
    <p:extLst>
      <p:ext uri="{BB962C8B-B14F-4D97-AF65-F5344CB8AC3E}">
        <p14:creationId xmlns:p14="http://schemas.microsoft.com/office/powerpoint/2010/main" val="42174258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b="0" noProof="0" dirty="0"/>
              <a:t>[</a:t>
            </a:r>
            <a:r>
              <a:rPr lang="en-GB" b="0" i="1" noProof="0" dirty="0"/>
              <a:t>Compare to previous Danish and UK models</a:t>
            </a:r>
            <a:r>
              <a:rPr lang="en-GB" b="0" i="0" noProof="0" dirty="0"/>
              <a:t>].</a:t>
            </a:r>
            <a:endParaRPr lang="en-GB" b="0" noProof="0" dirty="0"/>
          </a:p>
          <a:p>
            <a:pPr marL="0" lvl="0" indent="0" algn="l" rtl="0">
              <a:lnSpc>
                <a:spcPct val="100000"/>
              </a:lnSpc>
              <a:spcBef>
                <a:spcPts val="0"/>
              </a:spcBef>
              <a:spcAft>
                <a:spcPts val="0"/>
              </a:spcAft>
              <a:buSzPts val="1400"/>
              <a:buNone/>
            </a:pPr>
            <a:endParaRPr lang="en-GB" b="1" noProof="0" dirty="0"/>
          </a:p>
          <a:p>
            <a:pPr marL="0" lvl="0" indent="0" algn="l" rtl="0">
              <a:lnSpc>
                <a:spcPct val="100000"/>
              </a:lnSpc>
              <a:spcBef>
                <a:spcPts val="0"/>
              </a:spcBef>
              <a:spcAft>
                <a:spcPts val="0"/>
              </a:spcAft>
              <a:buSzPts val="1400"/>
              <a:buNone/>
            </a:pPr>
            <a:r>
              <a:rPr lang="en-GB" b="0" noProof="0" dirty="0"/>
              <a:t>The Federal government in Germany set up a hotline for referring radicalisation concerns in 2011. The hotline operator undertakes an initial assessment and refers relevant calls to local NGOs. This is complemented at a local level with the NGOs operating local hotlines to ensure wide reach into the community at a national and local level. </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Local NGOs have the ability to adopt a flexible approach depending on local needs. The NGOs have specialist skills in youth work, violence prevention, and wider public service support. Violence Prevention Network (VPN) is one of these NGOs providing grassroots support and advice to the community on radicalisation issues.  </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Clr>
                <a:schemeClr val="dk1"/>
              </a:buClr>
              <a:buSzPts val="1200"/>
              <a:buFont typeface="Arial"/>
              <a:buNone/>
            </a:pPr>
            <a:r>
              <a:rPr lang="en-GB" noProof="0" dirty="0"/>
              <a:t>VPN has a direct relationship with the police but will only involve them if the client will hurt themselves or others or the criminal threshold is reached.  Clients are informed of this from the outset to build in trust and a long-term working relationship.</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Clr>
                <a:schemeClr val="dk1"/>
              </a:buClr>
              <a:buSzPts val="1200"/>
              <a:buFont typeface="Arial"/>
              <a:buNone/>
            </a:pPr>
            <a:r>
              <a:rPr lang="en-GB" b="0" noProof="0" dirty="0"/>
              <a:t>[</a:t>
            </a:r>
            <a:r>
              <a:rPr lang="en-GB" b="0" i="1" noProof="0" dirty="0"/>
              <a:t>Compare the role of NGOs, police and other agencies, as well as legal frameworks, among the 3 case studies</a:t>
            </a:r>
            <a:r>
              <a:rPr lang="en-GB" b="0"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115</a:t>
            </a:fld>
            <a:endParaRPr lang="x-none"/>
          </a:p>
        </p:txBody>
      </p:sp>
    </p:spTree>
    <p:extLst>
      <p:ext uri="{BB962C8B-B14F-4D97-AF65-F5344CB8AC3E}">
        <p14:creationId xmlns:p14="http://schemas.microsoft.com/office/powerpoint/2010/main" val="28595593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sz="1200" b="0" noProof="0" dirty="0"/>
              <a:t>There needs to be a link to violent extremism and a vulnerability/need for the referral to be considered a P/CVE matter.  Not all referrals become a case and this stage should be used to screen referrals.</a:t>
            </a:r>
            <a:endParaRPr lang="en-GB" b="0" noProof="0" dirty="0"/>
          </a:p>
          <a:p>
            <a:pPr marL="171450" lvl="0" indent="-107950" algn="l" rtl="0">
              <a:lnSpc>
                <a:spcPct val="100000"/>
              </a:lnSpc>
              <a:spcBef>
                <a:spcPts val="0"/>
              </a:spcBef>
              <a:spcAft>
                <a:spcPts val="0"/>
              </a:spcAft>
              <a:buClr>
                <a:schemeClr val="dk1"/>
              </a:buClr>
              <a:buSzPts val="1000"/>
              <a:buFont typeface="Arial"/>
              <a:buNone/>
            </a:pPr>
            <a:endParaRPr lang="en-GB" sz="1200" b="1" noProof="0" dirty="0"/>
          </a:p>
          <a:p>
            <a:pPr marL="0" lvl="0" indent="0" algn="l" rtl="0">
              <a:lnSpc>
                <a:spcPct val="100000"/>
              </a:lnSpc>
              <a:spcBef>
                <a:spcPts val="0"/>
              </a:spcBef>
              <a:spcAft>
                <a:spcPts val="0"/>
              </a:spcAft>
              <a:buClr>
                <a:schemeClr val="dk1"/>
              </a:buClr>
              <a:buSzPts val="1000"/>
              <a:buFont typeface="Arial"/>
              <a:buNone/>
            </a:pPr>
            <a:r>
              <a:rPr lang="en-GB" sz="1200" b="0" noProof="0" dirty="0"/>
              <a:t>The screening decision may be made by a suitably trained and experienced single organisation or as part of a wider team function. Existing local practice, capacity and capability may inform this. </a:t>
            </a:r>
            <a:r>
              <a:rPr lang="en-GB" sz="1200" noProof="0" dirty="0"/>
              <a:t>This is a vital and critical step in terms of the subsequent management of the case.</a:t>
            </a:r>
            <a:endParaRPr lang="en-GB" noProof="0" dirty="0"/>
          </a:p>
          <a:p>
            <a:pPr marL="171450" lvl="0" indent="-107950" algn="l" rtl="0">
              <a:lnSpc>
                <a:spcPct val="100000"/>
              </a:lnSpc>
              <a:spcBef>
                <a:spcPts val="0"/>
              </a:spcBef>
              <a:spcAft>
                <a:spcPts val="0"/>
              </a:spcAft>
              <a:buClr>
                <a:schemeClr val="dk1"/>
              </a:buClr>
              <a:buSzPts val="1000"/>
              <a:buFont typeface="Arial"/>
              <a:buNone/>
            </a:pPr>
            <a:endParaRPr lang="en-GB" sz="1200" noProof="0" dirty="0"/>
          </a:p>
          <a:p>
            <a:pPr marL="0" lvl="0" indent="0" algn="l" rtl="0">
              <a:lnSpc>
                <a:spcPct val="100000"/>
              </a:lnSpc>
              <a:spcBef>
                <a:spcPts val="0"/>
              </a:spcBef>
              <a:spcAft>
                <a:spcPts val="0"/>
              </a:spcAft>
              <a:buClr>
                <a:schemeClr val="dk1"/>
              </a:buClr>
              <a:buSzPts val="1000"/>
              <a:buFont typeface="Arial"/>
              <a:buNone/>
            </a:pPr>
            <a:r>
              <a:rPr lang="en-GB" sz="1200" noProof="0" dirty="0"/>
              <a:t>This step is the initial screen as to whether a referral is a P/CVE matter  It is </a:t>
            </a:r>
            <a:r>
              <a:rPr lang="en-GB" sz="1200" i="1" noProof="0" dirty="0"/>
              <a:t>not designed to assess the detailed vulnerabilities and needs of a client and the possible intervention</a:t>
            </a:r>
            <a:r>
              <a:rPr lang="en-GB" sz="1200" noProof="0" dirty="0"/>
              <a:t>. This will be covered in the next module. This initial assessment determines whether the case has been correctly referred (not malicious or misguided).</a:t>
            </a:r>
            <a:endParaRPr lang="en-GB" noProof="0" dirty="0"/>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Clr>
                <a:schemeClr val="dk1"/>
              </a:buClr>
              <a:buSzPts val="1000"/>
              <a:buFont typeface="Arial"/>
              <a:buNone/>
            </a:pPr>
            <a:r>
              <a:rPr lang="en-GB" sz="1200" noProof="0" dirty="0"/>
              <a:t>Correct decisions are important in establishing trust in the process and ensuring there is a proportionate and correct response to deal with the needs of the individual.  In order to assess this, there needs to be as much information as possible at the initial stage and this may include a conversation with the subject or their family or other key actors/agencies. However, this may be limited, and decisions may have to be made with little information.</a:t>
            </a:r>
            <a:endParaRPr lang="en-GB" noProof="0" dirty="0"/>
          </a:p>
          <a:p>
            <a:pPr marL="171450" lvl="0" indent="-107950" algn="l" rtl="0">
              <a:lnSpc>
                <a:spcPct val="100000"/>
              </a:lnSpc>
              <a:spcBef>
                <a:spcPts val="0"/>
              </a:spcBef>
              <a:spcAft>
                <a:spcPts val="0"/>
              </a:spcAft>
              <a:buClr>
                <a:schemeClr val="dk1"/>
              </a:buClr>
              <a:buSzPts val="1000"/>
              <a:buFont typeface="Arial"/>
              <a:buNone/>
            </a:pPr>
            <a:endParaRPr lang="en-GB" sz="1200" noProof="0" dirty="0"/>
          </a:p>
          <a:p>
            <a:pPr marL="0" lvl="0" indent="0" algn="l" rtl="0">
              <a:lnSpc>
                <a:spcPct val="100000"/>
              </a:lnSpc>
              <a:spcBef>
                <a:spcPts val="0"/>
              </a:spcBef>
              <a:spcAft>
                <a:spcPts val="0"/>
              </a:spcAft>
              <a:buClr>
                <a:schemeClr val="dk1"/>
              </a:buClr>
              <a:buSzPts val="1000"/>
              <a:buFont typeface="Arial"/>
              <a:buNone/>
            </a:pPr>
            <a:r>
              <a:rPr lang="en-GB" sz="1200" noProof="0" dirty="0"/>
              <a:t>Early contact with the subject helps build trust and confidence going forward and the agency that does this is therefore important.  Police involvement at this stage may be counter-productive. Contact should be made by whoever is best placed and has the relevant skills/</a:t>
            </a:r>
            <a:r>
              <a:rPr lang="en-GB" sz="1200" i="0" noProof="0" dirty="0"/>
              <a:t>experience, e.g., if there is ongoing support with a social worker or key community member.</a:t>
            </a:r>
            <a:endParaRPr lang="en-GB" i="0"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116</a:t>
            </a:fld>
            <a:endParaRPr lang="x-none"/>
          </a:p>
        </p:txBody>
      </p:sp>
    </p:spTree>
    <p:extLst>
      <p:ext uri="{BB962C8B-B14F-4D97-AF65-F5344CB8AC3E}">
        <p14:creationId xmlns:p14="http://schemas.microsoft.com/office/powerpoint/2010/main" val="22503786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noProof="0" dirty="0"/>
              <a:t>[</a:t>
            </a:r>
            <a:r>
              <a:rPr lang="en-GB" b="0" i="1" noProof="0" dirty="0"/>
              <a:t>Divide participants into their preassigned groups, distribute the case studies included as an appendix to the scripts for Module 8, and ask each group to decide whether each case is a P/CVE case and their rationale. There is no other information available to assist the decisions.</a:t>
            </a:r>
          </a:p>
          <a:p>
            <a:pPr marL="0" lvl="0" indent="0" algn="l" rtl="0">
              <a:spcBef>
                <a:spcPts val="0"/>
              </a:spcBef>
              <a:spcAft>
                <a:spcPts val="0"/>
              </a:spcAft>
              <a:buNone/>
            </a:pPr>
            <a:endParaRPr lang="en-GB" b="0" i="1" noProof="0" dirty="0"/>
          </a:p>
          <a:p>
            <a:pPr marL="0" lvl="0" indent="0" algn="l" rtl="0">
              <a:spcBef>
                <a:spcPts val="0"/>
              </a:spcBef>
              <a:spcAft>
                <a:spcPts val="0"/>
              </a:spcAft>
              <a:buNone/>
            </a:pPr>
            <a:r>
              <a:rPr lang="en-GB" b="0" i="1" noProof="0" dirty="0"/>
              <a:t>The groups should apply the simple test of “is this extremism?” and “is this a vulnerability or need on the part of the person?”. Decisions will be discussed in the plenary. Take a poll for each case and then select a group to justify their decisions and see if there are any other views/conflicts.</a:t>
            </a:r>
          </a:p>
          <a:p>
            <a:pPr marL="0" lvl="0" indent="0" algn="l" rtl="0">
              <a:spcBef>
                <a:spcPts val="0"/>
              </a:spcBef>
              <a:spcAft>
                <a:spcPts val="0"/>
              </a:spcAft>
              <a:buNone/>
            </a:pPr>
            <a:endParaRPr lang="en-GB" b="0" i="1"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1" noProof="0" dirty="0"/>
              <a:t>The number of cases for this breakout exercise can be determined to suit the timescales. The answers provided for the cases are guides and may not necessarily fit the local context, so there may need to be a flexible approach</a:t>
            </a:r>
            <a:r>
              <a:rPr lang="en-GB" b="0" i="0" noProof="0" dirty="0"/>
              <a:t>].</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117</a:t>
            </a:fld>
            <a:endParaRPr lang="x-none"/>
          </a:p>
        </p:txBody>
      </p:sp>
    </p:spTree>
    <p:extLst>
      <p:ext uri="{BB962C8B-B14F-4D97-AF65-F5344CB8AC3E}">
        <p14:creationId xmlns:p14="http://schemas.microsoft.com/office/powerpoint/2010/main" val="773786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noProof="0" dirty="0"/>
              <a:t>We will now talk about post-initial assessment decisions and action. This will lead directly onto the next module, which will look at assessments and interventions in more detail.</a:t>
            </a:r>
          </a:p>
          <a:p>
            <a:pPr marL="0" lvl="0" indent="0" algn="l" rtl="0">
              <a:spcBef>
                <a:spcPts val="0"/>
              </a:spcBef>
              <a:spcAft>
                <a:spcPts val="0"/>
              </a:spcAft>
              <a:buNone/>
            </a:pPr>
            <a:endParaRPr lang="en-GB" b="0" noProof="0" dirty="0"/>
          </a:p>
          <a:p>
            <a:pPr marL="0" lvl="0" indent="0" algn="l" rtl="0">
              <a:spcBef>
                <a:spcPts val="0"/>
              </a:spcBef>
              <a:spcAft>
                <a:spcPts val="0"/>
              </a:spcAft>
              <a:buNone/>
            </a:pPr>
            <a:r>
              <a:rPr lang="en-GB" b="0" noProof="0" dirty="0"/>
              <a:t>If this is a P/CVE case, then the case can be managed in line with local case management processes. If it is not, then the case either should be signposted to a suitable support service or closed. </a:t>
            </a:r>
            <a:r>
              <a:rPr lang="en-GB" noProof="0" dirty="0"/>
              <a:t>Decisions should be recorded with their rationale.</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Any case determined to be a possible P/CVE case is ready for detailed assessment, information gathering and longer-term management in the multi-actor framework. As mentioned, this will be discussed in more detail in the next module.  However, early consideration of what other information may be held by other agencies should be assessed and those agencies invited to contribute to future discussions and planning.</a:t>
            </a:r>
          </a:p>
        </p:txBody>
      </p:sp>
      <p:sp>
        <p:nvSpPr>
          <p:cNvPr id="4" name="Slide Number Placeholder 3"/>
          <p:cNvSpPr>
            <a:spLocks noGrp="1"/>
          </p:cNvSpPr>
          <p:nvPr>
            <p:ph type="sldNum" sz="quarter" idx="5"/>
          </p:nvPr>
        </p:nvSpPr>
        <p:spPr/>
        <p:txBody>
          <a:bodyPr/>
          <a:lstStyle/>
          <a:p>
            <a:fld id="{4C117FA5-761C-C549-A9ED-C21FA301D369}" type="slidenum">
              <a:rPr lang="x-none" smtClean="0"/>
              <a:pPr/>
              <a:t>118</a:t>
            </a:fld>
            <a:endParaRPr lang="x-none"/>
          </a:p>
        </p:txBody>
      </p:sp>
    </p:spTree>
    <p:extLst>
      <p:ext uri="{BB962C8B-B14F-4D97-AF65-F5344CB8AC3E}">
        <p14:creationId xmlns:p14="http://schemas.microsoft.com/office/powerpoint/2010/main" val="30391818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GB" noProof="0" dirty="0"/>
              <a:t>It is essential for the team to have a shared understanding of the process, and of responsibility and purpose. The multi-actor team is working together for a single goal – to support vulnerable people in need and at risk of being drawn into violent extremism.</a:t>
            </a:r>
          </a:p>
          <a:p>
            <a:pPr marL="171450" lvl="0" indent="-95250" algn="l" rtl="0">
              <a:spcBef>
                <a:spcPts val="0"/>
              </a:spcBef>
              <a:spcAft>
                <a:spcPts val="0"/>
              </a:spcAft>
              <a:buClr>
                <a:schemeClr val="dk1"/>
              </a:buClr>
              <a:buSzPts val="1200"/>
              <a:buFont typeface="Arial"/>
              <a:buNone/>
            </a:pPr>
            <a:endParaRPr lang="en-GB" noProof="0" dirty="0"/>
          </a:p>
          <a:p>
            <a:pPr marL="0" lvl="0" indent="0" algn="l" rtl="0">
              <a:spcBef>
                <a:spcPts val="0"/>
              </a:spcBef>
              <a:spcAft>
                <a:spcPts val="0"/>
              </a:spcAft>
              <a:buClr>
                <a:schemeClr val="dk1"/>
              </a:buClr>
              <a:buSzPts val="1200"/>
              <a:buFont typeface="Arial"/>
              <a:buNone/>
            </a:pPr>
            <a:r>
              <a:rPr lang="en-GB" noProof="0" dirty="0"/>
              <a:t>But there needs to be a decision maker/arbiter sitting in a lead agency who can oversee the progression of the case even if they are not necessarily the day-to-day case manager. Who is that? Who is best placed? </a:t>
            </a:r>
          </a:p>
          <a:p>
            <a:pPr marL="0" lvl="0" indent="0" algn="l" rtl="0">
              <a:spcBef>
                <a:spcPts val="0"/>
              </a:spcBef>
              <a:spcAft>
                <a:spcPts val="0"/>
              </a:spcAft>
              <a:buClr>
                <a:schemeClr val="dk1"/>
              </a:buClr>
              <a:buSzPts val="1200"/>
              <a:buFont typeface="Arial"/>
              <a:buNone/>
            </a:pPr>
            <a:endParaRPr lang="en-GB" noProof="0" dirty="0"/>
          </a:p>
          <a:p>
            <a:pPr marL="0" lvl="0" indent="0" algn="l" rtl="0">
              <a:spcBef>
                <a:spcPts val="0"/>
              </a:spcBef>
              <a:spcAft>
                <a:spcPts val="0"/>
              </a:spcAft>
              <a:buClr>
                <a:schemeClr val="dk1"/>
              </a:buClr>
              <a:buSzPts val="1200"/>
              <a:buFont typeface="Arial"/>
              <a:buNone/>
            </a:pPr>
            <a:r>
              <a:rPr lang="en-GB" noProof="0" dirty="0"/>
              <a:t>There may be multiple actors involved with one person and therefore responses and actions need to be non-conflicting. Decisions should also be recorded – where and who by? Confidentiality is equally important.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119</a:t>
            </a:fld>
            <a:endParaRPr lang="x-none"/>
          </a:p>
        </p:txBody>
      </p:sp>
    </p:spTree>
    <p:extLst>
      <p:ext uri="{BB962C8B-B14F-4D97-AF65-F5344CB8AC3E}">
        <p14:creationId xmlns:p14="http://schemas.microsoft.com/office/powerpoint/2010/main" val="20229761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This is a schematic of a potential flow chart for case management.</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The squares in red we have discussed at length during the course of this module, </a:t>
            </a:r>
            <a:r>
              <a:rPr lang="en-GB" i="1" noProof="0" dirty="0"/>
              <a:t>i.e.,</a:t>
            </a:r>
            <a:r>
              <a:rPr lang="en-GB" noProof="0" dirty="0"/>
              <a:t> the purpose of case management, methods of recording, initial assessment and decision making and where appropriate disposal.</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The squares in blue will be discussed in greater detail in the next module, </a:t>
            </a:r>
            <a:r>
              <a:rPr lang="en-GB" i="1" noProof="0" dirty="0"/>
              <a:t>i.e.,</a:t>
            </a:r>
            <a:r>
              <a:rPr lang="en-GB" noProof="0" dirty="0"/>
              <a:t> as we move into a multi-actor framework with detailed assessments as to vulnerability and need of individuals.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120</a:t>
            </a:fld>
            <a:endParaRPr lang="x-none"/>
          </a:p>
        </p:txBody>
      </p:sp>
    </p:spTree>
    <p:extLst>
      <p:ext uri="{BB962C8B-B14F-4D97-AF65-F5344CB8AC3E}">
        <p14:creationId xmlns:p14="http://schemas.microsoft.com/office/powerpoint/2010/main" val="28867345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a:t>
            </a:r>
            <a:r>
              <a:rPr lang="en-GB" i="1" noProof="0" dirty="0"/>
              <a:t>Emphasis should be placed on:</a:t>
            </a:r>
          </a:p>
          <a:p>
            <a:pPr marL="0" lvl="0" indent="0" algn="l" rtl="0">
              <a:spcBef>
                <a:spcPts val="0"/>
              </a:spcBef>
              <a:spcAft>
                <a:spcPts val="0"/>
              </a:spcAft>
              <a:buNone/>
            </a:pPr>
            <a:endParaRPr lang="en-GB" i="1" noProof="0" dirty="0"/>
          </a:p>
          <a:p>
            <a:pPr marL="171450" lvl="0" indent="-171450" algn="l" rtl="0">
              <a:spcBef>
                <a:spcPts val="0"/>
              </a:spcBef>
              <a:spcAft>
                <a:spcPts val="0"/>
              </a:spcAft>
              <a:buFont typeface="Arial" panose="020B0604020202020204" pitchFamily="34" charset="0"/>
              <a:buChar char="•"/>
            </a:pPr>
            <a:r>
              <a:rPr lang="en-GB" i="1" noProof="0" dirty="0"/>
              <a:t>The importance of the diversity of stakeholder participation and to ensure referrals come from a wide range of sources</a:t>
            </a:r>
            <a:r>
              <a:rPr lang="en-GB" noProof="0" dirty="0"/>
              <a:t>. </a:t>
            </a:r>
          </a:p>
          <a:p>
            <a:pPr marL="171450" lvl="0" indent="-171450" algn="l" rtl="0">
              <a:spcBef>
                <a:spcPts val="0"/>
              </a:spcBef>
              <a:spcAft>
                <a:spcPts val="0"/>
              </a:spcAft>
              <a:buFont typeface="Arial" panose="020B0604020202020204" pitchFamily="34" charset="0"/>
              <a:buChar char="•"/>
            </a:pPr>
            <a:r>
              <a:rPr lang="en-GB" i="1" noProof="0" dirty="0"/>
              <a:t>This is dependent on communication, confidence in the system and transparency of processes. </a:t>
            </a:r>
          </a:p>
          <a:p>
            <a:pPr marL="171450" lvl="0" indent="-171450" algn="l" rtl="0">
              <a:spcBef>
                <a:spcPts val="0"/>
              </a:spcBef>
              <a:spcAft>
                <a:spcPts val="0"/>
              </a:spcAft>
              <a:buFont typeface="Arial" panose="020B0604020202020204" pitchFamily="34" charset="0"/>
              <a:buChar char="•"/>
            </a:pPr>
            <a:r>
              <a:rPr lang="en-GB" i="1" noProof="0" dirty="0"/>
              <a:t>Referrals should be made on the basis of concerns about individual behaviour and not on personal beliefs legitimately held within the law</a:t>
            </a:r>
            <a:r>
              <a:rPr lang="en-GB"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121</a:t>
            </a:fld>
            <a:endParaRPr lang="x-none"/>
          </a:p>
        </p:txBody>
      </p:sp>
    </p:spTree>
    <p:extLst>
      <p:ext uri="{BB962C8B-B14F-4D97-AF65-F5344CB8AC3E}">
        <p14:creationId xmlns:p14="http://schemas.microsoft.com/office/powerpoint/2010/main" val="20041976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x-none" smtClean="0"/>
              <a:pPr/>
              <a:t>123</a:t>
            </a:fld>
            <a:endParaRPr lang="x-none"/>
          </a:p>
        </p:txBody>
      </p:sp>
    </p:spTree>
    <p:extLst>
      <p:ext uri="{BB962C8B-B14F-4D97-AF65-F5344CB8AC3E}">
        <p14:creationId xmlns:p14="http://schemas.microsoft.com/office/powerpoint/2010/main" val="694216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36E93F40-8A37-BC48-BB80-FDF9B8857B38}"/>
              </a:ext>
            </a:extLst>
          </p:cNvPr>
          <p:cNvSpPr/>
          <p:nvPr userDrawn="1"/>
        </p:nvSpPr>
        <p:spPr>
          <a:xfrm>
            <a:off x="0" y="3085765"/>
            <a:ext cx="12191999" cy="3772235"/>
          </a:xfrm>
          <a:prstGeom prst="rect">
            <a:avLst/>
          </a:prstGeom>
          <a:gradFill>
            <a:gsLst>
              <a:gs pos="0">
                <a:schemeClr val="accent1"/>
              </a:gs>
              <a:gs pos="88000">
                <a:schemeClr val="accent2">
                  <a:lumMod val="84000"/>
                  <a:lumOff val="1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744472" y="1020431"/>
            <a:ext cx="9718508" cy="1475013"/>
          </a:xfrm>
          <a:prstGeom prst="rect">
            <a:avLst/>
          </a:prstGeom>
          <a:effectLst/>
        </p:spPr>
        <p:txBody>
          <a:bodyPr anchor="b">
            <a:normAutofit/>
          </a:bodyPr>
          <a:lstStyle>
            <a:lvl1pPr>
              <a:defRPr sz="4000">
                <a:gradFill>
                  <a:gsLst>
                    <a:gs pos="0">
                      <a:schemeClr val="accent1"/>
                    </a:gs>
                    <a:gs pos="88000">
                      <a:schemeClr val="accent2">
                        <a:lumMod val="84000"/>
                        <a:lumOff val="16000"/>
                      </a:schemeClr>
                    </a:gs>
                  </a:gsLst>
                  <a:lin ang="5400000" scaled="0"/>
                </a:gradFill>
              </a:defRPr>
            </a:lvl1pPr>
          </a:lstStyle>
          <a:p>
            <a:r>
              <a:rPr lang="en-GB" dirty="0"/>
              <a:t>Click to edit Master title style</a:t>
            </a:r>
            <a:endParaRPr lang="en-US" dirty="0"/>
          </a:p>
        </p:txBody>
      </p:sp>
      <p:sp>
        <p:nvSpPr>
          <p:cNvPr id="3" name="Subtitle 2"/>
          <p:cNvSpPr>
            <a:spLocks noGrp="1"/>
          </p:cNvSpPr>
          <p:nvPr>
            <p:ph type="subTitle" idx="1"/>
          </p:nvPr>
        </p:nvSpPr>
        <p:spPr>
          <a:xfrm>
            <a:off x="1764794" y="2495445"/>
            <a:ext cx="9718505" cy="590321"/>
          </a:xfrm>
        </p:spPr>
        <p:txBody>
          <a:bodyPr anchor="t">
            <a:normAutofit/>
          </a:bodyPr>
          <a:lstStyle>
            <a:lvl1pPr marL="0" indent="0" algn="l">
              <a:buNone/>
              <a:defRPr sz="2000" b="0" i="0" cap="none" baseline="0">
                <a:solidFill>
                  <a:schemeClr val="tx2">
                    <a:lumMod val="90000"/>
                    <a:lumOff val="10000"/>
                  </a:schemeClr>
                </a:solidFill>
                <a:latin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6" name="Slide Number Placeholder 5"/>
          <p:cNvSpPr>
            <a:spLocks noGrp="1"/>
          </p:cNvSpPr>
          <p:nvPr>
            <p:ph type="sldNum" sz="quarter" idx="12"/>
          </p:nvPr>
        </p:nvSpPr>
        <p:spPr>
          <a:xfrm>
            <a:off x="11003308" y="6414812"/>
            <a:ext cx="1016440" cy="365125"/>
          </a:xfrm>
          <a:prstGeom prst="rect">
            <a:avLst/>
          </a:prstGeom>
        </p:spPr>
        <p:txBody>
          <a:bodyPr/>
          <a:lstStyle>
            <a:lvl1pPr>
              <a:defRPr>
                <a:solidFill>
                  <a:schemeClr val="bg1"/>
                </a:solidFill>
              </a:defRPr>
            </a:lvl1pPr>
          </a:lstStyle>
          <a:p>
            <a:fld id="{8147DBEF-BD83-7C4B-BB76-3EC13072CDF4}" type="slidenum">
              <a:rPr lang="x-none" smtClean="0"/>
              <a:pPr/>
              <a:t>‹#›</a:t>
            </a:fld>
            <a:endParaRPr lang="x-none"/>
          </a:p>
        </p:txBody>
      </p:sp>
      <p:pic>
        <p:nvPicPr>
          <p:cNvPr id="8" name="Picture 7" descr="Text&#10;&#10;Description automatically generated">
            <a:extLst>
              <a:ext uri="{FF2B5EF4-FFF2-40B4-BE49-F238E27FC236}">
                <a16:creationId xmlns="" xmlns:a16="http://schemas.microsoft.com/office/drawing/2014/main" id="{B1A1C073-2271-FD4C-863D-5F2E8EF93D38}"/>
              </a:ext>
            </a:extLst>
          </p:cNvPr>
          <p:cNvPicPr>
            <a:picLocks noChangeAspect="1"/>
          </p:cNvPicPr>
          <p:nvPr/>
        </p:nvPicPr>
        <p:blipFill>
          <a:blip r:embed="rId2"/>
          <a:stretch>
            <a:fillRect/>
          </a:stretch>
        </p:blipFill>
        <p:spPr>
          <a:xfrm>
            <a:off x="377116" y="340984"/>
            <a:ext cx="4409167" cy="1313369"/>
          </a:xfrm>
          <a:prstGeom prst="rect">
            <a:avLst/>
          </a:prstGeom>
        </p:spPr>
      </p:pic>
    </p:spTree>
    <p:extLst>
      <p:ext uri="{BB962C8B-B14F-4D97-AF65-F5344CB8AC3E}">
        <p14:creationId xmlns:p14="http://schemas.microsoft.com/office/powerpoint/2010/main" val="19057043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xmlns="">
        <p15:guide id="1" pos="1164" userDrawn="1">
          <p15:clr>
            <a:srgbClr val="FBAE40"/>
          </p15:clr>
        </p15:guide>
        <p15:guide id="2" orient="horz" pos="417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7" name="Rectangle 6"/>
          <p:cNvSpPr/>
          <p:nvPr/>
        </p:nvSpPr>
        <p:spPr>
          <a:xfrm>
            <a:off x="0" y="3085765"/>
            <a:ext cx="12192000" cy="3772235"/>
          </a:xfrm>
          <a:prstGeom prst="rect">
            <a:avLst/>
          </a:prstGeom>
          <a:gradFill>
            <a:gsLst>
              <a:gs pos="0">
                <a:schemeClr val="accent1"/>
              </a:gs>
              <a:gs pos="88000">
                <a:schemeClr val="accent2">
                  <a:lumMod val="84000"/>
                  <a:lumOff val="1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3035808" y="2746450"/>
            <a:ext cx="8538932" cy="1475013"/>
          </a:xfrm>
          <a:prstGeom prst="rect">
            <a:avLst/>
          </a:prstGeom>
          <a:effectLst/>
        </p:spPr>
        <p:txBody>
          <a:bodyPr anchor="b">
            <a:normAutofit/>
          </a:bodyPr>
          <a:lstStyle>
            <a:lvl1pPr>
              <a:defRPr sz="4000" b="1" i="0" cap="none" baseline="0">
                <a:solidFill>
                  <a:schemeClr val="bg1"/>
                </a:solidFill>
                <a:latin typeface="Open Sans" panose="020B0606030504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3035810" y="4221464"/>
            <a:ext cx="8538929" cy="590321"/>
          </a:xfrm>
        </p:spPr>
        <p:txBody>
          <a:bodyPr anchor="t">
            <a:normAutofit/>
          </a:bodyPr>
          <a:lstStyle>
            <a:lvl1pPr marL="0" indent="0" algn="l">
              <a:buNone/>
              <a:defRPr sz="2000" b="0" i="0" cap="none" baseline="0">
                <a:solidFill>
                  <a:schemeClr val="bg1"/>
                </a:solidFill>
                <a:latin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6" name="Slide Number Placeholder 5"/>
          <p:cNvSpPr>
            <a:spLocks noGrp="1"/>
          </p:cNvSpPr>
          <p:nvPr>
            <p:ph type="sldNum" sz="quarter" idx="12"/>
          </p:nvPr>
        </p:nvSpPr>
        <p:spPr>
          <a:xfrm>
            <a:off x="11003308" y="6410325"/>
            <a:ext cx="1016440" cy="365125"/>
          </a:xfrm>
          <a:prstGeom prst="rect">
            <a:avLst/>
          </a:prstGeom>
        </p:spPr>
        <p:txBody>
          <a:bodyPr/>
          <a:lstStyle>
            <a:lvl1pPr>
              <a:defRPr>
                <a:solidFill>
                  <a:schemeClr val="bg1"/>
                </a:solidFill>
              </a:defRPr>
            </a:lvl1pPr>
          </a:lstStyle>
          <a:p>
            <a:fld id="{8147DBEF-BD83-7C4B-BB76-3EC13072CDF4}" type="slidenum">
              <a:rPr lang="x-none" smtClean="0"/>
              <a:pPr/>
              <a:t>‹#›</a:t>
            </a:fld>
            <a:endParaRPr lang="x-none"/>
          </a:p>
        </p:txBody>
      </p:sp>
      <p:pic>
        <p:nvPicPr>
          <p:cNvPr id="9" name="Picture 8" descr="Text&#10;&#10;Description automatically generated">
            <a:extLst>
              <a:ext uri="{FF2B5EF4-FFF2-40B4-BE49-F238E27FC236}">
                <a16:creationId xmlns="" xmlns:a16="http://schemas.microsoft.com/office/drawing/2014/main" id="{1386F35E-C82D-7D48-A352-0F5F1C7B45C9}"/>
              </a:ext>
            </a:extLst>
          </p:cNvPr>
          <p:cNvPicPr>
            <a:picLocks noChangeAspect="1"/>
          </p:cNvPicPr>
          <p:nvPr userDrawn="1"/>
        </p:nvPicPr>
        <p:blipFill>
          <a:blip r:embed="rId2"/>
          <a:stretch>
            <a:fillRect/>
          </a:stretch>
        </p:blipFill>
        <p:spPr>
          <a:xfrm>
            <a:off x="581192" y="486902"/>
            <a:ext cx="7487740" cy="2230391"/>
          </a:xfrm>
          <a:prstGeom prst="rect">
            <a:avLst/>
          </a:prstGeom>
        </p:spPr>
      </p:pic>
    </p:spTree>
    <p:extLst>
      <p:ext uri="{BB962C8B-B14F-4D97-AF65-F5344CB8AC3E}">
        <p14:creationId xmlns:p14="http://schemas.microsoft.com/office/powerpoint/2010/main" val="29895220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xmlns="">
        <p15:guide id="1" pos="1980" userDrawn="1">
          <p15:clr>
            <a:srgbClr val="FBAE40"/>
          </p15:clr>
        </p15:guide>
        <p15:guide id="2" orient="horz" pos="417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0F86753-E1BB-D149-9684-8932DA1B54ED}"/>
              </a:ext>
            </a:extLst>
          </p:cNvPr>
          <p:cNvPicPr>
            <a:picLocks noChangeAspect="1"/>
          </p:cNvPicPr>
          <p:nvPr userDrawn="1"/>
        </p:nvPicPr>
        <p:blipFill>
          <a:blip r:embed="rId2"/>
          <a:srcRect t="19841" b="19841"/>
          <a:stretch/>
        </p:blipFill>
        <p:spPr>
          <a:xfrm>
            <a:off x="3143250" y="3083859"/>
            <a:ext cx="9048750" cy="3774141"/>
          </a:xfrm>
          <a:prstGeom prst="rect">
            <a:avLst/>
          </a:prstGeom>
        </p:spPr>
      </p:pic>
      <p:sp>
        <p:nvSpPr>
          <p:cNvPr id="7" name="Rectangle 6"/>
          <p:cNvSpPr/>
          <p:nvPr/>
        </p:nvSpPr>
        <p:spPr>
          <a:xfrm>
            <a:off x="0" y="3083859"/>
            <a:ext cx="3143250" cy="3774141"/>
          </a:xfrm>
          <a:prstGeom prst="rect">
            <a:avLst/>
          </a:prstGeom>
          <a:gradFill>
            <a:gsLst>
              <a:gs pos="0">
                <a:schemeClr val="accent1"/>
              </a:gs>
              <a:gs pos="88000">
                <a:schemeClr val="accent2">
                  <a:lumMod val="84000"/>
                  <a:lumOff val="1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descr="Text&#10;&#10;Description automatically generated">
            <a:extLst>
              <a:ext uri="{FF2B5EF4-FFF2-40B4-BE49-F238E27FC236}">
                <a16:creationId xmlns="" xmlns:a16="http://schemas.microsoft.com/office/drawing/2014/main" id="{1386F35E-C82D-7D48-A352-0F5F1C7B45C9}"/>
              </a:ext>
            </a:extLst>
          </p:cNvPr>
          <p:cNvPicPr>
            <a:picLocks noChangeAspect="1"/>
          </p:cNvPicPr>
          <p:nvPr userDrawn="1"/>
        </p:nvPicPr>
        <p:blipFill>
          <a:blip r:embed="rId3"/>
          <a:stretch>
            <a:fillRect/>
          </a:stretch>
        </p:blipFill>
        <p:spPr>
          <a:xfrm>
            <a:off x="581192" y="486902"/>
            <a:ext cx="7487740" cy="2230391"/>
          </a:xfrm>
          <a:prstGeom prst="rect">
            <a:avLst/>
          </a:prstGeom>
        </p:spPr>
      </p:pic>
      <p:sp>
        <p:nvSpPr>
          <p:cNvPr id="11" name="Subtitle 2">
            <a:extLst>
              <a:ext uri="{FF2B5EF4-FFF2-40B4-BE49-F238E27FC236}">
                <a16:creationId xmlns="" xmlns:a16="http://schemas.microsoft.com/office/drawing/2014/main" id="{037F9FFE-AB43-114B-A088-F89E4D10E2ED}"/>
              </a:ext>
            </a:extLst>
          </p:cNvPr>
          <p:cNvSpPr>
            <a:spLocks noGrp="1"/>
          </p:cNvSpPr>
          <p:nvPr>
            <p:ph type="subTitle" idx="1"/>
          </p:nvPr>
        </p:nvSpPr>
        <p:spPr>
          <a:xfrm>
            <a:off x="3410378" y="3672900"/>
            <a:ext cx="5126671" cy="2093048"/>
          </a:xfrm>
        </p:spPr>
        <p:txBody>
          <a:bodyPr wrap="square" anchor="t">
            <a:noAutofit/>
          </a:bodyPr>
          <a:lstStyle>
            <a:lvl1pPr marL="0" indent="0">
              <a:buFontTx/>
              <a:buNone/>
              <a:defRPr sz="3000" b="0"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FontTx/>
              <a:buNone/>
              <a:defRPr sz="4600"/>
            </a:lvl2pPr>
          </a:lstStyle>
          <a:p>
            <a:pPr lvl="0"/>
            <a:endParaRPr lang="x-none" sz="3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A picture containing shape&#10;&#10;Description automatically generated">
            <a:extLst>
              <a:ext uri="{FF2B5EF4-FFF2-40B4-BE49-F238E27FC236}">
                <a16:creationId xmlns="" xmlns:a16="http://schemas.microsoft.com/office/drawing/2014/main" id="{4DEE7D4E-F809-5448-AEB1-F8BCB5EDAEFE}"/>
              </a:ext>
            </a:extLst>
          </p:cNvPr>
          <p:cNvPicPr>
            <a:picLocks noChangeAspect="1"/>
          </p:cNvPicPr>
          <p:nvPr userDrawn="1"/>
        </p:nvPicPr>
        <p:blipFill>
          <a:blip r:embed="rId4"/>
          <a:stretch>
            <a:fillRect/>
          </a:stretch>
        </p:blipFill>
        <p:spPr>
          <a:xfrm>
            <a:off x="9821762" y="4469660"/>
            <a:ext cx="2064636" cy="2093048"/>
          </a:xfrm>
          <a:prstGeom prst="rect">
            <a:avLst/>
          </a:prstGeom>
        </p:spPr>
      </p:pic>
      <p:sp>
        <p:nvSpPr>
          <p:cNvPr id="15" name="Title 1">
            <a:extLst>
              <a:ext uri="{FF2B5EF4-FFF2-40B4-BE49-F238E27FC236}">
                <a16:creationId xmlns="" xmlns:a16="http://schemas.microsoft.com/office/drawing/2014/main" id="{D4AB0DF2-AD5B-6E4B-8FE6-A2FE21386E7C}"/>
              </a:ext>
            </a:extLst>
          </p:cNvPr>
          <p:cNvSpPr>
            <a:spLocks noGrp="1"/>
          </p:cNvSpPr>
          <p:nvPr>
            <p:ph type="ctrTitle" hasCustomPrompt="1"/>
          </p:nvPr>
        </p:nvSpPr>
        <p:spPr>
          <a:xfrm>
            <a:off x="267128" y="3083859"/>
            <a:ext cx="2876122" cy="1173816"/>
          </a:xfrm>
        </p:spPr>
        <p:txBody>
          <a:bodyPr anchor="b">
            <a:normAutofit/>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pPr algn="ctr"/>
            <a:r>
              <a:rPr lang="x-none" sz="3600" b="1" dirty="0">
                <a:solidFill>
                  <a:schemeClr val="bg1"/>
                </a:solidFill>
                <a:ea typeface="Open Sans" panose="020B0606030504020204" pitchFamily="34" charset="0"/>
                <a:cs typeface="Open Sans" panose="020B0606030504020204" pitchFamily="34" charset="0"/>
              </a:rPr>
              <a:t>Module 1</a:t>
            </a:r>
          </a:p>
        </p:txBody>
      </p:sp>
    </p:spTree>
    <p:extLst>
      <p:ext uri="{BB962C8B-B14F-4D97-AF65-F5344CB8AC3E}">
        <p14:creationId xmlns:p14="http://schemas.microsoft.com/office/powerpoint/2010/main" val="2021857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xmlns="">
        <p15:guide id="1" pos="1980">
          <p15:clr>
            <a:srgbClr val="FBAE40"/>
          </p15:clr>
        </p15:guide>
        <p15:guide id="2" orient="horz" pos="41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0" y="1"/>
            <a:ext cx="12192000" cy="1188719"/>
          </a:xfrm>
          <a:prstGeom prst="rect">
            <a:avLst/>
          </a:prstGeom>
          <a:gradFill>
            <a:gsLst>
              <a:gs pos="0">
                <a:schemeClr val="accent1"/>
              </a:gs>
              <a:gs pos="88000">
                <a:schemeClr val="accent2">
                  <a:lumMod val="84000"/>
                  <a:lumOff val="1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 xmlns:a16="http://schemas.microsoft.com/office/drawing/2014/main" id="{A8A664AD-C046-FF42-9A72-C741192A49ED}"/>
              </a:ext>
            </a:extLst>
          </p:cNvPr>
          <p:cNvSpPr>
            <a:spLocks noGrp="1"/>
          </p:cNvSpPr>
          <p:nvPr>
            <p:ph type="title"/>
          </p:nvPr>
        </p:nvSpPr>
        <p:spPr>
          <a:xfrm>
            <a:off x="581192" y="558657"/>
            <a:ext cx="10878168" cy="584775"/>
          </a:xfrm>
          <a:prstGeom prst="rect">
            <a:avLst/>
          </a:prstGeom>
        </p:spPr>
        <p:txBody>
          <a:bodyPr wrap="square" lIns="0" anchor="b" anchorCtr="0">
            <a:normAutofit/>
          </a:bodyPr>
          <a:lstStyle>
            <a:lvl1pPr>
              <a:defRPr sz="3200" spc="-20" baseline="0">
                <a:solidFill>
                  <a:schemeClr val="bg1"/>
                </a:solidFill>
              </a:defRPr>
            </a:lvl1pPr>
          </a:lstStyle>
          <a:p>
            <a:r>
              <a:rPr lang="en-GB" dirty="0"/>
              <a:t>Click to edit Master title style</a:t>
            </a:r>
            <a:endParaRPr lang="en-US" dirty="0"/>
          </a:p>
        </p:txBody>
      </p:sp>
      <p:sp>
        <p:nvSpPr>
          <p:cNvPr id="17" name="Slide Number Placeholder 5">
            <a:extLst>
              <a:ext uri="{FF2B5EF4-FFF2-40B4-BE49-F238E27FC236}">
                <a16:creationId xmlns="" xmlns:a16="http://schemas.microsoft.com/office/drawing/2014/main" id="{3395BEAA-3643-2942-82D8-482833DE4658}"/>
              </a:ext>
            </a:extLst>
          </p:cNvPr>
          <p:cNvSpPr>
            <a:spLocks noGrp="1"/>
          </p:cNvSpPr>
          <p:nvPr>
            <p:ph type="sldNum" sz="quarter" idx="4"/>
          </p:nvPr>
        </p:nvSpPr>
        <p:spPr>
          <a:xfrm>
            <a:off x="11568418" y="6374813"/>
            <a:ext cx="451330" cy="365125"/>
          </a:xfrm>
          <a:prstGeom prst="rect">
            <a:avLst/>
          </a:prstGeom>
        </p:spPr>
        <p:txBody>
          <a:bodyPr vert="horz" lIns="91440" tIns="45720" rIns="91440" bIns="45720" rtlCol="0" anchor="ctr"/>
          <a:lstStyle>
            <a:lvl1pPr algn="r">
              <a:defRPr sz="900" b="0" i="0">
                <a:solidFill>
                  <a:schemeClr val="accent2"/>
                </a:solidFill>
                <a:latin typeface="Open Sans" panose="020B0606030504020204" pitchFamily="34" charset="0"/>
              </a:defRPr>
            </a:lvl1pPr>
          </a:lstStyle>
          <a:p>
            <a:fld id="{8147DBEF-BD83-7C4B-BB76-3EC13072CDF4}" type="slidenum">
              <a:rPr lang="x-none" smtClean="0"/>
              <a:pPr/>
              <a:t>‹#›</a:t>
            </a:fld>
            <a:endParaRPr lang="x-none"/>
          </a:p>
        </p:txBody>
      </p:sp>
      <p:sp>
        <p:nvSpPr>
          <p:cNvPr id="20" name="Content Placeholder 2">
            <a:extLst>
              <a:ext uri="{FF2B5EF4-FFF2-40B4-BE49-F238E27FC236}">
                <a16:creationId xmlns="" xmlns:a16="http://schemas.microsoft.com/office/drawing/2014/main" id="{D49125DB-7C68-5A45-B021-A4687EAD8396}"/>
              </a:ext>
            </a:extLst>
          </p:cNvPr>
          <p:cNvSpPr>
            <a:spLocks noGrp="1"/>
          </p:cNvSpPr>
          <p:nvPr>
            <p:ph idx="12"/>
          </p:nvPr>
        </p:nvSpPr>
        <p:spPr>
          <a:xfrm>
            <a:off x="1092201" y="1773238"/>
            <a:ext cx="9979170" cy="4170362"/>
          </a:xfrm>
        </p:spPr>
        <p:txBody>
          <a:bodyPr anchor="t" anchorCtr="0">
            <a:noAutofit/>
          </a:bodyPr>
          <a:lstStyle>
            <a:lvl1pPr>
              <a:lnSpc>
                <a:spcPts val="3200"/>
              </a:lnSpc>
              <a:spcAft>
                <a:spcPts val="1200"/>
              </a:spcAft>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Content Placeholder 7">
            <a:extLst>
              <a:ext uri="{FF2B5EF4-FFF2-40B4-BE49-F238E27FC236}">
                <a16:creationId xmlns="" xmlns:a16="http://schemas.microsoft.com/office/drawing/2014/main" id="{F6539E27-B239-B84A-A915-2DD52436430C}"/>
              </a:ext>
            </a:extLst>
          </p:cNvPr>
          <p:cNvSpPr>
            <a:spLocks noGrp="1"/>
          </p:cNvSpPr>
          <p:nvPr>
            <p:ph sz="quarter" idx="13"/>
          </p:nvPr>
        </p:nvSpPr>
        <p:spPr>
          <a:xfrm>
            <a:off x="581025" y="137246"/>
            <a:ext cx="10878168" cy="297144"/>
          </a:xfrm>
        </p:spPr>
        <p:txBody>
          <a:bodyPr wrap="none" lIns="0" tIns="0" rIns="0" bIns="0" anchor="t" anchorCtr="0">
            <a:noAutofit/>
          </a:bodyPr>
          <a:lstStyle>
            <a:lvl1pPr>
              <a:buNone/>
              <a:defRPr sz="12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22" name="Footer Placeholder 4">
            <a:extLst>
              <a:ext uri="{FF2B5EF4-FFF2-40B4-BE49-F238E27FC236}">
                <a16:creationId xmlns="" xmlns:a16="http://schemas.microsoft.com/office/drawing/2014/main" id="{013D97A9-FB9D-AF46-9C4A-435B4D36613D}"/>
              </a:ext>
            </a:extLst>
          </p:cNvPr>
          <p:cNvSpPr>
            <a:spLocks noGrp="1"/>
          </p:cNvSpPr>
          <p:nvPr>
            <p:ph type="ftr" sz="quarter" idx="11"/>
          </p:nvPr>
        </p:nvSpPr>
        <p:spPr>
          <a:xfrm>
            <a:off x="7382312" y="6374813"/>
            <a:ext cx="4077048" cy="365125"/>
          </a:xfrm>
          <a:prstGeom prst="rect">
            <a:avLst/>
          </a:prstGeom>
        </p:spPr>
        <p:txBody>
          <a:bodyPr anchor="ctr"/>
          <a:lstStyle>
            <a:lvl1pPr algn="r">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GB" dirty="0"/>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4217473754"/>
      </p:ext>
    </p:extLst>
  </p:cSld>
  <p:clrMapOvr>
    <a:masterClrMapping/>
  </p:clrMapOvr>
  <p:extLst>
    <p:ext uri="{DCECCB84-F9BA-43D5-87BE-67443E8EF086}">
      <p15:sldGuideLst xmlns:p15="http://schemas.microsoft.com/office/powerpoint/2012/main" xmlns="">
        <p15:guide id="1" pos="1164" userDrawn="1">
          <p15:clr>
            <a:srgbClr val="FBAE40"/>
          </p15:clr>
        </p15:guide>
        <p15:guide id="2" orient="horz" pos="2183" userDrawn="1">
          <p15:clr>
            <a:srgbClr val="FBAE40"/>
          </p15:clr>
        </p15:guide>
        <p15:guide id="3" pos="23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a:spLocks noChangeAspect="1"/>
          </p:cNvSpPr>
          <p:nvPr/>
        </p:nvSpPr>
        <p:spPr>
          <a:xfrm>
            <a:off x="0" y="1"/>
            <a:ext cx="12192000" cy="1188719"/>
          </a:xfrm>
          <a:prstGeom prst="rect">
            <a:avLst/>
          </a:prstGeom>
          <a:gradFill>
            <a:gsLst>
              <a:gs pos="0">
                <a:schemeClr val="accent1"/>
              </a:gs>
              <a:gs pos="88000">
                <a:schemeClr val="accent2">
                  <a:lumMod val="84000"/>
                  <a:lumOff val="1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 xmlns:a16="http://schemas.microsoft.com/office/drawing/2014/main" id="{A8A664AD-C046-FF42-9A72-C741192A49ED}"/>
              </a:ext>
            </a:extLst>
          </p:cNvPr>
          <p:cNvSpPr>
            <a:spLocks noGrp="1"/>
          </p:cNvSpPr>
          <p:nvPr>
            <p:ph type="title"/>
          </p:nvPr>
        </p:nvSpPr>
        <p:spPr>
          <a:xfrm>
            <a:off x="581192" y="558657"/>
            <a:ext cx="10878168" cy="584775"/>
          </a:xfrm>
          <a:prstGeom prst="rect">
            <a:avLst/>
          </a:prstGeom>
        </p:spPr>
        <p:txBody>
          <a:bodyPr wrap="square" lIns="0" anchor="b" anchorCtr="0">
            <a:normAutofit/>
          </a:bodyPr>
          <a:lstStyle>
            <a:lvl1pPr>
              <a:defRPr sz="3200" spc="-20" baseline="0">
                <a:solidFill>
                  <a:schemeClr val="bg1"/>
                </a:solidFill>
              </a:defRPr>
            </a:lvl1pPr>
          </a:lstStyle>
          <a:p>
            <a:r>
              <a:rPr lang="en-GB" dirty="0"/>
              <a:t>Click to edit Master title style</a:t>
            </a:r>
            <a:endParaRPr lang="en-US" dirty="0"/>
          </a:p>
        </p:txBody>
      </p:sp>
      <p:sp>
        <p:nvSpPr>
          <p:cNvPr id="17" name="Slide Number Placeholder 5">
            <a:extLst>
              <a:ext uri="{FF2B5EF4-FFF2-40B4-BE49-F238E27FC236}">
                <a16:creationId xmlns="" xmlns:a16="http://schemas.microsoft.com/office/drawing/2014/main" id="{3395BEAA-3643-2942-82D8-482833DE4658}"/>
              </a:ext>
            </a:extLst>
          </p:cNvPr>
          <p:cNvSpPr>
            <a:spLocks noGrp="1"/>
          </p:cNvSpPr>
          <p:nvPr>
            <p:ph type="sldNum" sz="quarter" idx="4"/>
          </p:nvPr>
        </p:nvSpPr>
        <p:spPr>
          <a:xfrm>
            <a:off x="11568418" y="6374813"/>
            <a:ext cx="451330" cy="365125"/>
          </a:xfrm>
          <a:prstGeom prst="rect">
            <a:avLst/>
          </a:prstGeom>
        </p:spPr>
        <p:txBody>
          <a:bodyPr vert="horz" lIns="91440" tIns="45720" rIns="91440" bIns="45720" rtlCol="0" anchor="ctr"/>
          <a:lstStyle>
            <a:lvl1pPr algn="r">
              <a:defRPr sz="900" b="0" i="0">
                <a:solidFill>
                  <a:schemeClr val="accent2"/>
                </a:solidFill>
                <a:latin typeface="Open Sans" panose="020B0606030504020204" pitchFamily="34" charset="0"/>
              </a:defRPr>
            </a:lvl1pPr>
          </a:lstStyle>
          <a:p>
            <a:fld id="{8147DBEF-BD83-7C4B-BB76-3EC13072CDF4}" type="slidenum">
              <a:rPr lang="x-none" smtClean="0"/>
              <a:pPr/>
              <a:t>‹#›</a:t>
            </a:fld>
            <a:endParaRPr lang="x-none"/>
          </a:p>
        </p:txBody>
      </p:sp>
      <p:sp>
        <p:nvSpPr>
          <p:cNvPr id="20" name="Content Placeholder 2">
            <a:extLst>
              <a:ext uri="{FF2B5EF4-FFF2-40B4-BE49-F238E27FC236}">
                <a16:creationId xmlns="" xmlns:a16="http://schemas.microsoft.com/office/drawing/2014/main" id="{D49125DB-7C68-5A45-B021-A4687EAD8396}"/>
              </a:ext>
            </a:extLst>
          </p:cNvPr>
          <p:cNvSpPr>
            <a:spLocks noGrp="1"/>
          </p:cNvSpPr>
          <p:nvPr>
            <p:ph idx="12"/>
          </p:nvPr>
        </p:nvSpPr>
        <p:spPr>
          <a:xfrm>
            <a:off x="1092201" y="2626355"/>
            <a:ext cx="9979170" cy="3029640"/>
          </a:xfrm>
        </p:spPr>
        <p:txBody>
          <a:bodyPr anchor="t" anchorCtr="0">
            <a:noAutofit/>
          </a:bodyPr>
          <a:lstStyle>
            <a:lvl1pPr>
              <a:lnSpc>
                <a:spcPts val="3200"/>
              </a:lnSpc>
              <a:spcAft>
                <a:spcPts val="1200"/>
              </a:spcAft>
              <a:defRPr sz="2000"/>
            </a:lvl1pPr>
            <a:lvl2pPr>
              <a:defRPr sz="1800"/>
            </a:lvl2pPr>
            <a:lvl3pPr>
              <a:defRPr sz="1600"/>
            </a:lvl3pPr>
            <a:lvl4pPr>
              <a:defRPr sz="14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Content Placeholder 7">
            <a:extLst>
              <a:ext uri="{FF2B5EF4-FFF2-40B4-BE49-F238E27FC236}">
                <a16:creationId xmlns="" xmlns:a16="http://schemas.microsoft.com/office/drawing/2014/main" id="{F6539E27-B239-B84A-A915-2DD52436430C}"/>
              </a:ext>
            </a:extLst>
          </p:cNvPr>
          <p:cNvSpPr>
            <a:spLocks noGrp="1"/>
          </p:cNvSpPr>
          <p:nvPr>
            <p:ph sz="quarter" idx="13"/>
          </p:nvPr>
        </p:nvSpPr>
        <p:spPr>
          <a:xfrm>
            <a:off x="581025" y="137246"/>
            <a:ext cx="10878168" cy="297144"/>
          </a:xfrm>
        </p:spPr>
        <p:txBody>
          <a:bodyPr wrap="none" lIns="0" tIns="0" rIns="0" bIns="0" anchor="t" anchorCtr="0">
            <a:noAutofit/>
          </a:bodyPr>
          <a:lstStyle>
            <a:lvl1pPr>
              <a:buNone/>
              <a:defRPr sz="12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22" name="Footer Placeholder 4">
            <a:extLst>
              <a:ext uri="{FF2B5EF4-FFF2-40B4-BE49-F238E27FC236}">
                <a16:creationId xmlns="" xmlns:a16="http://schemas.microsoft.com/office/drawing/2014/main" id="{013D97A9-FB9D-AF46-9C4A-435B4D36613D}"/>
              </a:ext>
            </a:extLst>
          </p:cNvPr>
          <p:cNvSpPr>
            <a:spLocks noGrp="1"/>
          </p:cNvSpPr>
          <p:nvPr>
            <p:ph type="ftr" sz="quarter" idx="11"/>
          </p:nvPr>
        </p:nvSpPr>
        <p:spPr>
          <a:xfrm>
            <a:off x="7382312" y="6374813"/>
            <a:ext cx="4077048" cy="365125"/>
          </a:xfrm>
          <a:prstGeom prst="rect">
            <a:avLst/>
          </a:prstGeom>
        </p:spPr>
        <p:txBody>
          <a:bodyPr anchor="ctr"/>
          <a:lstStyle>
            <a:lvl1pPr algn="r">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Title 6">
            <a:extLst>
              <a:ext uri="{FF2B5EF4-FFF2-40B4-BE49-F238E27FC236}">
                <a16:creationId xmlns="" xmlns:a16="http://schemas.microsoft.com/office/drawing/2014/main" id="{449F2106-B3F6-8745-8A64-C6A1F8A16787}"/>
              </a:ext>
            </a:extLst>
          </p:cNvPr>
          <p:cNvSpPr txBox="1">
            <a:spLocks/>
          </p:cNvSpPr>
          <p:nvPr userDrawn="1"/>
        </p:nvSpPr>
        <p:spPr>
          <a:xfrm>
            <a:off x="587374" y="1615150"/>
            <a:ext cx="10784919" cy="584775"/>
          </a:xfrm>
          <a:prstGeom prst="rect">
            <a:avLst/>
          </a:prstGeom>
        </p:spPr>
        <p:txBody>
          <a:bodyPr vert="horz" wrap="square" lIns="0" tIns="45720" rIns="91440" bIns="45720" rtlCol="0" anchor="b" anchorCtr="0">
            <a:norm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dirty="0">
              <a:solidFill>
                <a:schemeClr val="accent1"/>
              </a:solidFill>
            </a:endParaRPr>
          </a:p>
        </p:txBody>
      </p:sp>
    </p:spTree>
    <p:extLst>
      <p:ext uri="{BB962C8B-B14F-4D97-AF65-F5344CB8AC3E}">
        <p14:creationId xmlns:p14="http://schemas.microsoft.com/office/powerpoint/2010/main" val="927263176"/>
      </p:ext>
    </p:extLst>
  </p:cSld>
  <p:clrMapOvr>
    <a:masterClrMapping/>
  </p:clrMapOvr>
  <p:extLst>
    <p:ext uri="{DCECCB84-F9BA-43D5-87BE-67443E8EF086}">
      <p15:sldGuideLst xmlns:p15="http://schemas.microsoft.com/office/powerpoint/2012/main" xmlns="">
        <p15:guide id="1" pos="1164">
          <p15:clr>
            <a:srgbClr val="FBAE40"/>
          </p15:clr>
        </p15:guide>
        <p15:guide id="2" orient="horz" pos="2183">
          <p15:clr>
            <a:srgbClr val="FBAE40"/>
          </p15:clr>
        </p15:guide>
        <p15:guide id="3" pos="23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7" name="Rectangle 6"/>
          <p:cNvSpPr>
            <a:spLocks noChangeAspect="1"/>
          </p:cNvSpPr>
          <p:nvPr/>
        </p:nvSpPr>
        <p:spPr>
          <a:xfrm>
            <a:off x="0" y="1"/>
            <a:ext cx="12192000" cy="1188719"/>
          </a:xfrm>
          <a:prstGeom prst="rect">
            <a:avLst/>
          </a:prstGeom>
          <a:gradFill>
            <a:gsLst>
              <a:gs pos="0">
                <a:schemeClr val="accent1"/>
              </a:gs>
              <a:gs pos="88000">
                <a:schemeClr val="accent2">
                  <a:lumMod val="84000"/>
                  <a:lumOff val="1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 xmlns:a16="http://schemas.microsoft.com/office/drawing/2014/main" id="{A8A664AD-C046-FF42-9A72-C741192A49ED}"/>
              </a:ext>
            </a:extLst>
          </p:cNvPr>
          <p:cNvSpPr>
            <a:spLocks noGrp="1"/>
          </p:cNvSpPr>
          <p:nvPr>
            <p:ph type="title"/>
          </p:nvPr>
        </p:nvSpPr>
        <p:spPr>
          <a:xfrm>
            <a:off x="581192" y="558657"/>
            <a:ext cx="10878168" cy="584775"/>
          </a:xfrm>
          <a:prstGeom prst="rect">
            <a:avLst/>
          </a:prstGeom>
        </p:spPr>
        <p:txBody>
          <a:bodyPr wrap="square" lIns="0" anchor="b" anchorCtr="0">
            <a:normAutofit/>
          </a:bodyPr>
          <a:lstStyle>
            <a:lvl1pPr>
              <a:defRPr sz="3200" spc="-20" baseline="0">
                <a:solidFill>
                  <a:schemeClr val="bg1"/>
                </a:solidFill>
              </a:defRPr>
            </a:lvl1pPr>
          </a:lstStyle>
          <a:p>
            <a:r>
              <a:rPr lang="en-GB" dirty="0"/>
              <a:t>Click to edit Master title style</a:t>
            </a:r>
            <a:endParaRPr lang="en-US" dirty="0"/>
          </a:p>
        </p:txBody>
      </p:sp>
      <p:sp>
        <p:nvSpPr>
          <p:cNvPr id="17" name="Slide Number Placeholder 5">
            <a:extLst>
              <a:ext uri="{FF2B5EF4-FFF2-40B4-BE49-F238E27FC236}">
                <a16:creationId xmlns="" xmlns:a16="http://schemas.microsoft.com/office/drawing/2014/main" id="{3395BEAA-3643-2942-82D8-482833DE4658}"/>
              </a:ext>
            </a:extLst>
          </p:cNvPr>
          <p:cNvSpPr>
            <a:spLocks noGrp="1"/>
          </p:cNvSpPr>
          <p:nvPr>
            <p:ph type="sldNum" sz="quarter" idx="4"/>
          </p:nvPr>
        </p:nvSpPr>
        <p:spPr>
          <a:xfrm>
            <a:off x="11568418" y="6374813"/>
            <a:ext cx="451330" cy="365125"/>
          </a:xfrm>
          <a:prstGeom prst="rect">
            <a:avLst/>
          </a:prstGeom>
        </p:spPr>
        <p:txBody>
          <a:bodyPr vert="horz" lIns="91440" tIns="45720" rIns="91440" bIns="45720" rtlCol="0" anchor="ctr"/>
          <a:lstStyle>
            <a:lvl1pPr algn="r">
              <a:defRPr sz="900" b="0" i="0">
                <a:solidFill>
                  <a:schemeClr val="accent2"/>
                </a:solidFill>
                <a:latin typeface="Open Sans" panose="020B0606030504020204" pitchFamily="34" charset="0"/>
              </a:defRPr>
            </a:lvl1pPr>
          </a:lstStyle>
          <a:p>
            <a:fld id="{8147DBEF-BD83-7C4B-BB76-3EC13072CDF4}" type="slidenum">
              <a:rPr lang="x-none" smtClean="0"/>
              <a:pPr/>
              <a:t>‹#›</a:t>
            </a:fld>
            <a:endParaRPr lang="x-none"/>
          </a:p>
        </p:txBody>
      </p:sp>
      <p:sp>
        <p:nvSpPr>
          <p:cNvPr id="21" name="Content Placeholder 7">
            <a:extLst>
              <a:ext uri="{FF2B5EF4-FFF2-40B4-BE49-F238E27FC236}">
                <a16:creationId xmlns="" xmlns:a16="http://schemas.microsoft.com/office/drawing/2014/main" id="{F6539E27-B239-B84A-A915-2DD52436430C}"/>
              </a:ext>
            </a:extLst>
          </p:cNvPr>
          <p:cNvSpPr>
            <a:spLocks noGrp="1"/>
          </p:cNvSpPr>
          <p:nvPr>
            <p:ph sz="quarter" idx="13"/>
          </p:nvPr>
        </p:nvSpPr>
        <p:spPr>
          <a:xfrm>
            <a:off x="581025" y="137246"/>
            <a:ext cx="10878168" cy="297144"/>
          </a:xfrm>
        </p:spPr>
        <p:txBody>
          <a:bodyPr wrap="none" lIns="0" tIns="0" rIns="0" bIns="0" anchor="t" anchorCtr="0">
            <a:noAutofit/>
          </a:bodyPr>
          <a:lstStyle>
            <a:lvl1pPr>
              <a:buNone/>
              <a:defRPr sz="12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22" name="Footer Placeholder 4">
            <a:extLst>
              <a:ext uri="{FF2B5EF4-FFF2-40B4-BE49-F238E27FC236}">
                <a16:creationId xmlns="" xmlns:a16="http://schemas.microsoft.com/office/drawing/2014/main" id="{013D97A9-FB9D-AF46-9C4A-435B4D36613D}"/>
              </a:ext>
            </a:extLst>
          </p:cNvPr>
          <p:cNvSpPr>
            <a:spLocks noGrp="1"/>
          </p:cNvSpPr>
          <p:nvPr>
            <p:ph type="ftr" sz="quarter" idx="11"/>
          </p:nvPr>
        </p:nvSpPr>
        <p:spPr>
          <a:xfrm>
            <a:off x="7382312" y="6374813"/>
            <a:ext cx="4077048" cy="365125"/>
          </a:xfrm>
          <a:prstGeom prst="rect">
            <a:avLst/>
          </a:prstGeom>
        </p:spPr>
        <p:txBody>
          <a:bodyPr anchor="ctr"/>
          <a:lstStyle>
            <a:lvl1pPr algn="r">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985121545"/>
      </p:ext>
    </p:extLst>
  </p:cSld>
  <p:clrMapOvr>
    <a:masterClrMapping/>
  </p:clrMapOvr>
  <p:extLst>
    <p:ext uri="{DCECCB84-F9BA-43D5-87BE-67443E8EF086}">
      <p15:sldGuideLst xmlns:p15="http://schemas.microsoft.com/office/powerpoint/2012/main" xmlns="">
        <p15:guide id="1" pos="1164" userDrawn="1">
          <p15:clr>
            <a:srgbClr val="FBAE40"/>
          </p15:clr>
        </p15:guide>
        <p15:guide id="2" orient="horz" pos="2183" userDrawn="1">
          <p15:clr>
            <a:srgbClr val="FBAE40"/>
          </p15:clr>
        </p15:guide>
        <p15:guide id="3" pos="23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2200" y="1773238"/>
            <a:ext cx="5087075" cy="461665"/>
          </a:xfrm>
        </p:spPr>
        <p:txBody>
          <a:bodyPr wrap="square" anchor="b" anchorCtr="0">
            <a:noAutofit/>
          </a:bodyPr>
          <a:lstStyle>
            <a:lvl1pPr marL="0" indent="0">
              <a:buNone/>
              <a:defRPr sz="2400" b="1" i="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1092200" y="2449068"/>
            <a:ext cx="5651454" cy="3610533"/>
          </a:xfrm>
        </p:spPr>
        <p:txBody>
          <a:bodyPr anchor="t">
            <a:noAutofit/>
          </a:bodyPr>
          <a:lstStyle>
            <a:lvl1pPr>
              <a:lnSpc>
                <a:spcPts val="3000"/>
              </a:lnSpc>
              <a:spcBef>
                <a:spcPts val="600"/>
              </a:spcBef>
              <a:spcAft>
                <a:spcPts val="1200"/>
              </a:spcAft>
              <a:defRPr sz="2000"/>
            </a:lvl1pPr>
            <a:lvl2pPr>
              <a:defRPr sz="1800"/>
            </a:lvl2pPr>
            <a:lvl3pPr>
              <a:defRPr sz="1600"/>
            </a:lvl3pPr>
            <a:lvl4pPr>
              <a:defRPr sz="12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437628" y="1790606"/>
            <a:ext cx="5087073" cy="461665"/>
          </a:xfrm>
        </p:spPr>
        <p:txBody>
          <a:bodyPr wrap="square" anchor="b" anchorCtr="0">
            <a:noAutofit/>
          </a:bodyPr>
          <a:lstStyle>
            <a:lvl1pPr marL="0" indent="0">
              <a:buNone/>
              <a:defRPr sz="24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6437628" y="2449069"/>
            <a:ext cx="5393100" cy="3610532"/>
          </a:xfrm>
        </p:spPr>
        <p:txBody>
          <a:bodyPr anchor="t">
            <a:noAutofit/>
          </a:bodyPr>
          <a:lstStyle>
            <a:lvl1pPr>
              <a:lnSpc>
                <a:spcPts val="3000"/>
              </a:lnSpc>
              <a:spcBef>
                <a:spcPts val="600"/>
              </a:spcBef>
              <a:spcAft>
                <a:spcPts val="1200"/>
              </a:spcAft>
              <a:defRPr sz="2000"/>
            </a:lvl1pPr>
            <a:lvl2pPr>
              <a:defRPr sz="1800"/>
            </a:lvl2pPr>
            <a:lvl3pPr>
              <a:defRPr sz="1600"/>
            </a:lvl3pPr>
            <a:lvl4pPr>
              <a:defRPr sz="12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 xmlns:a16="http://schemas.microsoft.com/office/drawing/2014/main" id="{20213F09-FFEB-204A-AB81-1F7AE0D7BF35}"/>
              </a:ext>
            </a:extLst>
          </p:cNvPr>
          <p:cNvSpPr>
            <a:spLocks noChangeAspect="1"/>
          </p:cNvSpPr>
          <p:nvPr userDrawn="1"/>
        </p:nvSpPr>
        <p:spPr>
          <a:xfrm>
            <a:off x="0" y="1"/>
            <a:ext cx="12192000" cy="1188719"/>
          </a:xfrm>
          <a:prstGeom prst="rect">
            <a:avLst/>
          </a:prstGeom>
          <a:gradFill>
            <a:gsLst>
              <a:gs pos="0">
                <a:schemeClr val="accent1"/>
              </a:gs>
              <a:gs pos="88000">
                <a:schemeClr val="accent2">
                  <a:lumMod val="84000"/>
                  <a:lumOff val="1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sp>
      <p:cxnSp>
        <p:nvCxnSpPr>
          <p:cNvPr id="7" name="Straight Connector 6">
            <a:extLst>
              <a:ext uri="{FF2B5EF4-FFF2-40B4-BE49-F238E27FC236}">
                <a16:creationId xmlns="" xmlns:a16="http://schemas.microsoft.com/office/drawing/2014/main" id="{CEFC046C-3638-8940-AB0A-32FFC958E43D}"/>
              </a:ext>
            </a:extLst>
          </p:cNvPr>
          <p:cNvCxnSpPr/>
          <p:nvPr userDrawn="1"/>
        </p:nvCxnSpPr>
        <p:spPr>
          <a:xfrm>
            <a:off x="6096000" y="1494684"/>
            <a:ext cx="0" cy="4761438"/>
          </a:xfrm>
          <a:prstGeom prst="line">
            <a:avLst/>
          </a:prstGeom>
          <a:ln w="38100">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 xmlns:a16="http://schemas.microsoft.com/office/drawing/2014/main" id="{74A2D082-3704-D646-B4A6-740C2DA46231}"/>
              </a:ext>
            </a:extLst>
          </p:cNvPr>
          <p:cNvSpPr>
            <a:spLocks noGrp="1"/>
          </p:cNvSpPr>
          <p:nvPr>
            <p:ph type="title"/>
          </p:nvPr>
        </p:nvSpPr>
        <p:spPr>
          <a:xfrm>
            <a:off x="581192" y="558657"/>
            <a:ext cx="10878168" cy="584775"/>
          </a:xfrm>
          <a:prstGeom prst="rect">
            <a:avLst/>
          </a:prstGeom>
        </p:spPr>
        <p:txBody>
          <a:bodyPr wrap="square" lIns="0" anchor="b" anchorCtr="0">
            <a:normAutofit/>
          </a:bodyPr>
          <a:lstStyle>
            <a:lvl1pPr>
              <a:defRPr sz="3200" spc="-20" baseline="0">
                <a:solidFill>
                  <a:schemeClr val="bg1"/>
                </a:solidFill>
              </a:defRPr>
            </a:lvl1pPr>
          </a:lstStyle>
          <a:p>
            <a:r>
              <a:rPr lang="en-GB" dirty="0"/>
              <a:t>Click to edit Master title style</a:t>
            </a:r>
            <a:endParaRPr lang="en-US" dirty="0"/>
          </a:p>
        </p:txBody>
      </p:sp>
      <p:sp>
        <p:nvSpPr>
          <p:cNvPr id="15" name="Slide Number Placeholder 5">
            <a:extLst>
              <a:ext uri="{FF2B5EF4-FFF2-40B4-BE49-F238E27FC236}">
                <a16:creationId xmlns="" xmlns:a16="http://schemas.microsoft.com/office/drawing/2014/main" id="{1A806902-EB83-FC41-85E1-F2BDE7BA7775}"/>
              </a:ext>
            </a:extLst>
          </p:cNvPr>
          <p:cNvSpPr>
            <a:spLocks noGrp="1"/>
          </p:cNvSpPr>
          <p:nvPr>
            <p:ph type="sldNum" sz="quarter" idx="14"/>
          </p:nvPr>
        </p:nvSpPr>
        <p:spPr>
          <a:xfrm>
            <a:off x="11568418" y="6374813"/>
            <a:ext cx="451330" cy="365125"/>
          </a:xfrm>
          <a:prstGeom prst="rect">
            <a:avLst/>
          </a:prstGeom>
        </p:spPr>
        <p:txBody>
          <a:bodyPr vert="horz" lIns="91440" tIns="45720" rIns="91440" bIns="45720" rtlCol="0" anchor="ctr"/>
          <a:lstStyle>
            <a:lvl1pPr algn="r">
              <a:defRPr sz="900" b="0" i="0">
                <a:solidFill>
                  <a:schemeClr val="accent2"/>
                </a:solidFill>
                <a:latin typeface="Open Sans" panose="020B0606030504020204" pitchFamily="34" charset="0"/>
              </a:defRPr>
            </a:lvl1pPr>
          </a:lstStyle>
          <a:p>
            <a:fld id="{8147DBEF-BD83-7C4B-BB76-3EC13072CDF4}" type="slidenum">
              <a:rPr lang="x-none" smtClean="0"/>
              <a:pPr/>
              <a:t>‹#›</a:t>
            </a:fld>
            <a:endParaRPr lang="x-none"/>
          </a:p>
        </p:txBody>
      </p:sp>
      <p:sp>
        <p:nvSpPr>
          <p:cNvPr id="17" name="Content Placeholder 7">
            <a:extLst>
              <a:ext uri="{FF2B5EF4-FFF2-40B4-BE49-F238E27FC236}">
                <a16:creationId xmlns="" xmlns:a16="http://schemas.microsoft.com/office/drawing/2014/main" id="{6D06C424-89EC-AA4D-84C1-F1767FAD374C}"/>
              </a:ext>
            </a:extLst>
          </p:cNvPr>
          <p:cNvSpPr>
            <a:spLocks noGrp="1"/>
          </p:cNvSpPr>
          <p:nvPr>
            <p:ph sz="quarter" idx="13"/>
          </p:nvPr>
        </p:nvSpPr>
        <p:spPr>
          <a:xfrm>
            <a:off x="581025" y="137246"/>
            <a:ext cx="10878168" cy="297144"/>
          </a:xfrm>
        </p:spPr>
        <p:txBody>
          <a:bodyPr wrap="none" lIns="0" tIns="0" rIns="0" bIns="0" anchor="t" anchorCtr="0">
            <a:noAutofit/>
          </a:bodyPr>
          <a:lstStyle>
            <a:lvl1pPr>
              <a:buNone/>
              <a:defRPr sz="12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9" name="Footer Placeholder 4">
            <a:extLst>
              <a:ext uri="{FF2B5EF4-FFF2-40B4-BE49-F238E27FC236}">
                <a16:creationId xmlns="" xmlns:a16="http://schemas.microsoft.com/office/drawing/2014/main" id="{07675DA4-543D-5A45-A976-90AA21F12A4A}"/>
              </a:ext>
            </a:extLst>
          </p:cNvPr>
          <p:cNvSpPr>
            <a:spLocks noGrp="1"/>
          </p:cNvSpPr>
          <p:nvPr>
            <p:ph type="ftr" sz="quarter" idx="11"/>
          </p:nvPr>
        </p:nvSpPr>
        <p:spPr>
          <a:xfrm>
            <a:off x="7382312" y="6374813"/>
            <a:ext cx="4077048" cy="365125"/>
          </a:xfrm>
          <a:prstGeom prst="rect">
            <a:avLst/>
          </a:prstGeom>
        </p:spPr>
        <p:txBody>
          <a:bodyPr anchor="ctr"/>
          <a:lstStyle>
            <a:lvl1pPr algn="r">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313928619"/>
      </p:ext>
    </p:extLst>
  </p:cSld>
  <p:clrMapOvr>
    <a:masterClrMapping/>
  </p:clrMapOvr>
  <p:extLst>
    <p:ext uri="{DCECCB84-F9BA-43D5-87BE-67443E8EF086}">
      <p15:sldGuideLst xmlns:p15="http://schemas.microsoft.com/office/powerpoint/2012/main" xmlns="">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ison BLANK">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20213F09-FFEB-204A-AB81-1F7AE0D7BF35}"/>
              </a:ext>
            </a:extLst>
          </p:cNvPr>
          <p:cNvSpPr>
            <a:spLocks noChangeAspect="1"/>
          </p:cNvSpPr>
          <p:nvPr userDrawn="1"/>
        </p:nvSpPr>
        <p:spPr>
          <a:xfrm>
            <a:off x="0" y="1"/>
            <a:ext cx="12192000" cy="1188719"/>
          </a:xfrm>
          <a:prstGeom prst="rect">
            <a:avLst/>
          </a:prstGeom>
          <a:gradFill>
            <a:gsLst>
              <a:gs pos="0">
                <a:schemeClr val="accent1"/>
              </a:gs>
              <a:gs pos="88000">
                <a:schemeClr val="accent2">
                  <a:lumMod val="84000"/>
                  <a:lumOff val="1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sp>
      <p:cxnSp>
        <p:nvCxnSpPr>
          <p:cNvPr id="7" name="Straight Connector 6">
            <a:extLst>
              <a:ext uri="{FF2B5EF4-FFF2-40B4-BE49-F238E27FC236}">
                <a16:creationId xmlns="" xmlns:a16="http://schemas.microsoft.com/office/drawing/2014/main" id="{CEFC046C-3638-8940-AB0A-32FFC958E43D}"/>
              </a:ext>
            </a:extLst>
          </p:cNvPr>
          <p:cNvCxnSpPr/>
          <p:nvPr userDrawn="1"/>
        </p:nvCxnSpPr>
        <p:spPr>
          <a:xfrm>
            <a:off x="6096000" y="1494684"/>
            <a:ext cx="0" cy="4761438"/>
          </a:xfrm>
          <a:prstGeom prst="line">
            <a:avLst/>
          </a:prstGeom>
          <a:ln w="38100">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 xmlns:a16="http://schemas.microsoft.com/office/drawing/2014/main" id="{74A2D082-3704-D646-B4A6-740C2DA46231}"/>
              </a:ext>
            </a:extLst>
          </p:cNvPr>
          <p:cNvSpPr>
            <a:spLocks noGrp="1"/>
          </p:cNvSpPr>
          <p:nvPr>
            <p:ph type="title"/>
          </p:nvPr>
        </p:nvSpPr>
        <p:spPr>
          <a:xfrm>
            <a:off x="581192" y="558657"/>
            <a:ext cx="10878168" cy="584775"/>
          </a:xfrm>
          <a:prstGeom prst="rect">
            <a:avLst/>
          </a:prstGeom>
        </p:spPr>
        <p:txBody>
          <a:bodyPr wrap="square" lIns="0" anchor="b" anchorCtr="0">
            <a:normAutofit/>
          </a:bodyPr>
          <a:lstStyle>
            <a:lvl1pPr>
              <a:defRPr sz="3200" spc="-20" baseline="0">
                <a:solidFill>
                  <a:schemeClr val="bg1"/>
                </a:solidFill>
              </a:defRPr>
            </a:lvl1pPr>
          </a:lstStyle>
          <a:p>
            <a:r>
              <a:rPr lang="en-GB" dirty="0"/>
              <a:t>Click to edit Master title style</a:t>
            </a:r>
            <a:endParaRPr lang="en-US" dirty="0"/>
          </a:p>
        </p:txBody>
      </p:sp>
      <p:sp>
        <p:nvSpPr>
          <p:cNvPr id="15" name="Slide Number Placeholder 5">
            <a:extLst>
              <a:ext uri="{FF2B5EF4-FFF2-40B4-BE49-F238E27FC236}">
                <a16:creationId xmlns="" xmlns:a16="http://schemas.microsoft.com/office/drawing/2014/main" id="{1A806902-EB83-FC41-85E1-F2BDE7BA7775}"/>
              </a:ext>
            </a:extLst>
          </p:cNvPr>
          <p:cNvSpPr>
            <a:spLocks noGrp="1"/>
          </p:cNvSpPr>
          <p:nvPr>
            <p:ph type="sldNum" sz="quarter" idx="14"/>
          </p:nvPr>
        </p:nvSpPr>
        <p:spPr>
          <a:xfrm>
            <a:off x="11568418" y="6374813"/>
            <a:ext cx="451330" cy="365125"/>
          </a:xfrm>
          <a:prstGeom prst="rect">
            <a:avLst/>
          </a:prstGeom>
        </p:spPr>
        <p:txBody>
          <a:bodyPr vert="horz" lIns="91440" tIns="45720" rIns="91440" bIns="45720" rtlCol="0" anchor="ctr"/>
          <a:lstStyle>
            <a:lvl1pPr algn="r">
              <a:defRPr sz="900" b="0" i="0">
                <a:solidFill>
                  <a:schemeClr val="accent2"/>
                </a:solidFill>
                <a:latin typeface="Open Sans" panose="020B0606030504020204" pitchFamily="34" charset="0"/>
              </a:defRPr>
            </a:lvl1pPr>
          </a:lstStyle>
          <a:p>
            <a:fld id="{8147DBEF-BD83-7C4B-BB76-3EC13072CDF4}" type="slidenum">
              <a:rPr lang="x-none" smtClean="0"/>
              <a:pPr/>
              <a:t>‹#›</a:t>
            </a:fld>
            <a:endParaRPr lang="x-none"/>
          </a:p>
        </p:txBody>
      </p:sp>
      <p:sp>
        <p:nvSpPr>
          <p:cNvPr id="17" name="Content Placeholder 7">
            <a:extLst>
              <a:ext uri="{FF2B5EF4-FFF2-40B4-BE49-F238E27FC236}">
                <a16:creationId xmlns="" xmlns:a16="http://schemas.microsoft.com/office/drawing/2014/main" id="{6D06C424-89EC-AA4D-84C1-F1767FAD374C}"/>
              </a:ext>
            </a:extLst>
          </p:cNvPr>
          <p:cNvSpPr>
            <a:spLocks noGrp="1"/>
          </p:cNvSpPr>
          <p:nvPr>
            <p:ph sz="quarter" idx="13"/>
          </p:nvPr>
        </p:nvSpPr>
        <p:spPr>
          <a:xfrm>
            <a:off x="581025" y="137246"/>
            <a:ext cx="10878168" cy="297144"/>
          </a:xfrm>
        </p:spPr>
        <p:txBody>
          <a:bodyPr wrap="none" lIns="0" tIns="0" rIns="0" bIns="0" anchor="t" anchorCtr="0">
            <a:noAutofit/>
          </a:bodyPr>
          <a:lstStyle>
            <a:lvl1pPr>
              <a:buNone/>
              <a:defRPr sz="12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9" name="Footer Placeholder 4">
            <a:extLst>
              <a:ext uri="{FF2B5EF4-FFF2-40B4-BE49-F238E27FC236}">
                <a16:creationId xmlns="" xmlns:a16="http://schemas.microsoft.com/office/drawing/2014/main" id="{07675DA4-543D-5A45-A976-90AA21F12A4A}"/>
              </a:ext>
            </a:extLst>
          </p:cNvPr>
          <p:cNvSpPr>
            <a:spLocks noGrp="1"/>
          </p:cNvSpPr>
          <p:nvPr>
            <p:ph type="ftr" sz="quarter" idx="11"/>
          </p:nvPr>
        </p:nvSpPr>
        <p:spPr>
          <a:xfrm>
            <a:off x="7382312" y="6374813"/>
            <a:ext cx="4077048" cy="365125"/>
          </a:xfrm>
          <a:prstGeom prst="rect">
            <a:avLst/>
          </a:prstGeom>
        </p:spPr>
        <p:txBody>
          <a:bodyPr anchor="ctr"/>
          <a:lstStyle>
            <a:lvl1pPr algn="r">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GB" dirty="0"/>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123611296"/>
      </p:ext>
    </p:extLst>
  </p:cSld>
  <p:clrMapOvr>
    <a:masterClrMapping/>
  </p:clrMapOvr>
  <p:extLst>
    <p:ext uri="{DCECCB84-F9BA-43D5-87BE-67443E8EF086}">
      <p15:sldGuideLst xmlns:p15="http://schemas.microsoft.com/office/powerpoint/2012/main" xmlns="">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LOGO">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C0413ACA-2356-1649-A459-E3557C87BC2E}"/>
              </a:ext>
            </a:extLst>
          </p:cNvPr>
          <p:cNvSpPr/>
          <p:nvPr/>
        </p:nvSpPr>
        <p:spPr>
          <a:xfrm>
            <a:off x="0" y="1"/>
            <a:ext cx="12192000" cy="6857999"/>
          </a:xfrm>
          <a:prstGeom prst="rect">
            <a:avLst/>
          </a:prstGeom>
          <a:gradFill flip="none" rotWithShape="1">
            <a:gsLst>
              <a:gs pos="83000">
                <a:schemeClr val="accent1"/>
              </a:gs>
              <a:gs pos="39000">
                <a:schemeClr val="accent2">
                  <a:lumMod val="84000"/>
                  <a:lumOff val="1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b="0" i="0">
              <a:latin typeface="Open Sans" panose="020B0606030504020204" pitchFamily="34" charset="0"/>
            </a:endParaRPr>
          </a:p>
        </p:txBody>
      </p:sp>
      <p:pic>
        <p:nvPicPr>
          <p:cNvPr id="13" name="Picture 12" descr="A picture containing text, sign&#10;&#10;Description automatically generated">
            <a:extLst>
              <a:ext uri="{FF2B5EF4-FFF2-40B4-BE49-F238E27FC236}">
                <a16:creationId xmlns="" xmlns:a16="http://schemas.microsoft.com/office/drawing/2014/main" id="{ECE62299-B7E6-4047-A487-2001C94D09EA}"/>
              </a:ext>
            </a:extLst>
          </p:cNvPr>
          <p:cNvPicPr>
            <a:picLocks noChangeAspect="1"/>
          </p:cNvPicPr>
          <p:nvPr userDrawn="1"/>
        </p:nvPicPr>
        <p:blipFill>
          <a:blip r:embed="rId2"/>
          <a:stretch>
            <a:fillRect/>
          </a:stretch>
        </p:blipFill>
        <p:spPr>
          <a:xfrm>
            <a:off x="4088967" y="1078521"/>
            <a:ext cx="4014066" cy="4014066"/>
          </a:xfrm>
          <a:prstGeom prst="rect">
            <a:avLst/>
          </a:prstGeom>
          <a:effectLst/>
        </p:spPr>
      </p:pic>
      <p:sp>
        <p:nvSpPr>
          <p:cNvPr id="3" name="TextBox 2">
            <a:extLst>
              <a:ext uri="{FF2B5EF4-FFF2-40B4-BE49-F238E27FC236}">
                <a16:creationId xmlns="" xmlns:a16="http://schemas.microsoft.com/office/drawing/2014/main" id="{622E43DE-0BF3-CC45-967E-D684F5028491}"/>
              </a:ext>
            </a:extLst>
          </p:cNvPr>
          <p:cNvSpPr txBox="1"/>
          <p:nvPr userDrawn="1"/>
        </p:nvSpPr>
        <p:spPr>
          <a:xfrm>
            <a:off x="1759226" y="5516217"/>
            <a:ext cx="2763078" cy="400110"/>
          </a:xfrm>
          <a:prstGeom prst="rect">
            <a:avLst/>
          </a:prstGeom>
          <a:noFill/>
        </p:spPr>
        <p:txBody>
          <a:bodyPr wrap="square" rtlCol="0">
            <a:spAutoFit/>
          </a:bodyPr>
          <a:lstStyle/>
          <a:p>
            <a:pPr algn="ctr"/>
            <a:r>
              <a:rPr lang="en-GB" sz="2000" b="1" i="0" err="1">
                <a:solidFill>
                  <a:schemeClr val="bg1"/>
                </a:solidFill>
                <a:latin typeface="Open Sans" panose="020B0606030504020204" pitchFamily="34" charset="0"/>
                <a:ea typeface="Open Sans" panose="020B0606030504020204" pitchFamily="34" charset="0"/>
                <a:cs typeface="Open Sans" panose="020B0606030504020204" pitchFamily="34" charset="0"/>
              </a:rPr>
              <a:t>info@theiij.org</a:t>
            </a:r>
            <a:endParaRPr lang="en-GB" sz="2000" b="1"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 xmlns:a16="http://schemas.microsoft.com/office/drawing/2014/main" id="{30943CA2-9F83-8240-9312-1D99ACD6C932}"/>
              </a:ext>
            </a:extLst>
          </p:cNvPr>
          <p:cNvSpPr txBox="1"/>
          <p:nvPr userDrawn="1"/>
        </p:nvSpPr>
        <p:spPr>
          <a:xfrm>
            <a:off x="7669696" y="5516217"/>
            <a:ext cx="2763078" cy="400110"/>
          </a:xfrm>
          <a:prstGeom prst="rect">
            <a:avLst/>
          </a:prstGeom>
          <a:noFill/>
        </p:spPr>
        <p:txBody>
          <a:bodyPr wrap="square" rtlCol="0">
            <a:spAutoFit/>
          </a:bodyPr>
          <a:lstStyle/>
          <a:p>
            <a:pPr algn="ctr"/>
            <a:r>
              <a:rPr lang="en-GB" sz="2000" b="1" i="0" err="1">
                <a:solidFill>
                  <a:schemeClr val="bg1"/>
                </a:solidFill>
                <a:latin typeface="Open Sans" panose="020B0606030504020204" pitchFamily="34" charset="0"/>
                <a:ea typeface="Open Sans" panose="020B0606030504020204" pitchFamily="34" charset="0"/>
                <a:cs typeface="Open Sans" panose="020B0606030504020204" pitchFamily="34" charset="0"/>
              </a:rPr>
              <a:t>www.theiij.org</a:t>
            </a:r>
            <a:endParaRPr lang="en-GB" sz="2000" b="1"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 xmlns:a16="http://schemas.microsoft.com/office/drawing/2014/main" id="{F3C23873-868B-944C-9811-9AAFA2EF85EF}"/>
              </a:ext>
            </a:extLst>
          </p:cNvPr>
          <p:cNvSpPr txBox="1"/>
          <p:nvPr userDrawn="1"/>
        </p:nvSpPr>
        <p:spPr>
          <a:xfrm>
            <a:off x="5400139" y="5516217"/>
            <a:ext cx="2017018" cy="707886"/>
          </a:xfrm>
          <a:prstGeom prst="rect">
            <a:avLst/>
          </a:prstGeom>
          <a:noFill/>
        </p:spPr>
        <p:txBody>
          <a:bodyPr wrap="square" rtlCol="0">
            <a:spAutoFit/>
          </a:bodyPr>
          <a:lstStyle/>
          <a:p>
            <a:pPr algn="l"/>
            <a:r>
              <a:rPr lang="en-GB" sz="20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2000" b="1" i="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iijmalta</a:t>
            </a:r>
            <a:endParaRPr lang="en-GB" sz="2000" b="1"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20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2000" b="1" i="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iijmalta_fr</a:t>
            </a:r>
            <a:endParaRPr lang="en-GB" sz="2000" b="1"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270903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itle Placeholder 8">
            <a:extLst>
              <a:ext uri="{FF2B5EF4-FFF2-40B4-BE49-F238E27FC236}">
                <a16:creationId xmlns="" xmlns:a16="http://schemas.microsoft.com/office/drawing/2014/main" id="{12D032BA-0810-7A46-BF67-2A67D6C0C3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x-none" dirty="0"/>
          </a:p>
        </p:txBody>
      </p:sp>
      <p:grpSp>
        <p:nvGrpSpPr>
          <p:cNvPr id="10" name="Group 9">
            <a:extLst>
              <a:ext uri="{FF2B5EF4-FFF2-40B4-BE49-F238E27FC236}">
                <a16:creationId xmlns="" xmlns:a16="http://schemas.microsoft.com/office/drawing/2014/main" id="{FAEFF7D9-6661-E542-A78C-7845BD5E9257}"/>
              </a:ext>
            </a:extLst>
          </p:cNvPr>
          <p:cNvGrpSpPr/>
          <p:nvPr userDrawn="1"/>
        </p:nvGrpSpPr>
        <p:grpSpPr>
          <a:xfrm>
            <a:off x="317392" y="6413463"/>
            <a:ext cx="1542245" cy="306206"/>
            <a:chOff x="172252" y="6463364"/>
            <a:chExt cx="1542248" cy="306206"/>
          </a:xfrm>
        </p:grpSpPr>
        <p:sp>
          <p:nvSpPr>
            <p:cNvPr id="11" name="Footer Placeholder 4">
              <a:extLst>
                <a:ext uri="{FF2B5EF4-FFF2-40B4-BE49-F238E27FC236}">
                  <a16:creationId xmlns="" xmlns:a16="http://schemas.microsoft.com/office/drawing/2014/main" id="{BCD4B39D-93DB-B745-91E2-DF34B8323FF8}"/>
                </a:ext>
              </a:extLst>
            </p:cNvPr>
            <p:cNvSpPr txBox="1">
              <a:spLocks/>
            </p:cNvSpPr>
            <p:nvPr userDrawn="1"/>
          </p:nvSpPr>
          <p:spPr>
            <a:xfrm>
              <a:off x="447842" y="6463364"/>
              <a:ext cx="1266658" cy="306206"/>
            </a:xfrm>
            <a:prstGeom prst="rect">
              <a:avLst/>
            </a:prstGeom>
          </p:spPr>
          <p:txBody>
            <a:bodyPr vert="horz" lIns="91440" tIns="45720" rIns="91440" bIns="45720" rtlCol="0" anchor="ctr"/>
            <a:lstStyle>
              <a:defPPr>
                <a:defRPr lang="en-US"/>
              </a:defPPr>
              <a:lvl1pPr marL="0" algn="l" defTabSz="457200" rtl="0" eaLnBrk="1" latinLnBrk="0" hangingPunct="1">
                <a:defRPr sz="1100" b="0" i="0" kern="1200" cap="none">
                  <a:solidFill>
                    <a:schemeClr val="accent2"/>
                  </a:solidFill>
                  <a:latin typeface="Open Sans" panose="020B06060305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x-none" sz="1200" b="1" i="0" dirty="0">
                  <a:latin typeface="Open Sans" panose="020B0606030504020204" pitchFamily="34" charset="0"/>
                  <a:ea typeface="Open Sans" panose="020B0606030504020204" pitchFamily="34" charset="0"/>
                  <a:cs typeface="Open Sans" panose="020B0606030504020204" pitchFamily="34" charset="0"/>
                </a:rPr>
                <a:t>@iijmalta</a:t>
              </a:r>
            </a:p>
          </p:txBody>
        </p:sp>
        <p:pic>
          <p:nvPicPr>
            <p:cNvPr id="12" name="Picture 11" descr="A map of the country&#10;&#10;Description automatically generated with medium confidence">
              <a:extLst>
                <a:ext uri="{FF2B5EF4-FFF2-40B4-BE49-F238E27FC236}">
                  <a16:creationId xmlns="" xmlns:a16="http://schemas.microsoft.com/office/drawing/2014/main" id="{32C04433-33BE-D84C-A9DE-FF483A0DDD18}"/>
                </a:ext>
              </a:extLst>
            </p:cNvPr>
            <p:cNvPicPr>
              <a:picLocks noChangeAspect="1"/>
            </p:cNvPicPr>
            <p:nvPr userDrawn="1"/>
          </p:nvPicPr>
          <p:blipFill>
            <a:blip r:embed="rId11">
              <a:duotone>
                <a:schemeClr val="accent1">
                  <a:shade val="45000"/>
                  <a:satMod val="135000"/>
                </a:schemeClr>
                <a:prstClr val="white"/>
              </a:duotone>
            </a:blip>
            <a:stretch>
              <a:fillRect/>
            </a:stretch>
          </p:blipFill>
          <p:spPr>
            <a:xfrm>
              <a:off x="172252" y="6463364"/>
              <a:ext cx="275590" cy="275590"/>
            </a:xfrm>
            <a:prstGeom prst="rect">
              <a:avLst/>
            </a:prstGeom>
          </p:spPr>
        </p:pic>
      </p:grpSp>
      <p:sp>
        <p:nvSpPr>
          <p:cNvPr id="15" name="Footer Placeholder 4">
            <a:extLst>
              <a:ext uri="{FF2B5EF4-FFF2-40B4-BE49-F238E27FC236}">
                <a16:creationId xmlns="" xmlns:a16="http://schemas.microsoft.com/office/drawing/2014/main" id="{F78ACEF3-C1E8-6E4D-8617-26D83DEA7856}"/>
              </a:ext>
            </a:extLst>
          </p:cNvPr>
          <p:cNvSpPr>
            <a:spLocks noGrp="1"/>
          </p:cNvSpPr>
          <p:nvPr>
            <p:ph type="ftr" sz="quarter" idx="3"/>
          </p:nvPr>
        </p:nvSpPr>
        <p:spPr>
          <a:xfrm>
            <a:off x="7382312" y="6374813"/>
            <a:ext cx="4077048" cy="365125"/>
          </a:xfrm>
          <a:prstGeom prst="rect">
            <a:avLst/>
          </a:prstGeom>
        </p:spPr>
        <p:txBody>
          <a:bodyPr anchor="ctr"/>
          <a:lstStyle>
            <a:lvl1pPr algn="r">
              <a:defRPr sz="1100" b="1"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a:t>IIJ Multi-Actor P/CVE Training Curriculum</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Slide Number Placeholder 5">
            <a:extLst>
              <a:ext uri="{FF2B5EF4-FFF2-40B4-BE49-F238E27FC236}">
                <a16:creationId xmlns="" xmlns:a16="http://schemas.microsoft.com/office/drawing/2014/main" id="{F15552E9-2788-7145-8DD6-C254CA096ED1}"/>
              </a:ext>
            </a:extLst>
          </p:cNvPr>
          <p:cNvSpPr>
            <a:spLocks noGrp="1"/>
          </p:cNvSpPr>
          <p:nvPr>
            <p:ph type="sldNum" sz="quarter" idx="4"/>
          </p:nvPr>
        </p:nvSpPr>
        <p:spPr>
          <a:xfrm>
            <a:off x="11568418" y="6374813"/>
            <a:ext cx="451330" cy="365125"/>
          </a:xfrm>
          <a:prstGeom prst="rect">
            <a:avLst/>
          </a:prstGeom>
        </p:spPr>
        <p:txBody>
          <a:bodyPr vert="horz" lIns="91440" tIns="45720" rIns="91440" bIns="45720" rtlCol="0" anchor="ctr"/>
          <a:lstStyle>
            <a:lvl1pPr algn="r">
              <a:defRPr sz="1100" b="1" i="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8147DBEF-BD83-7C4B-BB76-3EC13072CDF4}" type="slidenum">
              <a:rPr lang="x-none" smtClean="0"/>
              <a:pPr/>
              <a:t>‹#›</a:t>
            </a:fld>
            <a:endParaRPr lang="x-none" b="1">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072235894"/>
      </p:ext>
    </p:extLst>
  </p:cSld>
  <p:clrMap bg1="lt1" tx1="dk1" bg2="lt2" tx2="dk2" accent1="accent1" accent2="accent2" accent3="accent3" accent4="accent4" accent5="accent5" accent6="accent6" hlink="hlink" folHlink="folHlink"/>
  <p:sldLayoutIdLst>
    <p:sldLayoutId id="2147484001" r:id="rId1"/>
    <p:sldLayoutId id="2147484013" r:id="rId2"/>
    <p:sldLayoutId id="2147484021" r:id="rId3"/>
    <p:sldLayoutId id="2147484019" r:id="rId4"/>
    <p:sldLayoutId id="2147484024" r:id="rId5"/>
    <p:sldLayoutId id="2147484022" r:id="rId6"/>
    <p:sldLayoutId id="2147484005" r:id="rId7"/>
    <p:sldLayoutId id="2147484023" r:id="rId8"/>
    <p:sldLayoutId id="2147484017" r:id="rId9"/>
  </p:sldLayoutIdLst>
  <p:hf hdr="0" dt="0"/>
  <p:txStyles>
    <p:titleStyle>
      <a:lvl1pPr algn="l" defTabSz="457200" rtl="0" eaLnBrk="1" latinLnBrk="0" hangingPunct="1">
        <a:spcBef>
          <a:spcPct val="0"/>
        </a:spcBef>
        <a:buNone/>
        <a:defRPr sz="40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306000" indent="-306000" algn="l" defTabSz="457200" rtl="0" eaLnBrk="1" latinLnBrk="0" hangingPunct="1">
        <a:lnSpc>
          <a:spcPct val="110000"/>
        </a:lnSpc>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lnSpc>
          <a:spcPct val="110000"/>
        </a:lnSpc>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4156" userDrawn="1">
          <p15:clr>
            <a:srgbClr val="F26B43"/>
          </p15:clr>
        </p15:guide>
        <p15:guide id="2" orient="horz" pos="1117" userDrawn="1">
          <p15:clr>
            <a:srgbClr val="F26B43"/>
          </p15:clr>
        </p15:guide>
        <p15:guide id="3" pos="6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s>
</file>

<file path=ppt/slides/_rels/slide10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8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13.png"/></Relationships>
</file>

<file path=ppt/slides/_rels/slide10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svg"/><Relationship Id="rId1" Type="http://schemas.openxmlformats.org/officeDocument/2006/relationships/slideLayout" Target="../slideLayouts/slideLayout6.xml"/><Relationship Id="rId2" Type="http://schemas.openxmlformats.org/officeDocument/2006/relationships/notesSlide" Target="../notesSlides/notesSlide8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s>
</file>

<file path=ppt/slides/_rels/slide10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8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jpg"/><Relationship Id="rId6" Type="http://schemas.openxmlformats.org/officeDocument/2006/relationships/image" Target="../media/image47.jpg"/><Relationship Id="rId1" Type="http://schemas.openxmlformats.org/officeDocument/2006/relationships/slideLayout" Target="../slideLayouts/slideLayout6.xml"/><Relationship Id="rId2" Type="http://schemas.openxmlformats.org/officeDocument/2006/relationships/notesSlide" Target="../notesSlides/notesSlide8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image" Target="../media/image48.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 Id="rId3" Type="http://schemas.openxmlformats.org/officeDocument/2006/relationships/image" Target="../media/image49.png"/></Relationships>
</file>

<file path=ppt/slides/_rels/slide11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4.xml"/><Relationship Id="rId2" Type="http://schemas.openxmlformats.org/officeDocument/2006/relationships/notesSlide" Target="../notesSlides/notesSlide9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5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53.png"/></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notesSlide" Target="../notesSlides/notesSlide93.xml"/></Relationships>
</file>

<file path=ppt/slides/_rels/slide117.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15.png"/><Relationship Id="rId5"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9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notesSlide" Target="../notesSlides/notesSlide9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 Id="rId3" Type="http://schemas.openxmlformats.org/officeDocument/2006/relationships/image" Target="../media/image13.png"/></Relationships>
</file>

<file path=ppt/slides/_rels/slide12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svg"/><Relationship Id="rId1" Type="http://schemas.openxmlformats.org/officeDocument/2006/relationships/slideLayout" Target="../slideLayouts/slideLayout6.xml"/><Relationship Id="rId2" Type="http://schemas.openxmlformats.org/officeDocument/2006/relationships/notesSlide" Target="../notesSlides/notesSlide10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notesSlide" Target="../notesSlides/notesSlide10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4.xml"/><Relationship Id="rId3" Type="http://schemas.openxmlformats.org/officeDocument/2006/relationships/image" Target="../media/image55.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5.xml"/><Relationship Id="rId3"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6.xml"/><Relationship Id="rId2" Type="http://schemas.openxmlformats.org/officeDocument/2006/relationships/notesSlide" Target="../notesSlides/notesSlide10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 Id="rId3" Type="http://schemas.openxmlformats.org/officeDocument/2006/relationships/image" Target="../media/image57.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8.xml"/><Relationship Id="rId3" Type="http://schemas.openxmlformats.org/officeDocument/2006/relationships/image" Target="../media/image5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sv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1.xml"/><Relationship Id="rId3" Type="http://schemas.openxmlformats.org/officeDocument/2006/relationships/image" Target="../media/image59.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2.xml"/><Relationship Id="rId3" Type="http://schemas.openxmlformats.org/officeDocument/2006/relationships/image" Target="../media/image60.jp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3.xml"/></Relationships>
</file>

<file path=ppt/slides/_rels/slide14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12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4.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5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svg"/><Relationship Id="rId1" Type="http://schemas.openxmlformats.org/officeDocument/2006/relationships/slideLayout" Target="../slideLayouts/slideLayout6.xml"/><Relationship Id="rId2" Type="http://schemas.openxmlformats.org/officeDocument/2006/relationships/notesSlide" Target="../notesSlides/notesSlide12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7.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6.xml"/><Relationship Id="rId2" Type="http://schemas.openxmlformats.org/officeDocument/2006/relationships/notesSlide" Target="../notesSlides/notesSlide128.xm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6.xml"/><Relationship Id="rId2" Type="http://schemas.openxmlformats.org/officeDocument/2006/relationships/notesSlide" Target="../notesSlides/notesSlide12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0.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6.xml"/><Relationship Id="rId2" Type="http://schemas.openxmlformats.org/officeDocument/2006/relationships/notesSlide" Target="../notesSlides/notesSlide131.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6.xml"/><Relationship Id="rId2" Type="http://schemas.openxmlformats.org/officeDocument/2006/relationships/notesSlide" Target="../notesSlides/notesSlide132.xml"/></Relationships>
</file>

<file path=ppt/slides/_rels/slide159.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1" Type="http://schemas.openxmlformats.org/officeDocument/2006/relationships/slideLayout" Target="../slideLayouts/slideLayout6.xml"/><Relationship Id="rId2" Type="http://schemas.openxmlformats.org/officeDocument/2006/relationships/notesSlide" Target="../notesSlides/notesSlide1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1" Type="http://schemas.openxmlformats.org/officeDocument/2006/relationships/slideLayout" Target="../slideLayouts/slideLayout6.xml"/><Relationship Id="rId2" Type="http://schemas.openxmlformats.org/officeDocument/2006/relationships/notesSlide" Target="../notesSlides/notesSlide134.xml"/></Relationships>
</file>

<file path=ppt/slides/_rels/slide161.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1" Type="http://schemas.openxmlformats.org/officeDocument/2006/relationships/slideLayout" Target="../slideLayouts/slideLayout6.xml"/><Relationship Id="rId2" Type="http://schemas.openxmlformats.org/officeDocument/2006/relationships/notesSlide" Target="../notesSlides/notesSlide135.xml"/></Relationships>
</file>

<file path=ppt/slides/_rels/slide162.xml.rels><?xml version="1.0" encoding="UTF-8" standalone="yes"?>
<Relationships xmlns="http://schemas.openxmlformats.org/package/2006/relationships"><Relationship Id="rId3" Type="http://schemas.openxmlformats.org/officeDocument/2006/relationships/diagramData" Target="../diagrams/data12.xml"/><Relationship Id="rId4" Type="http://schemas.openxmlformats.org/officeDocument/2006/relationships/diagramLayout" Target="../diagrams/layout12.xml"/><Relationship Id="rId5" Type="http://schemas.openxmlformats.org/officeDocument/2006/relationships/diagramQuickStyle" Target="../diagrams/quickStyle12.xml"/><Relationship Id="rId6" Type="http://schemas.openxmlformats.org/officeDocument/2006/relationships/diagramColors" Target="../diagrams/colors12.xml"/><Relationship Id="rId7" Type="http://schemas.microsoft.com/office/2007/relationships/diagramDrawing" Target="../diagrams/drawing12.xml"/><Relationship Id="rId1" Type="http://schemas.openxmlformats.org/officeDocument/2006/relationships/slideLayout" Target="../slideLayouts/slideLayout6.xml"/><Relationship Id="rId2" Type="http://schemas.openxmlformats.org/officeDocument/2006/relationships/notesSlide" Target="../notesSlides/notesSlide13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8.xml"/><Relationship Id="rId3" Type="http://schemas.openxmlformats.org/officeDocument/2006/relationships/image" Target="../media/image60.jp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9.xml"/><Relationship Id="rId3" Type="http://schemas.openxmlformats.org/officeDocument/2006/relationships/image" Target="../media/image59.jp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0.xml"/><Relationship Id="rId3" Type="http://schemas.openxmlformats.org/officeDocument/2006/relationships/image" Target="../media/image58.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4.xml"/></Relationships>
</file>

<file path=ppt/slides/_rels/slide17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14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4.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9.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7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svg"/><Relationship Id="rId1" Type="http://schemas.openxmlformats.org/officeDocument/2006/relationships/slideLayout" Target="../slideLayouts/slideLayout6.xml"/><Relationship Id="rId2" Type="http://schemas.openxmlformats.org/officeDocument/2006/relationships/notesSlide" Target="../notesSlides/notesSlide15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4.xml"/></Relationships>
</file>

<file path=ppt/slides/_rels/slide18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15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7.xml"/></Relationships>
</file>

<file path=ppt/slides/_rels/slide18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15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0.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9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16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 Id="rId3" Type="http://schemas.openxmlformats.org/officeDocument/2006/relationships/image" Target="../media/image4.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9.xml"/><Relationship Id="rId3" Type="http://schemas.openxmlformats.org/officeDocument/2006/relationships/image" Target="../media/image61.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0.xml"/><Relationship Id="rId3" Type="http://schemas.openxmlformats.org/officeDocument/2006/relationships/image" Target="../media/image13.png"/></Relationships>
</file>

<file path=ppt/slides/_rels/slide19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svg"/><Relationship Id="rId1" Type="http://schemas.openxmlformats.org/officeDocument/2006/relationships/slideLayout" Target="../slideLayouts/slideLayout6.xml"/><Relationship Id="rId2" Type="http://schemas.openxmlformats.org/officeDocument/2006/relationships/notesSlide" Target="../notesSlides/notesSlide17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0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172.xml"/></Relationships>
</file>

<file path=ppt/slides/_rels/slide20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17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5.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6.xml"/><Relationship Id="rId3" Type="http://schemas.openxmlformats.org/officeDocument/2006/relationships/image" Target="../media/image62.png"/></Relationships>
</file>

<file path=ppt/slides/_rels/slide20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17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0.xml"/><Relationship Id="rId3" Type="http://schemas.openxmlformats.org/officeDocument/2006/relationships/image" Target="../media/image13.png"/></Relationships>
</file>

<file path=ppt/slides/_rels/slide2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svg"/><Relationship Id="rId1" Type="http://schemas.openxmlformats.org/officeDocument/2006/relationships/slideLayout" Target="../slideLayouts/slideLayout6.xml"/><Relationship Id="rId2" Type="http://schemas.openxmlformats.org/officeDocument/2006/relationships/notesSlide" Target="../notesSlides/notesSlide18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6.xml"/><Relationship Id="rId3" Type="http://schemas.openxmlformats.org/officeDocument/2006/relationships/image" Target="../media/image63.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7.xml"/><Relationship Id="rId3" Type="http://schemas.openxmlformats.org/officeDocument/2006/relationships/image" Target="../media/image64.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9.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19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5.svg"/></Relationships>
</file>

<file path=ppt/slides/_rels/slide22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19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5.svg"/></Relationships>
</file>

<file path=ppt/slides/_rels/slide22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19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65.png"/><Relationship Id="rId4" Type="http://schemas.microsoft.com/office/2007/relationships/hdphoto" Target="../media/hdphoto5.wdp"/><Relationship Id="rId1" Type="http://schemas.openxmlformats.org/officeDocument/2006/relationships/slideLayout" Target="../slideLayouts/slideLayout6.xml"/><Relationship Id="rId2" Type="http://schemas.openxmlformats.org/officeDocument/2006/relationships/notesSlide" Target="../notesSlides/notesSlide19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sv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hyperlink" Target="https://www.iaa.govt.nz/for-advisers/adviser-tools/ethics-toolkit/personal-beliefs-values-attitudes-and-behaviour/"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5.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sv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sv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sv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svg"/><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2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2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2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2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svg"/><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31.png"/></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microsoft.com/office/2017/06/relationships/model3d" Target="../media/model3d1.glb"/><Relationship Id="rId4" Type="http://schemas.openxmlformats.org/officeDocument/2006/relationships/image" Target="../media/image9.png"/><Relationship Id="rId5" Type="http://schemas.openxmlformats.org/officeDocument/2006/relationships/image" Target="../media/image9.png"/><Relationship Id="rId6" Type="http://schemas.microsoft.com/office/2017/06/relationships/model3d" Target="../media/model3d2.glb"/><Relationship Id="rId7" Type="http://schemas.openxmlformats.org/officeDocument/2006/relationships/image" Target="../media/image10.png"/><Relationship Id="rId8"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4" Type="http://schemas.microsoft.com/office/2007/relationships/hdphoto" Target="../media/hdphoto2.wdp"/><Relationship Id="rId5" Type="http://schemas.openxmlformats.org/officeDocument/2006/relationships/image" Target="../media/image34.png"/><Relationship Id="rId6" Type="http://schemas.microsoft.com/office/2007/relationships/hdphoto" Target="../media/hdphoto3.wdp"/><Relationship Id="rId7" Type="http://schemas.openxmlformats.org/officeDocument/2006/relationships/image" Target="../media/image35.png"/><Relationship Id="rId8" Type="http://schemas.microsoft.com/office/2007/relationships/hdphoto" Target="../media/hdphoto4.wdp"/><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8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41.jpg"/></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svg"/><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s>
</file>

<file path=ppt/slides/_rels/slide9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svg"/><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9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5.svg"/><Relationship Id="rId1" Type="http://schemas.openxmlformats.org/officeDocument/2006/relationships/slideLayout" Target="../slideLayouts/slideLayout5.xml"/><Relationship Id="rId2" Type="http://schemas.openxmlformats.org/officeDocument/2006/relationships/notesSlide" Target="../notesSlides/notesSlide7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 xmlns:a16="http://schemas.microsoft.com/office/drawing/2014/main"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
        <p:nvSpPr>
          <p:cNvPr id="63" name="Subtitle 62">
            <a:extLst>
              <a:ext uri="{FF2B5EF4-FFF2-40B4-BE49-F238E27FC236}">
                <a16:creationId xmlns="" xmlns:a16="http://schemas.microsoft.com/office/drawing/2014/main" id="{02FBDC07-8D16-974A-AA79-BAEBC2F31289}"/>
              </a:ext>
            </a:extLst>
          </p:cNvPr>
          <p:cNvSpPr>
            <a:spLocks noGrp="1"/>
          </p:cNvSpPr>
          <p:nvPr>
            <p:ph type="subTitle" idx="1"/>
          </p:nvPr>
        </p:nvSpPr>
        <p:spPr>
          <a:xfrm>
            <a:off x="3410378" y="3672900"/>
            <a:ext cx="5126671" cy="2093048"/>
          </a:xfrm>
        </p:spPr>
        <p:txBody>
          <a:bodyPr/>
          <a:lstStyle/>
          <a:p>
            <a:r>
              <a:rPr lang="en-GB" noProof="0" dirty="0"/>
              <a:t>Partnership as a Foundation for Multi-Actor Interventions</a:t>
            </a:r>
          </a:p>
        </p:txBody>
      </p:sp>
      <p:sp>
        <p:nvSpPr>
          <p:cNvPr id="62" name="Title 61">
            <a:extLst>
              <a:ext uri="{FF2B5EF4-FFF2-40B4-BE49-F238E27FC236}">
                <a16:creationId xmlns="" xmlns:a16="http://schemas.microsoft.com/office/drawing/2014/main" id="{5972E2F6-B6F8-4342-9D56-946C44F6CF2B}"/>
              </a:ext>
            </a:extLst>
          </p:cNvPr>
          <p:cNvSpPr>
            <a:spLocks noGrp="1"/>
          </p:cNvSpPr>
          <p:nvPr>
            <p:ph type="ctrTitle"/>
          </p:nvPr>
        </p:nvSpPr>
        <p:spPr>
          <a:xfrm>
            <a:off x="267128" y="3083859"/>
            <a:ext cx="2876122" cy="1173816"/>
          </a:xfrm>
        </p:spPr>
        <p:txBody>
          <a:bodyPr/>
          <a:lstStyle/>
          <a:p>
            <a:pPr algn="ctr"/>
            <a:r>
              <a:rPr lang="en-GB" noProof="0" dirty="0"/>
              <a:t>Module 1</a:t>
            </a:r>
          </a:p>
        </p:txBody>
      </p:sp>
    </p:spTree>
    <p:extLst>
      <p:ext uri="{BB962C8B-B14F-4D97-AF65-F5344CB8AC3E}">
        <p14:creationId xmlns:p14="http://schemas.microsoft.com/office/powerpoint/2010/main" val="213814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0912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50230E77-1134-3549-A539-85794927236C}"/>
              </a:ext>
            </a:extLst>
          </p:cNvPr>
          <p:cNvSpPr>
            <a:spLocks noGrp="1"/>
          </p:cNvSpPr>
          <p:nvPr>
            <p:ph type="title"/>
          </p:nvPr>
        </p:nvSpPr>
        <p:spPr>
          <a:xfrm>
            <a:off x="581192" y="558657"/>
            <a:ext cx="10313231" cy="584775"/>
          </a:xfrm>
        </p:spPr>
        <p:txBody>
          <a:bodyPr/>
          <a:lstStyle/>
          <a:p>
            <a:r>
              <a:rPr lang="en-GB" noProof="0" dirty="0"/>
              <a:t>Training / Capacity-Building</a:t>
            </a:r>
          </a:p>
        </p:txBody>
      </p:sp>
      <p:sp>
        <p:nvSpPr>
          <p:cNvPr id="3" name="Slide Number Placeholder 2">
            <a:extLst>
              <a:ext uri="{FF2B5EF4-FFF2-40B4-BE49-F238E27FC236}">
                <a16:creationId xmlns="" xmlns:a16="http://schemas.microsoft.com/office/drawing/2014/main"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100</a:t>
            </a:fld>
            <a:endParaRPr lang="x-none"/>
          </a:p>
        </p:txBody>
      </p:sp>
      <p:sp>
        <p:nvSpPr>
          <p:cNvPr id="16" name="Content Placeholder 15">
            <a:extLst>
              <a:ext uri="{FF2B5EF4-FFF2-40B4-BE49-F238E27FC236}">
                <a16:creationId xmlns="" xmlns:a16="http://schemas.microsoft.com/office/drawing/2014/main" id="{936C75CD-1F73-1F4B-8F6B-A3CFD83712A1}"/>
              </a:ext>
            </a:extLst>
          </p:cNvPr>
          <p:cNvSpPr>
            <a:spLocks noGrp="1"/>
          </p:cNvSpPr>
          <p:nvPr>
            <p:ph idx="12"/>
          </p:nvPr>
        </p:nvSpPr>
        <p:spPr>
          <a:xfrm>
            <a:off x="1092200" y="2369393"/>
            <a:ext cx="7988738" cy="662152"/>
          </a:xfrm>
        </p:spPr>
        <p:txBody>
          <a:bodyPr/>
          <a:lstStyle/>
          <a:p>
            <a:pPr marL="0" indent="0">
              <a:buNone/>
            </a:pPr>
            <a:r>
              <a:rPr lang="en-GB" b="1" noProof="0" dirty="0">
                <a:sym typeface="Arial"/>
              </a:rPr>
              <a:t>Some examples of expressed needs in P/CVE programmes for:</a:t>
            </a:r>
          </a:p>
        </p:txBody>
      </p:sp>
      <p:sp>
        <p:nvSpPr>
          <p:cNvPr id="28" name="Content Placeholder 27">
            <a:extLst>
              <a:ext uri="{FF2B5EF4-FFF2-40B4-BE49-F238E27FC236}">
                <a16:creationId xmlns="" xmlns:a16="http://schemas.microsoft.com/office/drawing/2014/main" id="{04576B99-6CF9-924A-B30F-3EA734E02D06}"/>
              </a:ext>
            </a:extLst>
          </p:cNvPr>
          <p:cNvSpPr>
            <a:spLocks noGrp="1"/>
          </p:cNvSpPr>
          <p:nvPr>
            <p:ph sz="quarter" idx="13"/>
          </p:nvPr>
        </p:nvSpPr>
        <p:spPr>
          <a:xfrm>
            <a:off x="581025" y="137246"/>
            <a:ext cx="10313230" cy="297144"/>
          </a:xfrm>
        </p:spPr>
        <p:txBody>
          <a:bodyPr/>
          <a:lstStyle/>
          <a:p>
            <a:r>
              <a:rPr lang="en-GB" dirty="0"/>
              <a:t>Module 7: Identifying Needs, Resources and Capacities of the Multi-Actor Team</a:t>
            </a:r>
          </a:p>
        </p:txBody>
      </p:sp>
      <p:sp>
        <p:nvSpPr>
          <p:cNvPr id="13" name="Footer Placeholder 3">
            <a:extLst>
              <a:ext uri="{FF2B5EF4-FFF2-40B4-BE49-F238E27FC236}">
                <a16:creationId xmlns="" xmlns:a16="http://schemas.microsoft.com/office/drawing/2014/main"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2" name="Title 6">
            <a:extLst>
              <a:ext uri="{FF2B5EF4-FFF2-40B4-BE49-F238E27FC236}">
                <a16:creationId xmlns="" xmlns:a16="http://schemas.microsoft.com/office/drawing/2014/main" id="{4A9842B9-586C-BB44-8DC2-7AF780E00250}"/>
              </a:ext>
            </a:extLst>
          </p:cNvPr>
          <p:cNvSpPr txBox="1">
            <a:spLocks/>
          </p:cNvSpPr>
          <p:nvPr/>
        </p:nvSpPr>
        <p:spPr>
          <a:xfrm>
            <a:off x="0" y="1613399"/>
            <a:ext cx="12192000" cy="537538"/>
          </a:xfrm>
          <a:prstGeom prst="rect">
            <a:avLst/>
          </a:prstGeom>
        </p:spPr>
        <p:txBody>
          <a:bodyPr vert="horz" wrap="square" lIns="0" tIns="45720" rIns="91440" bIns="45720" rtlCol="0" anchor="b" anchorCtr="0">
            <a:normAutofit fontScale="92500"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How to adjust training to the specific needs of participants?</a:t>
            </a:r>
          </a:p>
        </p:txBody>
      </p:sp>
      <p:sp>
        <p:nvSpPr>
          <p:cNvPr id="17" name="Rounded Rectangle 16">
            <a:extLst>
              <a:ext uri="{FF2B5EF4-FFF2-40B4-BE49-F238E27FC236}">
                <a16:creationId xmlns="" xmlns:a16="http://schemas.microsoft.com/office/drawing/2014/main" id="{08095492-BDBF-8B4B-8266-DF78C1374763}"/>
              </a:ext>
            </a:extLst>
          </p:cNvPr>
          <p:cNvSpPr/>
          <p:nvPr/>
        </p:nvSpPr>
        <p:spPr>
          <a:xfrm>
            <a:off x="1174172" y="3024635"/>
            <a:ext cx="9892145" cy="727013"/>
          </a:xfrm>
          <a:prstGeom prst="roundRect">
            <a:avLst>
              <a:gd name="adj" fmla="val 4382"/>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16000" rIns="180000" bIns="216000" rtlCol="0" anchor="ctr">
            <a:spAutoFit/>
          </a:bodyPr>
          <a:lstStyle/>
          <a:p>
            <a:pPr lvl="0" algn="ctr" defTabSz="914400">
              <a:buClr>
                <a:srgbClr val="000000"/>
              </a:buClr>
              <a:defRPr/>
            </a:pPr>
            <a:r>
              <a:rPr lang="en-GB" b="1" kern="0" dirty="0">
                <a:solidFill>
                  <a:schemeClr val="tx2"/>
                </a:solidFill>
                <a:latin typeface="Open Sans" panose="020B0606030504020204" pitchFamily="34" charset="0"/>
                <a:sym typeface="Arial"/>
              </a:rPr>
              <a:t>Community members: </a:t>
            </a:r>
            <a:r>
              <a:rPr lang="en-GB" kern="0" dirty="0">
                <a:solidFill>
                  <a:schemeClr val="tx2"/>
                </a:solidFill>
                <a:latin typeface="Open Sans" panose="020B0606030504020204" pitchFamily="34" charset="0"/>
                <a:sym typeface="Arial"/>
              </a:rPr>
              <a:t>behavioural signs, what and how to report, etc.</a:t>
            </a:r>
          </a:p>
        </p:txBody>
      </p:sp>
      <p:sp>
        <p:nvSpPr>
          <p:cNvPr id="18" name="Rounded Rectangle 17">
            <a:extLst>
              <a:ext uri="{FF2B5EF4-FFF2-40B4-BE49-F238E27FC236}">
                <a16:creationId xmlns="" xmlns:a16="http://schemas.microsoft.com/office/drawing/2014/main" id="{7042A88A-7846-7B47-9A2A-198F4EC6354D}"/>
              </a:ext>
            </a:extLst>
          </p:cNvPr>
          <p:cNvSpPr/>
          <p:nvPr/>
        </p:nvSpPr>
        <p:spPr>
          <a:xfrm>
            <a:off x="1174172" y="3944369"/>
            <a:ext cx="9892145" cy="727013"/>
          </a:xfrm>
          <a:prstGeom prst="roundRect">
            <a:avLst>
              <a:gd name="adj" fmla="val 4382"/>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16000" rIns="180000" bIns="216000" rtlCol="0" anchor="ctr">
            <a:spAutoFit/>
          </a:bodyPr>
          <a:lstStyle/>
          <a:p>
            <a:pPr lvl="0" algn="ctr" defTabSz="914400">
              <a:buClr>
                <a:srgbClr val="000000"/>
              </a:buClr>
              <a:defRPr/>
            </a:pPr>
            <a:r>
              <a:rPr lang="en-GB" b="1" kern="0" dirty="0">
                <a:solidFill>
                  <a:schemeClr val="tx2"/>
                </a:solidFill>
                <a:latin typeface="Open Sans" panose="020B0606030504020204" pitchFamily="34" charset="0"/>
                <a:sym typeface="Arial"/>
              </a:rPr>
              <a:t>Decision-makers:</a:t>
            </a:r>
            <a:r>
              <a:rPr lang="en-GB" kern="0" dirty="0">
                <a:solidFill>
                  <a:schemeClr val="tx2"/>
                </a:solidFill>
                <a:latin typeface="Open Sans" panose="020B0606030504020204" pitchFamily="34" charset="0"/>
                <a:sym typeface="Arial"/>
              </a:rPr>
              <a:t> basic understanding, strategic planning, multi-actor cooperation, etc…</a:t>
            </a:r>
          </a:p>
        </p:txBody>
      </p:sp>
      <p:sp>
        <p:nvSpPr>
          <p:cNvPr id="19" name="Rounded Rectangle 18">
            <a:extLst>
              <a:ext uri="{FF2B5EF4-FFF2-40B4-BE49-F238E27FC236}">
                <a16:creationId xmlns="" xmlns:a16="http://schemas.microsoft.com/office/drawing/2014/main" id="{5531E66D-5D99-5144-9243-D9A6E34A4EE5}"/>
              </a:ext>
            </a:extLst>
          </p:cNvPr>
          <p:cNvSpPr/>
          <p:nvPr/>
        </p:nvSpPr>
        <p:spPr>
          <a:xfrm>
            <a:off x="1174172" y="4879789"/>
            <a:ext cx="9892145" cy="727013"/>
          </a:xfrm>
          <a:prstGeom prst="roundRect">
            <a:avLst>
              <a:gd name="adj" fmla="val 4382"/>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16000" rIns="180000" bIns="216000" rtlCol="0" anchor="ctr">
            <a:spAutoFit/>
          </a:bodyPr>
          <a:lstStyle/>
          <a:p>
            <a:pPr lvl="0" algn="ctr" defTabSz="914400">
              <a:buClr>
                <a:srgbClr val="000000"/>
              </a:buClr>
              <a:defRPr/>
            </a:pPr>
            <a:r>
              <a:rPr lang="en-GB" b="1" kern="0" dirty="0">
                <a:solidFill>
                  <a:schemeClr val="tx2"/>
                </a:solidFill>
                <a:latin typeface="Open Sans" panose="020B0606030504020204" pitchFamily="34" charset="0"/>
                <a:sym typeface="Arial"/>
              </a:rPr>
              <a:t>A shared need: multi-actor cooperation</a:t>
            </a:r>
          </a:p>
        </p:txBody>
      </p:sp>
    </p:spTree>
    <p:extLst>
      <p:ext uri="{BB962C8B-B14F-4D97-AF65-F5344CB8AC3E}">
        <p14:creationId xmlns:p14="http://schemas.microsoft.com/office/powerpoint/2010/main" val="31994857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101</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0" y="1773238"/>
            <a:ext cx="10367160" cy="4190891"/>
          </a:xfrm>
        </p:spPr>
        <p:txBody>
          <a:bodyPr wrap="square">
            <a:spAutoFit/>
          </a:bodyPr>
          <a:lstStyle/>
          <a:p>
            <a:pPr marL="0" lvl="0" indent="0">
              <a:buNone/>
            </a:pPr>
            <a:r>
              <a:rPr lang="en-GB" b="1" noProof="0" dirty="0">
                <a:sym typeface="Calibri"/>
              </a:rPr>
              <a:t>Instructions</a:t>
            </a:r>
          </a:p>
          <a:p>
            <a:pPr marL="0" lvl="0" indent="0">
              <a:buNone/>
            </a:pPr>
            <a:r>
              <a:rPr lang="en-GB" noProof="0" dirty="0">
                <a:sym typeface="Calibri"/>
              </a:rPr>
              <a:t>Building on the previous discussion, which identified existing</a:t>
            </a:r>
            <a:br>
              <a:rPr lang="en-GB" noProof="0" dirty="0">
                <a:sym typeface="Calibri"/>
              </a:rPr>
            </a:br>
            <a:r>
              <a:rPr lang="en-GB" noProof="0" dirty="0">
                <a:sym typeface="Calibri"/>
              </a:rPr>
              <a:t>intervention programmes in your particular context:</a:t>
            </a:r>
          </a:p>
          <a:p>
            <a:pPr marL="342900" indent="-342900">
              <a:lnSpc>
                <a:spcPct val="100000"/>
              </a:lnSpc>
              <a:spcBef>
                <a:spcPts val="432"/>
              </a:spcBef>
              <a:spcAft>
                <a:spcPts val="600"/>
              </a:spcAft>
              <a:buFont typeface="+mj-lt"/>
              <a:buAutoNum type="arabicPeriod"/>
            </a:pPr>
            <a:r>
              <a:rPr lang="en-GB" sz="1800" noProof="0" dirty="0">
                <a:sym typeface="Arial"/>
              </a:rPr>
              <a:t>Discuss the pros and cons of leveraging these programmes for the purpose of developing a multi-actor P/CVE intervention programme.</a:t>
            </a:r>
          </a:p>
          <a:p>
            <a:pPr marL="342900" indent="-342900">
              <a:lnSpc>
                <a:spcPct val="100000"/>
              </a:lnSpc>
              <a:spcBef>
                <a:spcPts val="432"/>
              </a:spcBef>
              <a:spcAft>
                <a:spcPts val="600"/>
              </a:spcAft>
              <a:buFont typeface="+mj-lt"/>
              <a:buAutoNum type="arabicPeriod"/>
            </a:pPr>
            <a:r>
              <a:rPr lang="en-GB" sz="1800" noProof="0" dirty="0">
                <a:sym typeface="Arial"/>
              </a:rPr>
              <a:t>Identify these programmes’ most significant material and other capacities and resources.</a:t>
            </a:r>
          </a:p>
          <a:p>
            <a:pPr marL="342900" indent="-342900">
              <a:lnSpc>
                <a:spcPct val="100000"/>
              </a:lnSpc>
              <a:spcBef>
                <a:spcPts val="432"/>
              </a:spcBef>
              <a:spcAft>
                <a:spcPts val="600"/>
              </a:spcAft>
              <a:buFont typeface="+mj-lt"/>
              <a:buAutoNum type="arabicPeriod"/>
            </a:pPr>
            <a:r>
              <a:rPr lang="en-GB" sz="1800" noProof="0" dirty="0">
                <a:sym typeface="Arial"/>
              </a:rPr>
              <a:t>Similarly, identify what additional ones, as well as any training and other capacity-building support, are required.</a:t>
            </a:r>
          </a:p>
          <a:p>
            <a:pPr marL="342900" indent="-342900">
              <a:lnSpc>
                <a:spcPct val="100000"/>
              </a:lnSpc>
              <a:spcBef>
                <a:spcPts val="432"/>
              </a:spcBef>
              <a:spcAft>
                <a:spcPts val="600"/>
              </a:spcAft>
              <a:buFont typeface="+mj-lt"/>
              <a:buAutoNum type="arabicPeriod"/>
            </a:pPr>
            <a:r>
              <a:rPr lang="en-GB" sz="1800" noProof="0" dirty="0">
                <a:sym typeface="Arial"/>
              </a:rPr>
              <a:t>Identify one or two priorities: Where would you start? E.g., hiring staff, buying computers, organising a training </a:t>
            </a:r>
            <a:r>
              <a:rPr lang="en-GB" noProof="0" dirty="0">
                <a:sym typeface="Arial"/>
              </a:rPr>
              <a:t>course.</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r>
              <a:rPr lang="en-GB" dirty="0"/>
              <a:t>Module 7: Identifying Needs, Resources and Capacities of the Multi-Actor Team</a:t>
            </a:r>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raphic 6" descr="Chat">
            <a:extLst>
              <a:ext uri="{FF2B5EF4-FFF2-40B4-BE49-F238E27FC236}">
                <a16:creationId xmlns="" xmlns:a16="http://schemas.microsoft.com/office/drawing/2014/main" id="{213149B0-2D1E-1048-871D-7DAD3937797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2100630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6A0AB0-2459-3B40-80F9-09C59EC8D572}"/>
              </a:ext>
            </a:extLst>
          </p:cNvPr>
          <p:cNvSpPr>
            <a:spLocks noGrp="1"/>
          </p:cNvSpPr>
          <p:nvPr>
            <p:ph type="title"/>
          </p:nvPr>
        </p:nvSpPr>
        <p:spPr/>
        <p:txBody>
          <a:bodyPr/>
          <a:lstStyle/>
          <a:p>
            <a:r>
              <a:rPr lang="en-GB" noProof="0" dirty="0"/>
              <a:t>Summary and Conclusions</a:t>
            </a:r>
          </a:p>
        </p:txBody>
      </p:sp>
      <p:sp>
        <p:nvSpPr>
          <p:cNvPr id="3" name="Slide Number Placeholder 2">
            <a:extLst>
              <a:ext uri="{FF2B5EF4-FFF2-40B4-BE49-F238E27FC236}">
                <a16:creationId xmlns="" xmlns:a16="http://schemas.microsoft.com/office/drawing/2014/main" id="{6DCCA61B-98FD-7E4D-8555-FCCDAFFA736C}"/>
              </a:ext>
            </a:extLst>
          </p:cNvPr>
          <p:cNvSpPr>
            <a:spLocks noGrp="1"/>
          </p:cNvSpPr>
          <p:nvPr>
            <p:ph type="sldNum" sz="quarter" idx="4"/>
          </p:nvPr>
        </p:nvSpPr>
        <p:spPr/>
        <p:txBody>
          <a:bodyPr/>
          <a:lstStyle/>
          <a:p>
            <a:fld id="{8147DBEF-BD83-7C4B-BB76-3EC13072CDF4}" type="slidenum">
              <a:rPr lang="x-none" smtClean="0"/>
              <a:pPr/>
              <a:t>102</a:t>
            </a:fld>
            <a:endParaRPr lang="x-none"/>
          </a:p>
        </p:txBody>
      </p:sp>
      <p:sp>
        <p:nvSpPr>
          <p:cNvPr id="4" name="Content Placeholder 3">
            <a:extLst>
              <a:ext uri="{FF2B5EF4-FFF2-40B4-BE49-F238E27FC236}">
                <a16:creationId xmlns="" xmlns:a16="http://schemas.microsoft.com/office/drawing/2014/main" id="{5019A222-1F8F-ED48-BADB-308F589459BF}"/>
              </a:ext>
            </a:extLst>
          </p:cNvPr>
          <p:cNvSpPr>
            <a:spLocks noGrp="1"/>
          </p:cNvSpPr>
          <p:nvPr>
            <p:ph idx="12"/>
          </p:nvPr>
        </p:nvSpPr>
        <p:spPr>
          <a:xfrm>
            <a:off x="1092201" y="2322441"/>
            <a:ext cx="9979170" cy="3333554"/>
          </a:xfrm>
        </p:spPr>
        <p:txBody>
          <a:bodyPr/>
          <a:lstStyle/>
          <a:p>
            <a:pPr marL="457200" indent="-457200">
              <a:buFont typeface="+mj-lt"/>
              <a:buAutoNum type="arabicPeriod"/>
            </a:pPr>
            <a:r>
              <a:rPr lang="en-GB" b="1" noProof="0" dirty="0"/>
              <a:t>What we are good at, and what we are not so good at.</a:t>
            </a:r>
          </a:p>
          <a:p>
            <a:pPr marL="457200" indent="-457200">
              <a:buFont typeface="+mj-lt"/>
              <a:buAutoNum type="arabicPeriod"/>
            </a:pPr>
            <a:r>
              <a:rPr lang="en-GB" b="1" noProof="0" dirty="0"/>
              <a:t>There are many aspects to consider when it comes to resources.</a:t>
            </a:r>
          </a:p>
          <a:p>
            <a:pPr marL="457200" indent="-457200">
              <a:buFont typeface="+mj-lt"/>
              <a:buAutoNum type="arabicPeriod"/>
            </a:pPr>
            <a:r>
              <a:rPr lang="en-GB" b="1" noProof="0" dirty="0"/>
              <a:t>Let us not reinvent the wheel: make use of existing opportunities.</a:t>
            </a:r>
          </a:p>
          <a:p>
            <a:pPr marL="457200" indent="-457200">
              <a:buFont typeface="+mj-lt"/>
              <a:buAutoNum type="arabicPeriod"/>
            </a:pPr>
            <a:r>
              <a:rPr lang="en-GB" b="1" noProof="0" dirty="0"/>
              <a:t>We need many disciplines and fields of expertise.</a:t>
            </a:r>
          </a:p>
          <a:p>
            <a:pPr marL="457200" indent="-457200">
              <a:buFont typeface="+mj-lt"/>
              <a:buAutoNum type="arabicPeriod"/>
            </a:pPr>
            <a:r>
              <a:rPr lang="en-GB" b="1" noProof="0" dirty="0"/>
              <a:t>Training and capacity building are key.</a:t>
            </a:r>
          </a:p>
        </p:txBody>
      </p:sp>
      <p:sp>
        <p:nvSpPr>
          <p:cNvPr id="5" name="Content Placeholder 4">
            <a:extLst>
              <a:ext uri="{FF2B5EF4-FFF2-40B4-BE49-F238E27FC236}">
                <a16:creationId xmlns="" xmlns:a16="http://schemas.microsoft.com/office/drawing/2014/main" id="{BBF1B70D-A365-384B-927A-80233C952FD5}"/>
              </a:ext>
            </a:extLst>
          </p:cNvPr>
          <p:cNvSpPr>
            <a:spLocks noGrp="1"/>
          </p:cNvSpPr>
          <p:nvPr>
            <p:ph sz="quarter" idx="13"/>
          </p:nvPr>
        </p:nvSpPr>
        <p:spPr/>
        <p:txBody>
          <a:bodyPr/>
          <a:lstStyle/>
          <a:p>
            <a:r>
              <a:rPr lang="en-GB" dirty="0"/>
              <a:t>Module 7: Identifying Needs, Resources and Capacities of the Multi-Actor Team</a:t>
            </a:r>
          </a:p>
        </p:txBody>
      </p:sp>
      <p:sp>
        <p:nvSpPr>
          <p:cNvPr id="6" name="Footer Placeholder 5">
            <a:extLst>
              <a:ext uri="{FF2B5EF4-FFF2-40B4-BE49-F238E27FC236}">
                <a16:creationId xmlns="" xmlns:a16="http://schemas.microsoft.com/office/drawing/2014/main" id="{17374711-63EC-D040-8259-D3368AC47508}"/>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7" name="Title 6">
            <a:extLst>
              <a:ext uri="{FF2B5EF4-FFF2-40B4-BE49-F238E27FC236}">
                <a16:creationId xmlns="" xmlns:a16="http://schemas.microsoft.com/office/drawing/2014/main" id="{3C0835F5-8668-1345-8BF6-E46EE3922DDF}"/>
              </a:ext>
            </a:extLst>
          </p:cNvPr>
          <p:cNvSpPr txBox="1">
            <a:spLocks/>
          </p:cNvSpPr>
          <p:nvPr/>
        </p:nvSpPr>
        <p:spPr>
          <a:xfrm>
            <a:off x="0" y="1613399"/>
            <a:ext cx="12192000" cy="537538"/>
          </a:xfrm>
          <a:prstGeom prst="rect">
            <a:avLst/>
          </a:prstGeom>
        </p:spPr>
        <p:txBody>
          <a:bodyPr vert="horz" wrap="square" lIns="0" tIns="45720" rIns="91440" bIns="45720" rtlCol="0" anchor="b" anchorCtr="0">
            <a:normAutofit fontScale="92500"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What have we learned?</a:t>
            </a:r>
          </a:p>
        </p:txBody>
      </p:sp>
      <p:sp>
        <p:nvSpPr>
          <p:cNvPr id="8" name="Rounded Rectangle 7">
            <a:extLst>
              <a:ext uri="{FF2B5EF4-FFF2-40B4-BE49-F238E27FC236}">
                <a16:creationId xmlns="" xmlns:a16="http://schemas.microsoft.com/office/drawing/2014/main" id="{3352FAB1-A745-0D42-9C9F-1A2DB9809843}"/>
              </a:ext>
            </a:extLst>
          </p:cNvPr>
          <p:cNvSpPr/>
          <p:nvPr/>
        </p:nvSpPr>
        <p:spPr>
          <a:xfrm>
            <a:off x="8163160" y="4603695"/>
            <a:ext cx="3296200" cy="1281811"/>
          </a:xfrm>
          <a:prstGeom prst="roundRect">
            <a:avLst>
              <a:gd name="adj" fmla="val 2275"/>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lvl="0" algn="ctr" defTabSz="914400">
              <a:lnSpc>
                <a:spcPts val="2400"/>
              </a:lnSpc>
              <a:buClr>
                <a:srgbClr val="000000"/>
              </a:buClr>
              <a:defRPr/>
            </a:pPr>
            <a:r>
              <a:rPr lang="en-GB" b="1" dirty="0">
                <a:solidFill>
                  <a:schemeClr val="bg1"/>
                </a:solidFill>
                <a:latin typeface="Open Sans" panose="020B0606030504020204" pitchFamily="34" charset="0"/>
                <a:sym typeface="Arial"/>
              </a:rPr>
              <a:t>Keep in mind: (almost) no programme is ever 100% adequately resourced!</a:t>
            </a:r>
          </a:p>
        </p:txBody>
      </p:sp>
    </p:spTree>
    <p:extLst>
      <p:ext uri="{BB962C8B-B14F-4D97-AF65-F5344CB8AC3E}">
        <p14:creationId xmlns:p14="http://schemas.microsoft.com/office/powerpoint/2010/main" val="849177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5457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79593A20-D6B2-4845-908B-CDBB2E237E55}"/>
              </a:ext>
            </a:extLst>
          </p:cNvPr>
          <p:cNvSpPr>
            <a:spLocks noGrp="1"/>
          </p:cNvSpPr>
          <p:nvPr>
            <p:ph type="subTitle" idx="1"/>
          </p:nvPr>
        </p:nvSpPr>
        <p:spPr>
          <a:xfrm>
            <a:off x="3410378" y="3672900"/>
            <a:ext cx="5126671" cy="1015663"/>
          </a:xfrm>
        </p:spPr>
        <p:txBody>
          <a:bodyPr wrap="square">
            <a:spAutoFit/>
          </a:bodyPr>
          <a:lstStyle/>
          <a:p>
            <a:r>
              <a:rPr lang="en-GB" noProof="0" dirty="0"/>
              <a:t>Developing a Case Intake and Management System</a:t>
            </a:r>
          </a:p>
        </p:txBody>
      </p:sp>
      <p:sp>
        <p:nvSpPr>
          <p:cNvPr id="2" name="Title 1">
            <a:extLst>
              <a:ext uri="{FF2B5EF4-FFF2-40B4-BE49-F238E27FC236}">
                <a16:creationId xmlns="" xmlns:a16="http://schemas.microsoft.com/office/drawing/2014/main"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8</a:t>
            </a:r>
          </a:p>
        </p:txBody>
      </p:sp>
      <p:sp>
        <p:nvSpPr>
          <p:cNvPr id="5" name="Slide Number Placeholder 4">
            <a:extLst>
              <a:ext uri="{FF2B5EF4-FFF2-40B4-BE49-F238E27FC236}">
                <a16:creationId xmlns="" xmlns:a16="http://schemas.microsoft.com/office/drawing/2014/main"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x-none" smtClean="0"/>
              <a:pPr/>
              <a:t>104</a:t>
            </a:fld>
            <a:endParaRPr lang="x-none"/>
          </a:p>
        </p:txBody>
      </p:sp>
      <p:pic>
        <p:nvPicPr>
          <p:cNvPr id="14" name="Picture 13" descr="A picture containing shape&#10;&#10;Description automatically generated">
            <a:extLst>
              <a:ext uri="{FF2B5EF4-FFF2-40B4-BE49-F238E27FC236}">
                <a16:creationId xmlns="" xmlns:a16="http://schemas.microsoft.com/office/drawing/2014/main"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26793793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24429C57-4B77-4C40-BB6F-6AFAB2346C2E}"/>
              </a:ext>
            </a:extLst>
          </p:cNvPr>
          <p:cNvSpPr>
            <a:spLocks noGrp="1"/>
          </p:cNvSpPr>
          <p:nvPr>
            <p:ph type="title"/>
          </p:nvPr>
        </p:nvSpPr>
        <p:spPr/>
        <p:txBody>
          <a:bodyPr/>
          <a:lstStyle/>
          <a:p>
            <a:r>
              <a:rPr lang="en-GB" noProof="0" dirty="0"/>
              <a:t>Introduction</a:t>
            </a:r>
          </a:p>
        </p:txBody>
      </p:sp>
      <p:sp>
        <p:nvSpPr>
          <p:cNvPr id="5" name="Content Placeholder 4">
            <a:extLst>
              <a:ext uri="{FF2B5EF4-FFF2-40B4-BE49-F238E27FC236}">
                <a16:creationId xmlns="" xmlns:a16="http://schemas.microsoft.com/office/drawing/2014/main" id="{6C3EA293-2D6E-524C-B225-DD2B0B5419ED}"/>
              </a:ext>
            </a:extLst>
          </p:cNvPr>
          <p:cNvSpPr>
            <a:spLocks noGrp="1"/>
          </p:cNvSpPr>
          <p:nvPr>
            <p:ph idx="12"/>
          </p:nvPr>
        </p:nvSpPr>
        <p:spPr>
          <a:xfrm>
            <a:off x="1092201" y="1773238"/>
            <a:ext cx="6867235" cy="4170362"/>
          </a:xfrm>
        </p:spPr>
        <p:txBody>
          <a:bodyPr/>
          <a:lstStyle/>
          <a:p>
            <a:pPr marL="0" indent="0">
              <a:buNone/>
            </a:pPr>
            <a:r>
              <a:rPr lang="en-GB" b="1" noProof="0" dirty="0"/>
              <a:t>Overview of content:</a:t>
            </a:r>
          </a:p>
          <a:p>
            <a:r>
              <a:rPr lang="en-GB" noProof="0" dirty="0"/>
              <a:t> Importance of </a:t>
            </a:r>
            <a:r>
              <a:rPr lang="en-GB" b="1" noProof="0" dirty="0"/>
              <a:t>case management </a:t>
            </a:r>
            <a:r>
              <a:rPr lang="en-GB" noProof="0" dirty="0"/>
              <a:t>in P/CVE.</a:t>
            </a:r>
          </a:p>
          <a:p>
            <a:r>
              <a:rPr lang="en-GB" noProof="0" dirty="0"/>
              <a:t> </a:t>
            </a:r>
            <a:r>
              <a:rPr lang="en-GB" b="1" noProof="0" dirty="0"/>
              <a:t>Referring and recording </a:t>
            </a:r>
            <a:r>
              <a:rPr lang="en-GB" noProof="0" dirty="0"/>
              <a:t>principles and processes.</a:t>
            </a:r>
          </a:p>
          <a:p>
            <a:r>
              <a:rPr lang="en-GB" noProof="0" dirty="0"/>
              <a:t> </a:t>
            </a:r>
            <a:r>
              <a:rPr lang="en-GB" b="1" noProof="0" dirty="0"/>
              <a:t>Reviewing and screening </a:t>
            </a:r>
            <a:r>
              <a:rPr lang="en-GB" noProof="0" dirty="0"/>
              <a:t>referrals.</a:t>
            </a:r>
          </a:p>
          <a:p>
            <a:r>
              <a:rPr lang="en-GB" noProof="0" dirty="0"/>
              <a:t> </a:t>
            </a:r>
            <a:r>
              <a:rPr lang="en-GB" b="1" noProof="0" dirty="0"/>
              <a:t>Management and disposal </a:t>
            </a:r>
            <a:r>
              <a:rPr lang="en-GB" noProof="0" dirty="0"/>
              <a:t>options.</a:t>
            </a:r>
          </a:p>
        </p:txBody>
      </p:sp>
      <p:sp>
        <p:nvSpPr>
          <p:cNvPr id="6" name="Content Placeholder 5">
            <a:extLst>
              <a:ext uri="{FF2B5EF4-FFF2-40B4-BE49-F238E27FC236}">
                <a16:creationId xmlns="" xmlns:a16="http://schemas.microsoft.com/office/drawing/2014/main" id="{5CCC604F-C00F-9740-AC95-66FB543D34CF}"/>
              </a:ext>
            </a:extLst>
          </p:cNvPr>
          <p:cNvSpPr>
            <a:spLocks noGrp="1"/>
          </p:cNvSpPr>
          <p:nvPr>
            <p:ph sz="quarter" idx="13"/>
          </p:nvPr>
        </p:nvSpPr>
        <p:spPr/>
        <p:txBody>
          <a:bodyPr/>
          <a:lstStyle/>
          <a:p>
            <a:r>
              <a:rPr lang="en-GB" noProof="0" dirty="0"/>
              <a:t>Module 8: Developing a Case Intake and Management System</a:t>
            </a:r>
          </a:p>
        </p:txBody>
      </p:sp>
      <p:sp>
        <p:nvSpPr>
          <p:cNvPr id="11" name="Footer Placeholder 10">
            <a:extLst>
              <a:ext uri="{FF2B5EF4-FFF2-40B4-BE49-F238E27FC236}">
                <a16:creationId xmlns="" xmlns:a16="http://schemas.microsoft.com/office/drawing/2014/main" id="{C2544034-B6EB-704B-B6BF-92815F2BD467}"/>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2" name="Slide Number Placeholder 11">
            <a:extLst>
              <a:ext uri="{FF2B5EF4-FFF2-40B4-BE49-F238E27FC236}">
                <a16:creationId xmlns="" xmlns:a16="http://schemas.microsoft.com/office/drawing/2014/main" id="{96A8BC16-A3BD-124F-856D-3B776A27A351}"/>
              </a:ext>
            </a:extLst>
          </p:cNvPr>
          <p:cNvSpPr>
            <a:spLocks noGrp="1"/>
          </p:cNvSpPr>
          <p:nvPr>
            <p:ph type="sldNum" sz="quarter" idx="4"/>
          </p:nvPr>
        </p:nvSpPr>
        <p:spPr/>
        <p:txBody>
          <a:bodyPr/>
          <a:lstStyle/>
          <a:p>
            <a:fld id="{8147DBEF-BD83-7C4B-BB76-3EC13072CDF4}" type="slidenum">
              <a:rPr lang="x-none" smtClean="0"/>
              <a:pPr/>
              <a:t>105</a:t>
            </a:fld>
            <a:endParaRPr lang="x-none"/>
          </a:p>
        </p:txBody>
      </p:sp>
    </p:spTree>
    <p:extLst>
      <p:ext uri="{BB962C8B-B14F-4D97-AF65-F5344CB8AC3E}">
        <p14:creationId xmlns:p14="http://schemas.microsoft.com/office/powerpoint/2010/main" val="647338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 xmlns:a16="http://schemas.microsoft.com/office/drawing/2014/main"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106</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0" y="2178494"/>
            <a:ext cx="5266559" cy="876650"/>
          </a:xfrm>
        </p:spPr>
        <p:txBody>
          <a:bodyPr wrap="square">
            <a:spAutoFit/>
          </a:bodyPr>
          <a:lstStyle/>
          <a:p>
            <a:pPr marL="0" lvl="0" indent="0">
              <a:buNone/>
            </a:pPr>
            <a:r>
              <a:rPr lang="en-GB" noProof="0" dirty="0">
                <a:sym typeface="Calibri"/>
              </a:rPr>
              <a:t>Understand </a:t>
            </a:r>
            <a:r>
              <a:rPr lang="en-GB" b="1" noProof="0" dirty="0">
                <a:sym typeface="Calibri"/>
              </a:rPr>
              <a:t>principles of shared case management</a:t>
            </a:r>
            <a:r>
              <a:rPr lang="en-GB" noProof="0" dirty="0">
                <a:sym typeface="Calibri"/>
              </a:rPr>
              <a:t> of P/CVE cases.</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r>
              <a:rPr lang="en-GB" dirty="0"/>
              <a:t>Module 8: Developing a Case Intake and Management System</a:t>
            </a:r>
          </a:p>
        </p:txBody>
      </p:sp>
      <p:sp>
        <p:nvSpPr>
          <p:cNvPr id="23" name="Footer Placeholder 3">
            <a:extLst>
              <a:ext uri="{FF2B5EF4-FFF2-40B4-BE49-F238E27FC236}">
                <a16:creationId xmlns="" xmlns:a16="http://schemas.microsoft.com/office/drawing/2014/main"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 xmlns:a16="http://schemas.microsoft.com/office/drawing/2014/main" id="{D29935A7-D3E1-1142-9A43-BE7541D10AAE}"/>
              </a:ext>
            </a:extLst>
          </p:cNvPr>
          <p:cNvPicPr>
            <a:picLocks noChangeAspect="1"/>
          </p:cNvPicPr>
          <p:nvPr/>
        </p:nvPicPr>
        <p:blipFill>
          <a:blip r:embed="rId3"/>
          <a:stretch>
            <a:fillRect/>
          </a:stretch>
        </p:blipFill>
        <p:spPr>
          <a:xfrm>
            <a:off x="8081589" y="3020251"/>
            <a:ext cx="2812666" cy="2645520"/>
          </a:xfrm>
          <a:prstGeom prst="rect">
            <a:avLst/>
          </a:prstGeom>
        </p:spPr>
      </p:pic>
    </p:spTree>
    <p:extLst>
      <p:ext uri="{BB962C8B-B14F-4D97-AF65-F5344CB8AC3E}">
        <p14:creationId xmlns:p14="http://schemas.microsoft.com/office/powerpoint/2010/main" val="29015226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p:txBody>
          <a:bodyPr/>
          <a:lstStyle/>
          <a:p>
            <a:fld id="{8147DBEF-BD83-7C4B-BB76-3EC13072CDF4}" type="slidenum">
              <a:rPr lang="x-none" smtClean="0"/>
              <a:pPr/>
              <a:t>107</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sz="quarter" idx="13"/>
          </p:nvPr>
        </p:nvSpPr>
        <p:spPr/>
        <p:txBody>
          <a:bodyPr/>
          <a:lstStyle/>
          <a:p>
            <a:r>
              <a:rPr lang="en-GB" dirty="0"/>
              <a:t>Module 8: Developing a Case Intake and Management System</a:t>
            </a:r>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p:txBody>
          <a:bodyPr/>
          <a:lstStyle/>
          <a:p>
            <a:r>
              <a:rPr lang="en-GB" dirty="0"/>
              <a:t>IIJ Multi-Actor P/CVE Training Curriculum</a:t>
            </a:r>
          </a:p>
        </p:txBody>
      </p:sp>
      <p:grpSp>
        <p:nvGrpSpPr>
          <p:cNvPr id="2" name="Group 65">
            <a:extLst>
              <a:ext uri="{FF2B5EF4-FFF2-40B4-BE49-F238E27FC236}">
                <a16:creationId xmlns="" xmlns:a16="http://schemas.microsoft.com/office/drawing/2014/main" id="{5D07680C-1445-3D4E-AE1D-5B5D5374F6CD}"/>
              </a:ext>
            </a:extLst>
          </p:cNvPr>
          <p:cNvGrpSpPr/>
          <p:nvPr/>
        </p:nvGrpSpPr>
        <p:grpSpPr>
          <a:xfrm>
            <a:off x="518027" y="2026672"/>
            <a:ext cx="2799383" cy="4024225"/>
            <a:chOff x="1162952" y="2038247"/>
            <a:chExt cx="2799383" cy="4024225"/>
          </a:xfrm>
        </p:grpSpPr>
        <p:pic>
          <p:nvPicPr>
            <p:cNvPr id="27" name="Graphic 26" descr="Badge Tick">
              <a:extLst>
                <a:ext uri="{FF2B5EF4-FFF2-40B4-BE49-F238E27FC236}">
                  <a16:creationId xmlns="" xmlns:a16="http://schemas.microsoft.com/office/drawing/2014/main" id="{5C46576F-3C1D-DA47-9C1F-505C5F93ED4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93256" y="2038247"/>
              <a:ext cx="1338777" cy="1338777"/>
            </a:xfrm>
            <a:prstGeom prst="rect">
              <a:avLst/>
            </a:prstGeom>
          </p:spPr>
        </p:pic>
        <p:sp>
          <p:nvSpPr>
            <p:cNvPr id="33" name="Freeform 67">
              <a:extLst>
                <a:ext uri="{FF2B5EF4-FFF2-40B4-BE49-F238E27FC236}">
                  <a16:creationId xmlns="" xmlns:a16="http://schemas.microsoft.com/office/drawing/2014/main" id="{9DB33CC2-5D97-D04A-B6B9-3931AB3A61AC}"/>
                </a:ext>
              </a:extLst>
            </p:cNvPr>
            <p:cNvSpPr/>
            <p:nvPr/>
          </p:nvSpPr>
          <p:spPr>
            <a:xfrm>
              <a:off x="1162952" y="3710193"/>
              <a:ext cx="2799383"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and build upon participant’s knowledge and understanding to be able to develop an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effective shared case management system.</a:t>
              </a:r>
            </a:p>
          </p:txBody>
        </p:sp>
      </p:grpSp>
      <p:grpSp>
        <p:nvGrpSpPr>
          <p:cNvPr id="13" name="Group 71">
            <a:extLst>
              <a:ext uri="{FF2B5EF4-FFF2-40B4-BE49-F238E27FC236}">
                <a16:creationId xmlns="" xmlns:a16="http://schemas.microsoft.com/office/drawing/2014/main" id="{43C4C908-8CB6-FF42-B7AF-F2FE40E7C493}"/>
              </a:ext>
            </a:extLst>
          </p:cNvPr>
          <p:cNvGrpSpPr/>
          <p:nvPr/>
        </p:nvGrpSpPr>
        <p:grpSpPr>
          <a:xfrm>
            <a:off x="3647983" y="2026672"/>
            <a:ext cx="2035047" cy="4024225"/>
            <a:chOff x="1601134" y="2038247"/>
            <a:chExt cx="1923019" cy="4024225"/>
          </a:xfrm>
        </p:grpSpPr>
        <p:pic>
          <p:nvPicPr>
            <p:cNvPr id="14" name="Graphic 13" descr="Badge Tick">
              <a:extLst>
                <a:ext uri="{FF2B5EF4-FFF2-40B4-BE49-F238E27FC236}">
                  <a16:creationId xmlns="" xmlns:a16="http://schemas.microsoft.com/office/drawing/2014/main" id="{16BA1B01-43B3-5E4D-BAE0-DDDD86B677B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93256" y="2038247"/>
              <a:ext cx="1338777" cy="1338777"/>
            </a:xfrm>
            <a:prstGeom prst="rect">
              <a:avLst/>
            </a:prstGeom>
          </p:spPr>
        </p:pic>
        <p:sp>
          <p:nvSpPr>
            <p:cNvPr id="15" name="Freeform 73">
              <a:extLst>
                <a:ext uri="{FF2B5EF4-FFF2-40B4-BE49-F238E27FC236}">
                  <a16:creationId xmlns="" xmlns:a16="http://schemas.microsoft.com/office/drawing/2014/main" id="{02B336D0-DCD5-4F4F-ACF0-8BC4BB6B0325}"/>
                </a:ext>
              </a:extLst>
            </p:cNvPr>
            <p:cNvSpPr/>
            <p:nvPr/>
          </p:nvSpPr>
          <p:spPr>
            <a:xfrm>
              <a:off x="1601134" y="3710193"/>
              <a:ext cx="1923019"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the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appropriate referral mechanisms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for the team.</a:t>
              </a:r>
            </a:p>
          </p:txBody>
        </p:sp>
      </p:grpSp>
      <p:grpSp>
        <p:nvGrpSpPr>
          <p:cNvPr id="16" name="Group 77">
            <a:extLst>
              <a:ext uri="{FF2B5EF4-FFF2-40B4-BE49-F238E27FC236}">
                <a16:creationId xmlns="" xmlns:a16="http://schemas.microsoft.com/office/drawing/2014/main" id="{570732EE-3F9C-4A41-8CD8-EA20328D8B89}"/>
              </a:ext>
            </a:extLst>
          </p:cNvPr>
          <p:cNvGrpSpPr/>
          <p:nvPr/>
        </p:nvGrpSpPr>
        <p:grpSpPr>
          <a:xfrm>
            <a:off x="6013602" y="2026672"/>
            <a:ext cx="2653325" cy="4024225"/>
            <a:chOff x="1309013" y="2038247"/>
            <a:chExt cx="2507262" cy="4024225"/>
          </a:xfrm>
        </p:grpSpPr>
        <p:pic>
          <p:nvPicPr>
            <p:cNvPr id="17" name="Graphic 16" descr="Badge Tick">
              <a:extLst>
                <a:ext uri="{FF2B5EF4-FFF2-40B4-BE49-F238E27FC236}">
                  <a16:creationId xmlns="" xmlns:a16="http://schemas.microsoft.com/office/drawing/2014/main" id="{348F8EDA-C136-FD4E-AB24-4E3B1617B0F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93256" y="2038247"/>
              <a:ext cx="1338777" cy="1338777"/>
            </a:xfrm>
            <a:prstGeom prst="rect">
              <a:avLst/>
            </a:prstGeom>
          </p:spPr>
        </p:pic>
        <p:sp>
          <p:nvSpPr>
            <p:cNvPr id="18" name="Freeform 79">
              <a:extLst>
                <a:ext uri="{FF2B5EF4-FFF2-40B4-BE49-F238E27FC236}">
                  <a16:creationId xmlns="" xmlns:a16="http://schemas.microsoft.com/office/drawing/2014/main" id="{9F390287-BC10-A144-ACC3-E7B3A50F2210}"/>
                </a:ext>
              </a:extLst>
            </p:cNvPr>
            <p:cNvSpPr/>
            <p:nvPr/>
          </p:nvSpPr>
          <p:spPr>
            <a:xfrm>
              <a:off x="1309013" y="3710193"/>
              <a:ext cx="2507262"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how to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work together  conduct a thorough initial multi-actor assessment.</a:t>
              </a:r>
            </a:p>
          </p:txBody>
        </p:sp>
      </p:grpSp>
      <p:grpSp>
        <p:nvGrpSpPr>
          <p:cNvPr id="21" name="Group 83">
            <a:extLst>
              <a:ext uri="{FF2B5EF4-FFF2-40B4-BE49-F238E27FC236}">
                <a16:creationId xmlns="" xmlns:a16="http://schemas.microsoft.com/office/drawing/2014/main" id="{EF014F16-914B-5E41-AC27-A8DB2A14EBB5}"/>
              </a:ext>
            </a:extLst>
          </p:cNvPr>
          <p:cNvGrpSpPr/>
          <p:nvPr/>
        </p:nvGrpSpPr>
        <p:grpSpPr>
          <a:xfrm>
            <a:off x="8997501" y="2026672"/>
            <a:ext cx="2653325" cy="4024225"/>
            <a:chOff x="1309013" y="2038247"/>
            <a:chExt cx="2507262" cy="4024225"/>
          </a:xfrm>
        </p:grpSpPr>
        <p:pic>
          <p:nvPicPr>
            <p:cNvPr id="22" name="Graphic 21" descr="Badge Tick">
              <a:extLst>
                <a:ext uri="{FF2B5EF4-FFF2-40B4-BE49-F238E27FC236}">
                  <a16:creationId xmlns="" xmlns:a16="http://schemas.microsoft.com/office/drawing/2014/main" id="{3EA1EB0B-C6BB-9045-92D5-67D18E95A44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93256" y="2038247"/>
              <a:ext cx="1338777" cy="1338777"/>
            </a:xfrm>
            <a:prstGeom prst="rect">
              <a:avLst/>
            </a:prstGeom>
          </p:spPr>
        </p:pic>
        <p:sp>
          <p:nvSpPr>
            <p:cNvPr id="23" name="Freeform 85">
              <a:extLst>
                <a:ext uri="{FF2B5EF4-FFF2-40B4-BE49-F238E27FC236}">
                  <a16:creationId xmlns="" xmlns:a16="http://schemas.microsoft.com/office/drawing/2014/main" id="{9D01B983-4528-E048-9190-9CF32295D14E}"/>
                </a:ext>
              </a:extLst>
            </p:cNvPr>
            <p:cNvSpPr/>
            <p:nvPr/>
          </p:nvSpPr>
          <p:spPr>
            <a:xfrm>
              <a:off x="1309013" y="3710193"/>
              <a:ext cx="2507262"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Develop a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P/CVE case  identification approach</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 adequate for the local context.</a:t>
              </a:r>
            </a:p>
          </p:txBody>
        </p:sp>
      </p:grpSp>
    </p:spTree>
    <p:extLst>
      <p:ext uri="{BB962C8B-B14F-4D97-AF65-F5344CB8AC3E}">
        <p14:creationId xmlns:p14="http://schemas.microsoft.com/office/powerpoint/2010/main" val="25498494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p:txBody>
          <a:bodyPr/>
          <a:lstStyle/>
          <a:p>
            <a:r>
              <a:rPr lang="en-GB" noProof="0" dirty="0"/>
              <a:t>Why is Case Management Important?</a:t>
            </a:r>
          </a:p>
        </p:txBody>
      </p:sp>
      <p:sp>
        <p:nvSpPr>
          <p:cNvPr id="3" name="Slide Number Placeholder 2">
            <a:extLst>
              <a:ext uri="{FF2B5EF4-FFF2-40B4-BE49-F238E27FC236}">
                <a16:creationId xmlns="" xmlns:a16="http://schemas.microsoft.com/office/drawing/2014/main" id="{C25E0277-0A81-9840-B82A-D1126889EB7C}"/>
              </a:ext>
            </a:extLst>
          </p:cNvPr>
          <p:cNvSpPr>
            <a:spLocks noGrp="1"/>
          </p:cNvSpPr>
          <p:nvPr>
            <p:ph type="sldNum" sz="quarter" idx="4"/>
          </p:nvPr>
        </p:nvSpPr>
        <p:spPr/>
        <p:txBody>
          <a:bodyPr/>
          <a:lstStyle/>
          <a:p>
            <a:fld id="{8147DBEF-BD83-7C4B-BB76-3EC13072CDF4}" type="slidenum">
              <a:rPr lang="x-none" smtClean="0"/>
              <a:pPr/>
              <a:t>108</a:t>
            </a:fld>
            <a:endParaRPr lang="x-none"/>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p:txBody>
          <a:bodyPr>
            <a:normAutofit/>
          </a:bodyPr>
          <a:lstStyle/>
          <a:p>
            <a:r>
              <a:rPr lang="en-GB" dirty="0"/>
              <a:t>Module 8: Developing a Case Intake and Management System</a:t>
            </a:r>
          </a:p>
        </p:txBody>
      </p:sp>
      <p:sp>
        <p:nvSpPr>
          <p:cNvPr id="23" name="Footer Placeholder 3">
            <a:extLst>
              <a:ext uri="{FF2B5EF4-FFF2-40B4-BE49-F238E27FC236}">
                <a16:creationId xmlns="" xmlns:a16="http://schemas.microsoft.com/office/drawing/2014/main" id="{64B5216B-BEE0-7B49-8CC1-977D0A3F050F}"/>
              </a:ext>
            </a:extLst>
          </p:cNvPr>
          <p:cNvSpPr>
            <a:spLocks noGrp="1"/>
          </p:cNvSpPr>
          <p:nvPr>
            <p:ph type="ftr" sz="quarter" idx="11"/>
          </p:nvPr>
        </p:nvSpPr>
        <p:spPr/>
        <p:txBody>
          <a:bodyPr/>
          <a:lstStyle/>
          <a:p>
            <a:r>
              <a:rPr lang="en-GB" dirty="0"/>
              <a:t>IIJ Multi-Actor P/CVE Training Curriculum</a:t>
            </a:r>
          </a:p>
        </p:txBody>
      </p:sp>
      <p:sp>
        <p:nvSpPr>
          <p:cNvPr id="10" name="Rounded Rectangle 9">
            <a:extLst>
              <a:ext uri="{FF2B5EF4-FFF2-40B4-BE49-F238E27FC236}">
                <a16:creationId xmlns="" xmlns:a16="http://schemas.microsoft.com/office/drawing/2014/main" id="{AAAEC9EA-56F8-5540-92D3-45C0FDAF2BFA}"/>
              </a:ext>
            </a:extLst>
          </p:cNvPr>
          <p:cNvSpPr/>
          <p:nvPr/>
        </p:nvSpPr>
        <p:spPr>
          <a:xfrm>
            <a:off x="1045180" y="1653460"/>
            <a:ext cx="2410267" cy="1307602"/>
          </a:xfrm>
          <a:prstGeom prst="roundRect">
            <a:avLst>
              <a:gd name="adj" fmla="val 4382"/>
            </a:avLst>
          </a:prstGeom>
          <a:no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Auditing</a:t>
            </a:r>
            <a:endParaRPr lang="en-GB" sz="2000" dirty="0">
              <a:solidFill>
                <a:schemeClr val="accent1"/>
              </a:solidFill>
              <a:latin typeface="Open Sans" panose="020B0606030504020204" pitchFamily="34" charset="0"/>
              <a:sym typeface="Arial"/>
            </a:endParaRPr>
          </a:p>
        </p:txBody>
      </p:sp>
      <p:sp>
        <p:nvSpPr>
          <p:cNvPr id="11" name="Rounded Rectangle 10">
            <a:extLst>
              <a:ext uri="{FF2B5EF4-FFF2-40B4-BE49-F238E27FC236}">
                <a16:creationId xmlns="" xmlns:a16="http://schemas.microsoft.com/office/drawing/2014/main" id="{918CC7CA-6221-D64C-883D-1F8343B2D879}"/>
              </a:ext>
            </a:extLst>
          </p:cNvPr>
          <p:cNvSpPr/>
          <p:nvPr/>
        </p:nvSpPr>
        <p:spPr>
          <a:xfrm>
            <a:off x="3608971" y="1653460"/>
            <a:ext cx="2410267" cy="1307602"/>
          </a:xfrm>
          <a:prstGeom prst="roundRect">
            <a:avLst>
              <a:gd name="adj" fmla="val 4382"/>
            </a:avLst>
          </a:prstGeom>
          <a:solidFill>
            <a:schemeClr val="bg1">
              <a:lumMod val="95000"/>
            </a:schemeClr>
          </a:solid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Measuring</a:t>
            </a:r>
            <a:br>
              <a:rPr lang="en-GB" sz="2000" b="1" dirty="0">
                <a:solidFill>
                  <a:schemeClr val="accent1"/>
                </a:solidFill>
                <a:latin typeface="Open Sans" panose="020B0606030504020204" pitchFamily="34" charset="0"/>
                <a:sym typeface="Arial"/>
              </a:rPr>
            </a:br>
            <a:r>
              <a:rPr lang="en-GB" sz="2000" b="1" dirty="0">
                <a:solidFill>
                  <a:schemeClr val="accent1"/>
                </a:solidFill>
                <a:latin typeface="Open Sans" panose="020B0606030504020204" pitchFamily="34" charset="0"/>
                <a:sym typeface="Arial"/>
              </a:rPr>
              <a:t>Impact</a:t>
            </a:r>
            <a:endParaRPr lang="en-GB" sz="2000" dirty="0">
              <a:solidFill>
                <a:schemeClr val="accent1"/>
              </a:solidFill>
              <a:latin typeface="Open Sans" panose="020B0606030504020204" pitchFamily="34" charset="0"/>
              <a:sym typeface="Arial"/>
            </a:endParaRPr>
          </a:p>
        </p:txBody>
      </p:sp>
      <p:sp>
        <p:nvSpPr>
          <p:cNvPr id="12" name="Rounded Rectangle 11">
            <a:extLst>
              <a:ext uri="{FF2B5EF4-FFF2-40B4-BE49-F238E27FC236}">
                <a16:creationId xmlns="" xmlns:a16="http://schemas.microsoft.com/office/drawing/2014/main" id="{898602AF-593A-AC4D-81C5-D3FF389D9043}"/>
              </a:ext>
            </a:extLst>
          </p:cNvPr>
          <p:cNvSpPr/>
          <p:nvPr/>
        </p:nvSpPr>
        <p:spPr>
          <a:xfrm>
            <a:off x="6172762" y="1653460"/>
            <a:ext cx="2410267" cy="1307602"/>
          </a:xfrm>
          <a:prstGeom prst="roundRect">
            <a:avLst>
              <a:gd name="adj" fmla="val 4382"/>
            </a:avLst>
          </a:prstGeom>
          <a:no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Risk</a:t>
            </a:r>
            <a:br>
              <a:rPr lang="en-GB" sz="2000" b="1" dirty="0">
                <a:solidFill>
                  <a:schemeClr val="accent1"/>
                </a:solidFill>
                <a:latin typeface="Open Sans" panose="020B0606030504020204" pitchFamily="34" charset="0"/>
                <a:sym typeface="Arial"/>
              </a:rPr>
            </a:br>
            <a:r>
              <a:rPr lang="en-GB" sz="2000" b="1" dirty="0">
                <a:solidFill>
                  <a:schemeClr val="accent1"/>
                </a:solidFill>
                <a:latin typeface="Open Sans" panose="020B0606030504020204" pitchFamily="34" charset="0"/>
                <a:sym typeface="Arial"/>
              </a:rPr>
              <a:t>Management</a:t>
            </a:r>
            <a:endParaRPr lang="en-GB" sz="2000" dirty="0">
              <a:solidFill>
                <a:schemeClr val="accent1"/>
              </a:solidFill>
              <a:latin typeface="Open Sans" panose="020B0606030504020204" pitchFamily="34" charset="0"/>
              <a:sym typeface="Arial"/>
            </a:endParaRPr>
          </a:p>
        </p:txBody>
      </p:sp>
      <p:sp>
        <p:nvSpPr>
          <p:cNvPr id="14" name="Rounded Rectangle 13">
            <a:extLst>
              <a:ext uri="{FF2B5EF4-FFF2-40B4-BE49-F238E27FC236}">
                <a16:creationId xmlns="" xmlns:a16="http://schemas.microsoft.com/office/drawing/2014/main" id="{DB13DB6D-CD70-E743-B3D3-2B8857AE6113}"/>
              </a:ext>
            </a:extLst>
          </p:cNvPr>
          <p:cNvSpPr/>
          <p:nvPr/>
        </p:nvSpPr>
        <p:spPr>
          <a:xfrm>
            <a:off x="8736553" y="1653460"/>
            <a:ext cx="2410267" cy="1307602"/>
          </a:xfrm>
          <a:prstGeom prst="roundRect">
            <a:avLst>
              <a:gd name="adj" fmla="val 4382"/>
            </a:avLst>
          </a:prstGeom>
          <a:solidFill>
            <a:schemeClr val="bg1">
              <a:lumMod val="95000"/>
            </a:schemeClr>
          </a:solid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Enables</a:t>
            </a:r>
            <a:br>
              <a:rPr lang="en-GB" sz="2000" b="1" dirty="0">
                <a:solidFill>
                  <a:schemeClr val="accent1"/>
                </a:solidFill>
                <a:latin typeface="Open Sans" panose="020B0606030504020204" pitchFamily="34" charset="0"/>
                <a:sym typeface="Arial"/>
              </a:rPr>
            </a:br>
            <a:r>
              <a:rPr lang="en-GB" sz="2000" b="1" dirty="0">
                <a:solidFill>
                  <a:schemeClr val="accent1"/>
                </a:solidFill>
                <a:latin typeface="Open Sans" panose="020B0606030504020204" pitchFamily="34" charset="0"/>
                <a:sym typeface="Arial"/>
              </a:rPr>
              <a:t>Multi-Actor</a:t>
            </a:r>
            <a:br>
              <a:rPr lang="en-GB" sz="2000" b="1" dirty="0">
                <a:solidFill>
                  <a:schemeClr val="accent1"/>
                </a:solidFill>
                <a:latin typeface="Open Sans" panose="020B0606030504020204" pitchFamily="34" charset="0"/>
                <a:sym typeface="Arial"/>
              </a:rPr>
            </a:br>
            <a:r>
              <a:rPr lang="en-GB" sz="2000" b="1" dirty="0">
                <a:solidFill>
                  <a:schemeClr val="accent1"/>
                </a:solidFill>
                <a:latin typeface="Open Sans" panose="020B0606030504020204" pitchFamily="34" charset="0"/>
                <a:sym typeface="Arial"/>
              </a:rPr>
              <a:t>Participation</a:t>
            </a:r>
            <a:endParaRPr lang="en-GB" sz="2000" dirty="0">
              <a:solidFill>
                <a:schemeClr val="accent1"/>
              </a:solidFill>
              <a:latin typeface="Open Sans" panose="020B0606030504020204" pitchFamily="34" charset="0"/>
              <a:sym typeface="Arial"/>
            </a:endParaRPr>
          </a:p>
        </p:txBody>
      </p:sp>
      <p:sp>
        <p:nvSpPr>
          <p:cNvPr id="15" name="Rounded Rectangle 14">
            <a:extLst>
              <a:ext uri="{FF2B5EF4-FFF2-40B4-BE49-F238E27FC236}">
                <a16:creationId xmlns="" xmlns:a16="http://schemas.microsoft.com/office/drawing/2014/main" id="{3B861070-B3A1-B149-9CFD-4420742966E8}"/>
              </a:ext>
            </a:extLst>
          </p:cNvPr>
          <p:cNvSpPr/>
          <p:nvPr/>
        </p:nvSpPr>
        <p:spPr>
          <a:xfrm>
            <a:off x="1045180" y="3105321"/>
            <a:ext cx="2410267" cy="1307602"/>
          </a:xfrm>
          <a:prstGeom prst="roundRect">
            <a:avLst>
              <a:gd name="adj" fmla="val 4382"/>
            </a:avLst>
          </a:prstGeom>
          <a:solidFill>
            <a:schemeClr val="bg1">
              <a:lumMod val="95000"/>
            </a:schemeClr>
          </a:solid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Confidence in the System</a:t>
            </a:r>
            <a:endParaRPr lang="en-GB" sz="2000" dirty="0">
              <a:solidFill>
                <a:schemeClr val="accent1"/>
              </a:solidFill>
              <a:latin typeface="Open Sans" panose="020B0606030504020204" pitchFamily="34" charset="0"/>
              <a:sym typeface="Arial"/>
            </a:endParaRPr>
          </a:p>
        </p:txBody>
      </p:sp>
      <p:sp>
        <p:nvSpPr>
          <p:cNvPr id="16" name="Rounded Rectangle 15">
            <a:extLst>
              <a:ext uri="{FF2B5EF4-FFF2-40B4-BE49-F238E27FC236}">
                <a16:creationId xmlns="" xmlns:a16="http://schemas.microsoft.com/office/drawing/2014/main" id="{35CD64D2-CA91-6B4F-A2D9-1273CC838813}"/>
              </a:ext>
            </a:extLst>
          </p:cNvPr>
          <p:cNvSpPr/>
          <p:nvPr/>
        </p:nvSpPr>
        <p:spPr>
          <a:xfrm>
            <a:off x="3608971" y="3105321"/>
            <a:ext cx="2410267" cy="1307602"/>
          </a:xfrm>
          <a:prstGeom prst="roundRect">
            <a:avLst>
              <a:gd name="adj" fmla="val 4382"/>
            </a:avLst>
          </a:prstGeom>
          <a:no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Accountability</a:t>
            </a:r>
            <a:endParaRPr lang="en-GB" sz="2000" dirty="0">
              <a:solidFill>
                <a:schemeClr val="accent1"/>
              </a:solidFill>
              <a:latin typeface="Open Sans" panose="020B0606030504020204" pitchFamily="34" charset="0"/>
              <a:sym typeface="Arial"/>
            </a:endParaRPr>
          </a:p>
        </p:txBody>
      </p:sp>
      <p:sp>
        <p:nvSpPr>
          <p:cNvPr id="17" name="Rounded Rectangle 16">
            <a:extLst>
              <a:ext uri="{FF2B5EF4-FFF2-40B4-BE49-F238E27FC236}">
                <a16:creationId xmlns="" xmlns:a16="http://schemas.microsoft.com/office/drawing/2014/main" id="{7EC02160-BA69-4443-8246-BB7B1B9B0003}"/>
              </a:ext>
            </a:extLst>
          </p:cNvPr>
          <p:cNvSpPr/>
          <p:nvPr/>
        </p:nvSpPr>
        <p:spPr>
          <a:xfrm>
            <a:off x="6172762" y="3105321"/>
            <a:ext cx="2410267" cy="1307602"/>
          </a:xfrm>
          <a:prstGeom prst="roundRect">
            <a:avLst>
              <a:gd name="adj" fmla="val 4382"/>
            </a:avLst>
          </a:prstGeom>
          <a:solidFill>
            <a:schemeClr val="bg1">
              <a:lumMod val="95000"/>
            </a:schemeClr>
          </a:solid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Response Coordination</a:t>
            </a:r>
            <a:endParaRPr lang="en-GB" sz="2000" dirty="0">
              <a:solidFill>
                <a:schemeClr val="accent1"/>
              </a:solidFill>
              <a:latin typeface="Open Sans" panose="020B0606030504020204" pitchFamily="34" charset="0"/>
              <a:sym typeface="Arial"/>
            </a:endParaRPr>
          </a:p>
        </p:txBody>
      </p:sp>
      <p:sp>
        <p:nvSpPr>
          <p:cNvPr id="18" name="Rounded Rectangle 17">
            <a:extLst>
              <a:ext uri="{FF2B5EF4-FFF2-40B4-BE49-F238E27FC236}">
                <a16:creationId xmlns="" xmlns:a16="http://schemas.microsoft.com/office/drawing/2014/main" id="{0BE79A39-F817-244D-AAFE-997A6F63E28F}"/>
              </a:ext>
            </a:extLst>
          </p:cNvPr>
          <p:cNvSpPr/>
          <p:nvPr/>
        </p:nvSpPr>
        <p:spPr>
          <a:xfrm>
            <a:off x="8736553" y="3105321"/>
            <a:ext cx="2410267" cy="1307602"/>
          </a:xfrm>
          <a:prstGeom prst="roundRect">
            <a:avLst>
              <a:gd name="adj" fmla="val 4382"/>
            </a:avLst>
          </a:prstGeom>
          <a:no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Consistency</a:t>
            </a:r>
            <a:endParaRPr lang="en-GB" sz="2000" dirty="0">
              <a:solidFill>
                <a:schemeClr val="accent1"/>
              </a:solidFill>
              <a:latin typeface="Open Sans" panose="020B0606030504020204" pitchFamily="34" charset="0"/>
              <a:sym typeface="Arial"/>
            </a:endParaRPr>
          </a:p>
        </p:txBody>
      </p:sp>
      <p:sp>
        <p:nvSpPr>
          <p:cNvPr id="19" name="Rounded Rectangle 18">
            <a:extLst>
              <a:ext uri="{FF2B5EF4-FFF2-40B4-BE49-F238E27FC236}">
                <a16:creationId xmlns="" xmlns:a16="http://schemas.microsoft.com/office/drawing/2014/main" id="{973EE661-BB3C-5F47-B59F-79FEC973EB52}"/>
              </a:ext>
            </a:extLst>
          </p:cNvPr>
          <p:cNvSpPr/>
          <p:nvPr/>
        </p:nvSpPr>
        <p:spPr>
          <a:xfrm>
            <a:off x="1045180" y="4557182"/>
            <a:ext cx="2410267" cy="1307602"/>
          </a:xfrm>
          <a:prstGeom prst="roundRect">
            <a:avLst>
              <a:gd name="adj" fmla="val 4382"/>
            </a:avLst>
          </a:prstGeom>
          <a:no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Regulatory Compliance</a:t>
            </a:r>
            <a:endParaRPr lang="en-GB" sz="2000" dirty="0">
              <a:solidFill>
                <a:schemeClr val="accent1"/>
              </a:solidFill>
              <a:latin typeface="Open Sans" panose="020B0606030504020204" pitchFamily="34" charset="0"/>
              <a:sym typeface="Arial"/>
            </a:endParaRPr>
          </a:p>
        </p:txBody>
      </p:sp>
      <p:sp>
        <p:nvSpPr>
          <p:cNvPr id="21" name="Rounded Rectangle 20">
            <a:extLst>
              <a:ext uri="{FF2B5EF4-FFF2-40B4-BE49-F238E27FC236}">
                <a16:creationId xmlns="" xmlns:a16="http://schemas.microsoft.com/office/drawing/2014/main" id="{3C78A953-023F-9A4D-8B0F-3B48F80C40A2}"/>
              </a:ext>
            </a:extLst>
          </p:cNvPr>
          <p:cNvSpPr/>
          <p:nvPr/>
        </p:nvSpPr>
        <p:spPr>
          <a:xfrm>
            <a:off x="3608971" y="4557182"/>
            <a:ext cx="2410267" cy="1307602"/>
          </a:xfrm>
          <a:prstGeom prst="roundRect">
            <a:avLst>
              <a:gd name="adj" fmla="val 4382"/>
            </a:avLst>
          </a:prstGeom>
          <a:solidFill>
            <a:schemeClr val="bg1">
              <a:lumMod val="95000"/>
            </a:schemeClr>
          </a:solid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Confidentiality</a:t>
            </a:r>
            <a:endParaRPr lang="en-GB" sz="2000" dirty="0">
              <a:solidFill>
                <a:schemeClr val="accent1"/>
              </a:solidFill>
              <a:latin typeface="Open Sans" panose="020B0606030504020204" pitchFamily="34" charset="0"/>
              <a:sym typeface="Arial"/>
            </a:endParaRPr>
          </a:p>
        </p:txBody>
      </p:sp>
      <p:sp>
        <p:nvSpPr>
          <p:cNvPr id="22" name="Rounded Rectangle 21">
            <a:extLst>
              <a:ext uri="{FF2B5EF4-FFF2-40B4-BE49-F238E27FC236}">
                <a16:creationId xmlns="" xmlns:a16="http://schemas.microsoft.com/office/drawing/2014/main" id="{A1BAA7E7-0981-2140-B720-12BD99FAB305}"/>
              </a:ext>
            </a:extLst>
          </p:cNvPr>
          <p:cNvSpPr/>
          <p:nvPr/>
        </p:nvSpPr>
        <p:spPr>
          <a:xfrm>
            <a:off x="6172762" y="4557182"/>
            <a:ext cx="2410267" cy="1307602"/>
          </a:xfrm>
          <a:prstGeom prst="roundRect">
            <a:avLst>
              <a:gd name="adj" fmla="val 4382"/>
            </a:avLst>
          </a:prstGeom>
          <a:no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Effective Early Intervention</a:t>
            </a:r>
            <a:endParaRPr lang="en-GB" sz="2000" dirty="0">
              <a:solidFill>
                <a:schemeClr val="accent1"/>
              </a:solidFill>
              <a:latin typeface="Open Sans" panose="020B0606030504020204" pitchFamily="34" charset="0"/>
              <a:sym typeface="Arial"/>
            </a:endParaRPr>
          </a:p>
        </p:txBody>
      </p:sp>
      <p:sp>
        <p:nvSpPr>
          <p:cNvPr id="24" name="Rounded Rectangle 23">
            <a:extLst>
              <a:ext uri="{FF2B5EF4-FFF2-40B4-BE49-F238E27FC236}">
                <a16:creationId xmlns="" xmlns:a16="http://schemas.microsoft.com/office/drawing/2014/main" id="{9D7726AA-92A1-1D41-9A9D-7FFB588B81C8}"/>
              </a:ext>
            </a:extLst>
          </p:cNvPr>
          <p:cNvSpPr/>
          <p:nvPr/>
        </p:nvSpPr>
        <p:spPr>
          <a:xfrm>
            <a:off x="8736553" y="4557182"/>
            <a:ext cx="2410267" cy="1307602"/>
          </a:xfrm>
          <a:prstGeom prst="roundRect">
            <a:avLst>
              <a:gd name="adj" fmla="val 4382"/>
            </a:avLst>
          </a:prstGeom>
          <a:solidFill>
            <a:schemeClr val="bg1">
              <a:lumMod val="95000"/>
            </a:schemeClr>
          </a:solid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Information Sharing</a:t>
            </a:r>
            <a:endParaRPr lang="en-GB" sz="2000" dirty="0">
              <a:solidFill>
                <a:schemeClr val="accent1"/>
              </a:solidFill>
              <a:latin typeface="Open Sans" panose="020B0606030504020204" pitchFamily="34" charset="0"/>
              <a:sym typeface="Arial"/>
            </a:endParaRPr>
          </a:p>
        </p:txBody>
      </p:sp>
    </p:spTree>
    <p:extLst>
      <p:ext uri="{BB962C8B-B14F-4D97-AF65-F5344CB8AC3E}">
        <p14:creationId xmlns:p14="http://schemas.microsoft.com/office/powerpoint/2010/main" val="31547360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109</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0" y="1773238"/>
            <a:ext cx="10367160" cy="3379900"/>
          </a:xfrm>
        </p:spPr>
        <p:txBody>
          <a:bodyPr wrap="square">
            <a:spAutoFit/>
          </a:bodyPr>
          <a:lstStyle/>
          <a:p>
            <a:pPr marL="0" lvl="0" indent="0">
              <a:buNone/>
            </a:pPr>
            <a:r>
              <a:rPr lang="en-GB" b="1" noProof="0" dirty="0">
                <a:sym typeface="Calibri"/>
              </a:rPr>
              <a:t>Instructions</a:t>
            </a:r>
          </a:p>
          <a:p>
            <a:pPr marL="0" lvl="0" indent="0">
              <a:buNone/>
            </a:pPr>
            <a:r>
              <a:rPr lang="en-GB" noProof="0" dirty="0">
                <a:sym typeface="Calibri"/>
              </a:rPr>
              <a:t>Take 10 minutes to discuss and then answer the following</a:t>
            </a:r>
            <a:br>
              <a:rPr lang="en-GB" noProof="0" dirty="0">
                <a:sym typeface="Calibri"/>
              </a:rPr>
            </a:br>
            <a:r>
              <a:rPr lang="en-GB" noProof="0" dirty="0">
                <a:sym typeface="Calibri"/>
              </a:rPr>
              <a:t>questions and justify why you came to your decisions:</a:t>
            </a:r>
          </a:p>
          <a:p>
            <a:pPr marL="457200" indent="-457200">
              <a:buFont typeface="+mj-lt"/>
              <a:buAutoNum type="alphaLcParenR"/>
            </a:pPr>
            <a:r>
              <a:rPr lang="en-GB" noProof="0" dirty="0">
                <a:sym typeface="Arial"/>
              </a:rPr>
              <a:t>Who should a referral be made to?</a:t>
            </a:r>
          </a:p>
          <a:p>
            <a:pPr marL="457200" indent="-457200">
              <a:buFont typeface="+mj-lt"/>
              <a:buAutoNum type="alphaLcParenR"/>
            </a:pPr>
            <a:r>
              <a:rPr lang="en-GB" noProof="0" dirty="0">
                <a:sym typeface="Arial"/>
              </a:rPr>
              <a:t>How should a referral be made?</a:t>
            </a:r>
          </a:p>
          <a:p>
            <a:pPr marL="457200" indent="-457200">
              <a:buFont typeface="+mj-lt"/>
              <a:buAutoNum type="alphaLcParenR"/>
            </a:pPr>
            <a:r>
              <a:rPr lang="en-GB" noProof="0" dirty="0">
                <a:sym typeface="Arial"/>
              </a:rPr>
              <a:t>What should be referred and why?</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8: Developing a Case Intake and Management System</a:t>
            </a:r>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raphic 6" descr="Chat">
            <a:extLst>
              <a:ext uri="{FF2B5EF4-FFF2-40B4-BE49-F238E27FC236}">
                <a16:creationId xmlns="" xmlns:a16="http://schemas.microsoft.com/office/drawing/2014/main" id="{34A7714D-108F-8045-9D64-4EB0E3E6AD3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810011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79593A20-D6B2-4845-908B-CDBB2E237E55}"/>
              </a:ext>
            </a:extLst>
          </p:cNvPr>
          <p:cNvSpPr>
            <a:spLocks noGrp="1"/>
          </p:cNvSpPr>
          <p:nvPr>
            <p:ph type="subTitle" idx="1"/>
          </p:nvPr>
        </p:nvSpPr>
        <p:spPr>
          <a:xfrm>
            <a:off x="3410378" y="3672900"/>
            <a:ext cx="5126671" cy="2093048"/>
          </a:xfrm>
        </p:spPr>
        <p:txBody>
          <a:bodyPr wrap="square">
            <a:spAutoFit/>
          </a:bodyPr>
          <a:lstStyle/>
          <a:p>
            <a:r>
              <a:rPr lang="en-GB" noProof="0" dirty="0"/>
              <a:t>Levelling the Playing Field</a:t>
            </a:r>
          </a:p>
        </p:txBody>
      </p:sp>
      <p:sp>
        <p:nvSpPr>
          <p:cNvPr id="2" name="Title 1">
            <a:extLst>
              <a:ext uri="{FF2B5EF4-FFF2-40B4-BE49-F238E27FC236}">
                <a16:creationId xmlns="" xmlns:a16="http://schemas.microsoft.com/office/drawing/2014/main"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2</a:t>
            </a:r>
          </a:p>
        </p:txBody>
      </p:sp>
      <p:sp>
        <p:nvSpPr>
          <p:cNvPr id="5" name="Slide Number Placeholder 4">
            <a:extLst>
              <a:ext uri="{FF2B5EF4-FFF2-40B4-BE49-F238E27FC236}">
                <a16:creationId xmlns="" xmlns:a16="http://schemas.microsoft.com/office/drawing/2014/main"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x-none" smtClean="0"/>
              <a:pPr/>
              <a:t>11</a:t>
            </a:fld>
            <a:endParaRPr lang="x-none"/>
          </a:p>
        </p:txBody>
      </p:sp>
      <p:pic>
        <p:nvPicPr>
          <p:cNvPr id="14" name="Picture 13" descr="A picture containing shape&#10;&#10;Description automatically generated">
            <a:extLst>
              <a:ext uri="{FF2B5EF4-FFF2-40B4-BE49-F238E27FC236}">
                <a16:creationId xmlns="" xmlns:a16="http://schemas.microsoft.com/office/drawing/2014/main" id="{21C99C75-452C-E942-B63C-1D2BEF7ADCFA}"/>
              </a:ext>
            </a:extLst>
          </p:cNvPr>
          <p:cNvPicPr>
            <a:picLocks noChangeAspect="1"/>
          </p:cNvPicPr>
          <p:nvPr/>
        </p:nvPicPr>
        <p:blipFill>
          <a:blip r:embed="rId2"/>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22421504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6A0AB0-2459-3B40-80F9-09C59EC8D572}"/>
              </a:ext>
            </a:extLst>
          </p:cNvPr>
          <p:cNvSpPr>
            <a:spLocks noGrp="1"/>
          </p:cNvSpPr>
          <p:nvPr>
            <p:ph type="title"/>
          </p:nvPr>
        </p:nvSpPr>
        <p:spPr/>
        <p:txBody>
          <a:bodyPr/>
          <a:lstStyle/>
          <a:p>
            <a:r>
              <a:rPr lang="en-GB" noProof="0" dirty="0"/>
              <a:t>Referral</a:t>
            </a:r>
          </a:p>
        </p:txBody>
      </p:sp>
      <p:sp>
        <p:nvSpPr>
          <p:cNvPr id="3" name="Slide Number Placeholder 2">
            <a:extLst>
              <a:ext uri="{FF2B5EF4-FFF2-40B4-BE49-F238E27FC236}">
                <a16:creationId xmlns="" xmlns:a16="http://schemas.microsoft.com/office/drawing/2014/main" id="{6DCCA61B-98FD-7E4D-8555-FCCDAFFA736C}"/>
              </a:ext>
            </a:extLst>
          </p:cNvPr>
          <p:cNvSpPr>
            <a:spLocks noGrp="1"/>
          </p:cNvSpPr>
          <p:nvPr>
            <p:ph type="sldNum" sz="quarter" idx="4"/>
          </p:nvPr>
        </p:nvSpPr>
        <p:spPr/>
        <p:txBody>
          <a:bodyPr/>
          <a:lstStyle/>
          <a:p>
            <a:fld id="{8147DBEF-BD83-7C4B-BB76-3EC13072CDF4}" type="slidenum">
              <a:rPr lang="x-none" smtClean="0"/>
              <a:pPr/>
              <a:t>110</a:t>
            </a:fld>
            <a:endParaRPr lang="x-none"/>
          </a:p>
        </p:txBody>
      </p:sp>
      <p:sp>
        <p:nvSpPr>
          <p:cNvPr id="5" name="Content Placeholder 4">
            <a:extLst>
              <a:ext uri="{FF2B5EF4-FFF2-40B4-BE49-F238E27FC236}">
                <a16:creationId xmlns="" xmlns:a16="http://schemas.microsoft.com/office/drawing/2014/main" id="{BBF1B70D-A365-384B-927A-80233C952FD5}"/>
              </a:ext>
            </a:extLst>
          </p:cNvPr>
          <p:cNvSpPr>
            <a:spLocks noGrp="1"/>
          </p:cNvSpPr>
          <p:nvPr>
            <p:ph sz="quarter" idx="13"/>
          </p:nvPr>
        </p:nvSpPr>
        <p:spPr/>
        <p:txBody>
          <a:bodyPr/>
          <a:lstStyle/>
          <a:p>
            <a:r>
              <a:rPr lang="en-GB" noProof="0" dirty="0"/>
              <a:t>Module 8: Developing a Case Intake and Management System</a:t>
            </a:r>
          </a:p>
        </p:txBody>
      </p:sp>
      <p:sp>
        <p:nvSpPr>
          <p:cNvPr id="6" name="Footer Placeholder 5">
            <a:extLst>
              <a:ext uri="{FF2B5EF4-FFF2-40B4-BE49-F238E27FC236}">
                <a16:creationId xmlns="" xmlns:a16="http://schemas.microsoft.com/office/drawing/2014/main" id="{17374711-63EC-D040-8259-D3368AC47508}"/>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 name="Title 6">
            <a:extLst>
              <a:ext uri="{FF2B5EF4-FFF2-40B4-BE49-F238E27FC236}">
                <a16:creationId xmlns="" xmlns:a16="http://schemas.microsoft.com/office/drawing/2014/main" id="{B0665A03-BD58-F54B-AF21-A553DB215366}"/>
              </a:ext>
            </a:extLst>
          </p:cNvPr>
          <p:cNvSpPr txBox="1">
            <a:spLocks/>
          </p:cNvSpPr>
          <p:nvPr/>
        </p:nvSpPr>
        <p:spPr>
          <a:xfrm>
            <a:off x="700366" y="1771019"/>
            <a:ext cx="10791268" cy="537538"/>
          </a:xfrm>
          <a:prstGeom prst="rect">
            <a:avLst/>
          </a:prstGeom>
        </p:spPr>
        <p:txBody>
          <a:bodyPr vert="horz" wrap="square" lIns="0" tIns="45720" rIns="91440" bIns="45720" rtlCol="0" anchor="b" anchorCtr="0">
            <a:normAutofit fontScale="92500"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Who should the referral be made to?</a:t>
            </a:r>
          </a:p>
        </p:txBody>
      </p:sp>
      <p:pic>
        <p:nvPicPr>
          <p:cNvPr id="12" name="Google Shape;219;p6" descr="A group of people walking down a street&#10;&#10;Description automatically generated">
            <a:extLst>
              <a:ext uri="{FF2B5EF4-FFF2-40B4-BE49-F238E27FC236}">
                <a16:creationId xmlns="" xmlns:a16="http://schemas.microsoft.com/office/drawing/2014/main" id="{59BEEC0B-E517-6D41-AD51-52C0A37A5A90}"/>
              </a:ext>
            </a:extLst>
          </p:cNvPr>
          <p:cNvPicPr preferRelativeResize="0"/>
          <p:nvPr/>
        </p:nvPicPr>
        <p:blipFill rotWithShape="1">
          <a:blip r:embed="rId3">
            <a:alphaModFix/>
          </a:blip>
          <a:srcRect l="10035" r="5219"/>
          <a:stretch/>
        </p:blipFill>
        <p:spPr>
          <a:xfrm>
            <a:off x="0" y="2941135"/>
            <a:ext cx="3092814" cy="2052849"/>
          </a:xfrm>
          <a:prstGeom prst="rect">
            <a:avLst/>
          </a:prstGeom>
          <a:noFill/>
          <a:ln w="15875" cap="flat" cmpd="sng">
            <a:noFill/>
            <a:prstDash val="solid"/>
            <a:round/>
            <a:headEnd type="none" w="sm" len="sm"/>
            <a:tailEnd type="none" w="sm" len="sm"/>
          </a:ln>
          <a:effectLst/>
        </p:spPr>
      </p:pic>
      <p:pic>
        <p:nvPicPr>
          <p:cNvPr id="13" name="Google Shape;220;p6" descr="A group of people sitting at a table&#10;&#10;Description automatically generated">
            <a:extLst>
              <a:ext uri="{FF2B5EF4-FFF2-40B4-BE49-F238E27FC236}">
                <a16:creationId xmlns="" xmlns:a16="http://schemas.microsoft.com/office/drawing/2014/main" id="{8DD131B2-AC71-A743-AA4C-7DD6A56835B9}"/>
              </a:ext>
            </a:extLst>
          </p:cNvPr>
          <p:cNvPicPr preferRelativeResize="0"/>
          <p:nvPr/>
        </p:nvPicPr>
        <p:blipFill rotWithShape="1">
          <a:blip r:embed="rId4">
            <a:alphaModFix/>
          </a:blip>
          <a:srcRect/>
          <a:stretch/>
        </p:blipFill>
        <p:spPr>
          <a:xfrm>
            <a:off x="6380911" y="2936144"/>
            <a:ext cx="3089275" cy="2057840"/>
          </a:xfrm>
          <a:prstGeom prst="rect">
            <a:avLst/>
          </a:prstGeom>
          <a:noFill/>
          <a:ln w="12700" cap="flat" cmpd="sng">
            <a:noFill/>
            <a:prstDash val="solid"/>
            <a:round/>
            <a:headEnd type="none" w="sm" len="sm"/>
            <a:tailEnd type="none" w="sm" len="sm"/>
          </a:ln>
          <a:effectLst/>
        </p:spPr>
      </p:pic>
      <p:pic>
        <p:nvPicPr>
          <p:cNvPr id="14" name="Google Shape;221;p6" descr="A person standing in front of an office&#10;&#10;Description automatically generated">
            <a:extLst>
              <a:ext uri="{FF2B5EF4-FFF2-40B4-BE49-F238E27FC236}">
                <a16:creationId xmlns="" xmlns:a16="http://schemas.microsoft.com/office/drawing/2014/main" id="{36B0DB4B-94F9-484B-9F90-7F1B581618D3}"/>
              </a:ext>
            </a:extLst>
          </p:cNvPr>
          <p:cNvPicPr preferRelativeResize="0"/>
          <p:nvPr/>
        </p:nvPicPr>
        <p:blipFill rotWithShape="1">
          <a:blip r:embed="rId5">
            <a:alphaModFix/>
          </a:blip>
          <a:srcRect l="6751" r="10489"/>
          <a:stretch/>
        </p:blipFill>
        <p:spPr>
          <a:xfrm>
            <a:off x="9473725" y="3156839"/>
            <a:ext cx="2718276" cy="2052849"/>
          </a:xfrm>
          <a:prstGeom prst="rect">
            <a:avLst/>
          </a:prstGeom>
          <a:noFill/>
          <a:ln w="12700" cap="flat" cmpd="sng">
            <a:noFill/>
            <a:prstDash val="solid"/>
            <a:round/>
            <a:headEnd type="none" w="sm" len="sm"/>
            <a:tailEnd type="none" w="sm" len="sm"/>
          </a:ln>
          <a:effectLst/>
        </p:spPr>
      </p:pic>
      <p:pic>
        <p:nvPicPr>
          <p:cNvPr id="15" name="Google Shape;222;p6" descr="A picture containing person, indoor, young, person&#10;&#10;Description automatically generated">
            <a:extLst>
              <a:ext uri="{FF2B5EF4-FFF2-40B4-BE49-F238E27FC236}">
                <a16:creationId xmlns="" xmlns:a16="http://schemas.microsoft.com/office/drawing/2014/main" id="{EF284824-E766-AC49-A7E5-8FCA1BD55727}"/>
              </a:ext>
            </a:extLst>
          </p:cNvPr>
          <p:cNvPicPr preferRelativeResize="0"/>
          <p:nvPr/>
        </p:nvPicPr>
        <p:blipFill rotWithShape="1">
          <a:blip r:embed="rId6">
            <a:alphaModFix/>
          </a:blip>
          <a:srcRect l="2983" r="7173"/>
          <a:stretch/>
        </p:blipFill>
        <p:spPr>
          <a:xfrm>
            <a:off x="3092814" y="3161830"/>
            <a:ext cx="3284558" cy="2052849"/>
          </a:xfrm>
          <a:prstGeom prst="rect">
            <a:avLst/>
          </a:prstGeom>
          <a:noFill/>
          <a:ln w="12700" cap="flat" cmpd="sng">
            <a:noFill/>
            <a:prstDash val="solid"/>
            <a:round/>
            <a:headEnd type="none" w="sm" len="sm"/>
            <a:tailEnd type="none" w="sm" len="sm"/>
          </a:ln>
          <a:effectLst/>
        </p:spPr>
      </p:pic>
    </p:spTree>
    <p:extLst>
      <p:ext uri="{BB962C8B-B14F-4D97-AF65-F5344CB8AC3E}">
        <p14:creationId xmlns:p14="http://schemas.microsoft.com/office/powerpoint/2010/main" val="16893041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6A0AB0-2459-3B40-80F9-09C59EC8D572}"/>
              </a:ext>
            </a:extLst>
          </p:cNvPr>
          <p:cNvSpPr>
            <a:spLocks noGrp="1"/>
          </p:cNvSpPr>
          <p:nvPr>
            <p:ph type="title"/>
          </p:nvPr>
        </p:nvSpPr>
        <p:spPr/>
        <p:txBody>
          <a:bodyPr/>
          <a:lstStyle/>
          <a:p>
            <a:r>
              <a:rPr lang="en-GB" noProof="0" dirty="0"/>
              <a:t>Referral</a:t>
            </a:r>
          </a:p>
        </p:txBody>
      </p:sp>
      <p:sp>
        <p:nvSpPr>
          <p:cNvPr id="3" name="Slide Number Placeholder 2">
            <a:extLst>
              <a:ext uri="{FF2B5EF4-FFF2-40B4-BE49-F238E27FC236}">
                <a16:creationId xmlns="" xmlns:a16="http://schemas.microsoft.com/office/drawing/2014/main" id="{6DCCA61B-98FD-7E4D-8555-FCCDAFFA736C}"/>
              </a:ext>
            </a:extLst>
          </p:cNvPr>
          <p:cNvSpPr>
            <a:spLocks noGrp="1"/>
          </p:cNvSpPr>
          <p:nvPr>
            <p:ph type="sldNum" sz="quarter" idx="4"/>
          </p:nvPr>
        </p:nvSpPr>
        <p:spPr/>
        <p:txBody>
          <a:bodyPr/>
          <a:lstStyle/>
          <a:p>
            <a:fld id="{8147DBEF-BD83-7C4B-BB76-3EC13072CDF4}" type="slidenum">
              <a:rPr lang="x-none" smtClean="0"/>
              <a:pPr/>
              <a:t>111</a:t>
            </a:fld>
            <a:endParaRPr lang="x-none"/>
          </a:p>
        </p:txBody>
      </p:sp>
      <p:sp>
        <p:nvSpPr>
          <p:cNvPr id="5" name="Content Placeholder 4">
            <a:extLst>
              <a:ext uri="{FF2B5EF4-FFF2-40B4-BE49-F238E27FC236}">
                <a16:creationId xmlns="" xmlns:a16="http://schemas.microsoft.com/office/drawing/2014/main" id="{BBF1B70D-A365-384B-927A-80233C952FD5}"/>
              </a:ext>
            </a:extLst>
          </p:cNvPr>
          <p:cNvSpPr>
            <a:spLocks noGrp="1"/>
          </p:cNvSpPr>
          <p:nvPr>
            <p:ph sz="quarter" idx="13"/>
          </p:nvPr>
        </p:nvSpPr>
        <p:spPr/>
        <p:txBody>
          <a:bodyPr/>
          <a:lstStyle/>
          <a:p>
            <a:r>
              <a:rPr lang="en-GB" noProof="0" dirty="0"/>
              <a:t>Module 8: Developing a Case Intake and Management System</a:t>
            </a:r>
          </a:p>
        </p:txBody>
      </p:sp>
      <p:sp>
        <p:nvSpPr>
          <p:cNvPr id="6" name="Footer Placeholder 5">
            <a:extLst>
              <a:ext uri="{FF2B5EF4-FFF2-40B4-BE49-F238E27FC236}">
                <a16:creationId xmlns="" xmlns:a16="http://schemas.microsoft.com/office/drawing/2014/main" id="{17374711-63EC-D040-8259-D3368AC47508}"/>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 name="Title 6">
            <a:extLst>
              <a:ext uri="{FF2B5EF4-FFF2-40B4-BE49-F238E27FC236}">
                <a16:creationId xmlns="" xmlns:a16="http://schemas.microsoft.com/office/drawing/2014/main" id="{B0665A03-BD58-F54B-AF21-A553DB215366}"/>
              </a:ext>
            </a:extLst>
          </p:cNvPr>
          <p:cNvSpPr txBox="1">
            <a:spLocks/>
          </p:cNvSpPr>
          <p:nvPr/>
        </p:nvSpPr>
        <p:spPr>
          <a:xfrm>
            <a:off x="6877" y="1909823"/>
            <a:ext cx="12178246" cy="1783132"/>
          </a:xfrm>
          <a:prstGeom prst="rect">
            <a:avLst/>
          </a:prstGeom>
        </p:spPr>
        <p:txBody>
          <a:bodyPr vert="horz" wrap="square" lIns="0" tIns="45720" rIns="91440" bIns="45720" rtlCol="0" anchor="t" anchorCtr="0">
            <a:norm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What are the best methods of making a referral?</a:t>
            </a:r>
          </a:p>
          <a:p>
            <a:pPr algn="ctr">
              <a:lnSpc>
                <a:spcPct val="150000"/>
              </a:lnSpc>
            </a:pPr>
            <a:r>
              <a:rPr lang="en-GB" sz="2800" b="0" dirty="0">
                <a:solidFill>
                  <a:schemeClr val="tx2"/>
                </a:solidFill>
              </a:rPr>
              <a:t>E.g., hotline, website, email, community contact…</a:t>
            </a:r>
          </a:p>
        </p:txBody>
      </p:sp>
      <p:pic>
        <p:nvPicPr>
          <p:cNvPr id="16" name="Google Shape;234;p7" descr="A picture containing person, person, person, phone&#10;&#10;Description automatically generated">
            <a:extLst>
              <a:ext uri="{FF2B5EF4-FFF2-40B4-BE49-F238E27FC236}">
                <a16:creationId xmlns="" xmlns:a16="http://schemas.microsoft.com/office/drawing/2014/main" id="{AB07292D-6198-DC4D-8E82-C0C8174DD5E6}"/>
              </a:ext>
            </a:extLst>
          </p:cNvPr>
          <p:cNvPicPr preferRelativeResize="0"/>
          <p:nvPr/>
        </p:nvPicPr>
        <p:blipFill rotWithShape="1">
          <a:blip r:embed="rId3">
            <a:alphaModFix/>
          </a:blip>
          <a:srcRect/>
          <a:stretch/>
        </p:blipFill>
        <p:spPr>
          <a:xfrm>
            <a:off x="-6877" y="3692955"/>
            <a:ext cx="12192000" cy="2446926"/>
          </a:xfrm>
          <a:prstGeom prst="rect">
            <a:avLst/>
          </a:prstGeom>
          <a:noFill/>
          <a:ln>
            <a:noFill/>
          </a:ln>
        </p:spPr>
      </p:pic>
    </p:spTree>
    <p:extLst>
      <p:ext uri="{BB962C8B-B14F-4D97-AF65-F5344CB8AC3E}">
        <p14:creationId xmlns:p14="http://schemas.microsoft.com/office/powerpoint/2010/main" val="2378832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845C7E3-5BC2-2E4A-AD3A-2B4D72A9892D}"/>
              </a:ext>
            </a:extLst>
          </p:cNvPr>
          <p:cNvSpPr/>
          <p:nvPr/>
        </p:nvSpPr>
        <p:spPr>
          <a:xfrm>
            <a:off x="0" y="2743200"/>
            <a:ext cx="12192000" cy="32987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 name="Title 1">
            <a:extLst>
              <a:ext uri="{FF2B5EF4-FFF2-40B4-BE49-F238E27FC236}">
                <a16:creationId xmlns="" xmlns:a16="http://schemas.microsoft.com/office/drawing/2014/main" id="{5C6A0AB0-2459-3B40-80F9-09C59EC8D572}"/>
              </a:ext>
            </a:extLst>
          </p:cNvPr>
          <p:cNvSpPr>
            <a:spLocks noGrp="1"/>
          </p:cNvSpPr>
          <p:nvPr>
            <p:ph type="title"/>
          </p:nvPr>
        </p:nvSpPr>
        <p:spPr/>
        <p:txBody>
          <a:bodyPr/>
          <a:lstStyle/>
          <a:p>
            <a:r>
              <a:rPr lang="en-GB" noProof="0" dirty="0"/>
              <a:t>Referral</a:t>
            </a:r>
          </a:p>
        </p:txBody>
      </p:sp>
      <p:sp>
        <p:nvSpPr>
          <p:cNvPr id="3" name="Slide Number Placeholder 2">
            <a:extLst>
              <a:ext uri="{FF2B5EF4-FFF2-40B4-BE49-F238E27FC236}">
                <a16:creationId xmlns="" xmlns:a16="http://schemas.microsoft.com/office/drawing/2014/main" id="{6DCCA61B-98FD-7E4D-8555-FCCDAFFA736C}"/>
              </a:ext>
            </a:extLst>
          </p:cNvPr>
          <p:cNvSpPr>
            <a:spLocks noGrp="1"/>
          </p:cNvSpPr>
          <p:nvPr>
            <p:ph type="sldNum" sz="quarter" idx="4"/>
          </p:nvPr>
        </p:nvSpPr>
        <p:spPr/>
        <p:txBody>
          <a:bodyPr/>
          <a:lstStyle/>
          <a:p>
            <a:fld id="{8147DBEF-BD83-7C4B-BB76-3EC13072CDF4}" type="slidenum">
              <a:rPr lang="x-none" smtClean="0"/>
              <a:pPr/>
              <a:t>112</a:t>
            </a:fld>
            <a:endParaRPr lang="x-none"/>
          </a:p>
        </p:txBody>
      </p:sp>
      <p:sp>
        <p:nvSpPr>
          <p:cNvPr id="5" name="Content Placeholder 4">
            <a:extLst>
              <a:ext uri="{FF2B5EF4-FFF2-40B4-BE49-F238E27FC236}">
                <a16:creationId xmlns="" xmlns:a16="http://schemas.microsoft.com/office/drawing/2014/main" id="{BBF1B70D-A365-384B-927A-80233C952FD5}"/>
              </a:ext>
            </a:extLst>
          </p:cNvPr>
          <p:cNvSpPr>
            <a:spLocks noGrp="1"/>
          </p:cNvSpPr>
          <p:nvPr>
            <p:ph sz="quarter" idx="13"/>
          </p:nvPr>
        </p:nvSpPr>
        <p:spPr/>
        <p:txBody>
          <a:bodyPr/>
          <a:lstStyle/>
          <a:p>
            <a:r>
              <a:rPr lang="en-GB" noProof="0" dirty="0"/>
              <a:t>Module 8: Developing a Case Intake and Management System</a:t>
            </a:r>
          </a:p>
        </p:txBody>
      </p:sp>
      <p:sp>
        <p:nvSpPr>
          <p:cNvPr id="6" name="Footer Placeholder 5">
            <a:extLst>
              <a:ext uri="{FF2B5EF4-FFF2-40B4-BE49-F238E27FC236}">
                <a16:creationId xmlns="" xmlns:a16="http://schemas.microsoft.com/office/drawing/2014/main" id="{17374711-63EC-D040-8259-D3368AC47508}"/>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8" name="Google Shape;246;p8" descr="A screenshot of a social media post&#10;&#10;Description automatically generated">
            <a:extLst>
              <a:ext uri="{FF2B5EF4-FFF2-40B4-BE49-F238E27FC236}">
                <a16:creationId xmlns="" xmlns:a16="http://schemas.microsoft.com/office/drawing/2014/main" id="{14D436D7-FF87-214C-9A1E-6DC7E456FE73}"/>
              </a:ext>
            </a:extLst>
          </p:cNvPr>
          <p:cNvPicPr preferRelativeResize="0"/>
          <p:nvPr/>
        </p:nvPicPr>
        <p:blipFill rotWithShape="1">
          <a:blip r:embed="rId3">
            <a:alphaModFix/>
          </a:blip>
          <a:srcRect/>
          <a:stretch/>
        </p:blipFill>
        <p:spPr>
          <a:xfrm>
            <a:off x="2940050" y="2966177"/>
            <a:ext cx="6311900" cy="2872241"/>
          </a:xfrm>
          <a:prstGeom prst="rect">
            <a:avLst/>
          </a:prstGeom>
          <a:noFill/>
          <a:ln w="12700" cap="flat" cmpd="sng">
            <a:noFill/>
            <a:prstDash val="solid"/>
            <a:round/>
            <a:headEnd type="none" w="sm" len="sm"/>
            <a:tailEnd type="none" w="sm" len="sm"/>
          </a:ln>
          <a:effectLst>
            <a:outerShdw blurRad="50800" dist="38100" dir="2700000" algn="tl" rotWithShape="0">
              <a:srgbClr val="000000">
                <a:alpha val="40000"/>
              </a:srgbClr>
            </a:outerShdw>
          </a:effectLst>
        </p:spPr>
      </p:pic>
      <p:sp>
        <p:nvSpPr>
          <p:cNvPr id="10" name="Title 6">
            <a:extLst>
              <a:ext uri="{FF2B5EF4-FFF2-40B4-BE49-F238E27FC236}">
                <a16:creationId xmlns="" xmlns:a16="http://schemas.microsoft.com/office/drawing/2014/main" id="{7F4060D8-2ABF-E646-BB1D-DD29C7436460}"/>
              </a:ext>
            </a:extLst>
          </p:cNvPr>
          <p:cNvSpPr txBox="1">
            <a:spLocks/>
          </p:cNvSpPr>
          <p:nvPr/>
        </p:nvSpPr>
        <p:spPr>
          <a:xfrm>
            <a:off x="700366" y="1770480"/>
            <a:ext cx="10791268" cy="537538"/>
          </a:xfrm>
          <a:prstGeom prst="rect">
            <a:avLst/>
          </a:prstGeom>
        </p:spPr>
        <p:txBody>
          <a:bodyPr vert="horz" wrap="square" lIns="0" tIns="45720" rIns="91440" bIns="45720" rtlCol="0" anchor="b" anchorCtr="0">
            <a:normAutofit fontScale="92500"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What should be referred?</a:t>
            </a:r>
          </a:p>
        </p:txBody>
      </p:sp>
    </p:spTree>
    <p:extLst>
      <p:ext uri="{BB962C8B-B14F-4D97-AF65-F5344CB8AC3E}">
        <p14:creationId xmlns:p14="http://schemas.microsoft.com/office/powerpoint/2010/main" val="33118488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C0B9B5AC-E835-CB48-B0AA-66F961328414}"/>
              </a:ext>
            </a:extLst>
          </p:cNvPr>
          <p:cNvSpPr/>
          <p:nvPr/>
        </p:nvSpPr>
        <p:spPr>
          <a:xfrm>
            <a:off x="7592992" y="1267699"/>
            <a:ext cx="4599008" cy="49131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 name="Title 1">
            <a:extLst>
              <a:ext uri="{FF2B5EF4-FFF2-40B4-BE49-F238E27FC236}">
                <a16:creationId xmlns="" xmlns:a16="http://schemas.microsoft.com/office/drawing/2014/main" id="{8998DC8C-D859-5E41-994F-FC2334123CEC}"/>
              </a:ext>
            </a:extLst>
          </p:cNvPr>
          <p:cNvSpPr>
            <a:spLocks noGrp="1"/>
          </p:cNvSpPr>
          <p:nvPr>
            <p:ph type="title"/>
          </p:nvPr>
        </p:nvSpPr>
        <p:spPr/>
        <p:txBody>
          <a:bodyPr/>
          <a:lstStyle/>
          <a:p>
            <a:r>
              <a:rPr lang="en-GB" noProof="0" dirty="0"/>
              <a:t>Case Study 1 – Copenhagen</a:t>
            </a:r>
          </a:p>
        </p:txBody>
      </p:sp>
      <p:sp>
        <p:nvSpPr>
          <p:cNvPr id="3" name="Slide Number Placeholder 2">
            <a:extLst>
              <a:ext uri="{FF2B5EF4-FFF2-40B4-BE49-F238E27FC236}">
                <a16:creationId xmlns="" xmlns:a16="http://schemas.microsoft.com/office/drawing/2014/main" id="{6CA9477D-0225-D14F-9CD5-D78CF79E3314}"/>
              </a:ext>
            </a:extLst>
          </p:cNvPr>
          <p:cNvSpPr>
            <a:spLocks noGrp="1"/>
          </p:cNvSpPr>
          <p:nvPr>
            <p:ph type="sldNum" sz="quarter" idx="4"/>
          </p:nvPr>
        </p:nvSpPr>
        <p:spPr/>
        <p:txBody>
          <a:bodyPr/>
          <a:lstStyle/>
          <a:p>
            <a:fld id="{8147DBEF-BD83-7C4B-BB76-3EC13072CDF4}" type="slidenum">
              <a:rPr lang="x-none" smtClean="0"/>
              <a:pPr/>
              <a:t>113</a:t>
            </a:fld>
            <a:endParaRPr lang="x-none"/>
          </a:p>
        </p:txBody>
      </p:sp>
      <p:sp>
        <p:nvSpPr>
          <p:cNvPr id="4" name="Content Placeholder 3">
            <a:extLst>
              <a:ext uri="{FF2B5EF4-FFF2-40B4-BE49-F238E27FC236}">
                <a16:creationId xmlns="" xmlns:a16="http://schemas.microsoft.com/office/drawing/2014/main" id="{2C1ACFA7-BF89-674F-9AFA-73572534F820}"/>
              </a:ext>
            </a:extLst>
          </p:cNvPr>
          <p:cNvSpPr>
            <a:spLocks noGrp="1"/>
          </p:cNvSpPr>
          <p:nvPr>
            <p:ph idx="12"/>
          </p:nvPr>
        </p:nvSpPr>
        <p:spPr>
          <a:xfrm>
            <a:off x="1092201" y="1773238"/>
            <a:ext cx="6500791" cy="4170362"/>
          </a:xfrm>
        </p:spPr>
        <p:txBody>
          <a:bodyPr/>
          <a:lstStyle/>
          <a:p>
            <a:pPr>
              <a:lnSpc>
                <a:spcPts val="2900"/>
              </a:lnSpc>
            </a:pPr>
            <a:r>
              <a:rPr lang="en-GB" b="1" noProof="0" dirty="0"/>
              <a:t>VINK</a:t>
            </a:r>
            <a:r>
              <a:rPr lang="en-GB" noProof="0" dirty="0"/>
              <a:t> – Provides contact for P/CVE advice in Copenhagen.</a:t>
            </a:r>
          </a:p>
          <a:p>
            <a:pPr>
              <a:lnSpc>
                <a:spcPts val="2900"/>
              </a:lnSpc>
            </a:pPr>
            <a:r>
              <a:rPr lang="en-GB" noProof="0" dirty="0"/>
              <a:t>Comprising of radicalisation practitioners, street workers, mentors, and teachers.</a:t>
            </a:r>
          </a:p>
          <a:p>
            <a:pPr>
              <a:lnSpc>
                <a:spcPts val="2900"/>
              </a:lnSpc>
            </a:pPr>
            <a:r>
              <a:rPr lang="en-GB" noProof="0" dirty="0"/>
              <a:t>VINK part of Copenhagen Coordination Unit/Info House.</a:t>
            </a:r>
          </a:p>
          <a:p>
            <a:pPr>
              <a:lnSpc>
                <a:spcPts val="2900"/>
              </a:lnSpc>
            </a:pPr>
            <a:r>
              <a:rPr lang="en-GB" noProof="0" dirty="0"/>
              <a:t>Info House membership also includes social services, police, probation.</a:t>
            </a:r>
          </a:p>
          <a:p>
            <a:pPr>
              <a:lnSpc>
                <a:spcPts val="2900"/>
              </a:lnSpc>
            </a:pPr>
            <a:r>
              <a:rPr lang="en-GB" noProof="0" dirty="0"/>
              <a:t>Meets every 2 weeks to discuss casework.</a:t>
            </a:r>
          </a:p>
        </p:txBody>
      </p:sp>
      <p:sp>
        <p:nvSpPr>
          <p:cNvPr id="5" name="Content Placeholder 4">
            <a:extLst>
              <a:ext uri="{FF2B5EF4-FFF2-40B4-BE49-F238E27FC236}">
                <a16:creationId xmlns="" xmlns:a16="http://schemas.microsoft.com/office/drawing/2014/main" id="{CBAD9D0E-1081-7F4F-901F-6EEF17D97BA6}"/>
              </a:ext>
            </a:extLst>
          </p:cNvPr>
          <p:cNvSpPr>
            <a:spLocks noGrp="1"/>
          </p:cNvSpPr>
          <p:nvPr>
            <p:ph sz="quarter" idx="13"/>
          </p:nvPr>
        </p:nvSpPr>
        <p:spPr/>
        <p:txBody>
          <a:bodyPr/>
          <a:lstStyle/>
          <a:p>
            <a:r>
              <a:rPr lang="en-GB" noProof="0" dirty="0"/>
              <a:t>Module 8: Developing a Case Intake and Management System</a:t>
            </a:r>
          </a:p>
        </p:txBody>
      </p:sp>
      <p:sp>
        <p:nvSpPr>
          <p:cNvPr id="6" name="Footer Placeholder 5">
            <a:extLst>
              <a:ext uri="{FF2B5EF4-FFF2-40B4-BE49-F238E27FC236}">
                <a16:creationId xmlns="" xmlns:a16="http://schemas.microsoft.com/office/drawing/2014/main" id="{E3C3F0FD-3C85-AC47-9618-230FF108787C}"/>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Google Shape;257;p9" descr="A screenshot of a social media post&#10;&#10;Description automatically generated">
            <a:extLst>
              <a:ext uri="{FF2B5EF4-FFF2-40B4-BE49-F238E27FC236}">
                <a16:creationId xmlns="" xmlns:a16="http://schemas.microsoft.com/office/drawing/2014/main" id="{F1BA19D9-00E8-174A-AD54-4E2A91E517B1}"/>
              </a:ext>
            </a:extLst>
          </p:cNvPr>
          <p:cNvPicPr preferRelativeResize="0"/>
          <p:nvPr/>
        </p:nvPicPr>
        <p:blipFill rotWithShape="1">
          <a:blip r:embed="rId3">
            <a:alphaModFix/>
          </a:blip>
          <a:srcRect/>
          <a:stretch/>
        </p:blipFill>
        <p:spPr>
          <a:xfrm>
            <a:off x="8005780" y="1467684"/>
            <a:ext cx="2523594" cy="2898752"/>
          </a:xfrm>
          <a:prstGeom prst="rect">
            <a:avLst/>
          </a:prstGeom>
          <a:noFill/>
          <a:ln w="9525" cap="flat" cmpd="sng">
            <a:noFill/>
            <a:prstDash val="solid"/>
            <a:round/>
            <a:headEnd type="none" w="sm" len="sm"/>
            <a:tailEnd type="none" w="sm" len="sm"/>
          </a:ln>
          <a:effectLst>
            <a:outerShdw blurRad="50800" dist="38100" dir="2700000" algn="tl" rotWithShape="0">
              <a:srgbClr val="262626">
                <a:alpha val="40000"/>
              </a:srgbClr>
            </a:outerShdw>
          </a:effectLst>
        </p:spPr>
      </p:pic>
      <p:pic>
        <p:nvPicPr>
          <p:cNvPr id="8" name="Google Shape;258;p9" descr="A screenshot of a cell phone&#10;&#10;Description automatically generated">
            <a:extLst>
              <a:ext uri="{FF2B5EF4-FFF2-40B4-BE49-F238E27FC236}">
                <a16:creationId xmlns="" xmlns:a16="http://schemas.microsoft.com/office/drawing/2014/main" id="{1CB71EAB-51AA-B045-893E-1617DF66773E}"/>
              </a:ext>
            </a:extLst>
          </p:cNvPr>
          <p:cNvPicPr preferRelativeResize="0"/>
          <p:nvPr/>
        </p:nvPicPr>
        <p:blipFill rotWithShape="1">
          <a:blip r:embed="rId4">
            <a:alphaModFix/>
          </a:blip>
          <a:srcRect/>
          <a:stretch/>
        </p:blipFill>
        <p:spPr>
          <a:xfrm>
            <a:off x="9267577" y="3098884"/>
            <a:ext cx="2464926" cy="2912281"/>
          </a:xfrm>
          <a:prstGeom prst="rect">
            <a:avLst/>
          </a:prstGeom>
          <a:noFill/>
          <a:ln w="15875" cap="flat" cmpd="sng">
            <a:noFill/>
            <a:prstDash val="solid"/>
            <a:round/>
            <a:headEnd type="none" w="sm" len="sm"/>
            <a:tailEnd type="none" w="sm" len="sm"/>
          </a:ln>
          <a:effectLst>
            <a:outerShdw blurRad="50800" dist="38100" dir="2700000" algn="tl" rotWithShape="0">
              <a:srgbClr val="000000">
                <a:alpha val="40000"/>
              </a:srgbClr>
            </a:outerShdw>
          </a:effectLst>
        </p:spPr>
      </p:pic>
      <p:sp>
        <p:nvSpPr>
          <p:cNvPr id="9" name="Rectangle 8">
            <a:extLst>
              <a:ext uri="{FF2B5EF4-FFF2-40B4-BE49-F238E27FC236}">
                <a16:creationId xmlns="" xmlns:a16="http://schemas.microsoft.com/office/drawing/2014/main" id="{2BAA02F2-FE6A-344A-B986-50446106C9B0}"/>
              </a:ext>
            </a:extLst>
          </p:cNvPr>
          <p:cNvSpPr/>
          <p:nvPr/>
        </p:nvSpPr>
        <p:spPr>
          <a:xfrm>
            <a:off x="7480695" y="5205650"/>
            <a:ext cx="1374250"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(VINK, n.d.) </a:t>
            </a:r>
          </a:p>
        </p:txBody>
      </p:sp>
    </p:spTree>
    <p:extLst>
      <p:ext uri="{BB962C8B-B14F-4D97-AF65-F5344CB8AC3E}">
        <p14:creationId xmlns:p14="http://schemas.microsoft.com/office/powerpoint/2010/main" val="19957678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1168F312-D285-5149-BD01-110A021F7494}"/>
              </a:ext>
            </a:extLst>
          </p:cNvPr>
          <p:cNvSpPr/>
          <p:nvPr/>
        </p:nvSpPr>
        <p:spPr>
          <a:xfrm>
            <a:off x="8704162" y="1267699"/>
            <a:ext cx="3487838" cy="49131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 name="Title 1">
            <a:extLst>
              <a:ext uri="{FF2B5EF4-FFF2-40B4-BE49-F238E27FC236}">
                <a16:creationId xmlns="" xmlns:a16="http://schemas.microsoft.com/office/drawing/2014/main" id="{8998DC8C-D859-5E41-994F-FC2334123CEC}"/>
              </a:ext>
            </a:extLst>
          </p:cNvPr>
          <p:cNvSpPr>
            <a:spLocks noGrp="1"/>
          </p:cNvSpPr>
          <p:nvPr>
            <p:ph type="title"/>
          </p:nvPr>
        </p:nvSpPr>
        <p:spPr/>
        <p:txBody>
          <a:bodyPr/>
          <a:lstStyle/>
          <a:p>
            <a:r>
              <a:rPr lang="en-GB" noProof="0" dirty="0"/>
              <a:t>Case Study 2 – United Kingdom</a:t>
            </a:r>
          </a:p>
        </p:txBody>
      </p:sp>
      <p:sp>
        <p:nvSpPr>
          <p:cNvPr id="3" name="Slide Number Placeholder 2">
            <a:extLst>
              <a:ext uri="{FF2B5EF4-FFF2-40B4-BE49-F238E27FC236}">
                <a16:creationId xmlns="" xmlns:a16="http://schemas.microsoft.com/office/drawing/2014/main" id="{6CA9477D-0225-D14F-9CD5-D78CF79E3314}"/>
              </a:ext>
            </a:extLst>
          </p:cNvPr>
          <p:cNvSpPr>
            <a:spLocks noGrp="1"/>
          </p:cNvSpPr>
          <p:nvPr>
            <p:ph type="sldNum" sz="quarter" idx="4"/>
          </p:nvPr>
        </p:nvSpPr>
        <p:spPr/>
        <p:txBody>
          <a:bodyPr/>
          <a:lstStyle/>
          <a:p>
            <a:fld id="{8147DBEF-BD83-7C4B-BB76-3EC13072CDF4}" type="slidenum">
              <a:rPr lang="x-none" smtClean="0"/>
              <a:pPr/>
              <a:t>114</a:t>
            </a:fld>
            <a:endParaRPr lang="x-none"/>
          </a:p>
        </p:txBody>
      </p:sp>
      <p:sp>
        <p:nvSpPr>
          <p:cNvPr id="4" name="Content Placeholder 3">
            <a:extLst>
              <a:ext uri="{FF2B5EF4-FFF2-40B4-BE49-F238E27FC236}">
                <a16:creationId xmlns="" xmlns:a16="http://schemas.microsoft.com/office/drawing/2014/main" id="{2C1ACFA7-BF89-674F-9AFA-73572534F820}"/>
              </a:ext>
            </a:extLst>
          </p:cNvPr>
          <p:cNvSpPr>
            <a:spLocks noGrp="1"/>
          </p:cNvSpPr>
          <p:nvPr>
            <p:ph idx="12"/>
          </p:nvPr>
        </p:nvSpPr>
        <p:spPr>
          <a:xfrm>
            <a:off x="1092201" y="1773238"/>
            <a:ext cx="7611961" cy="4170362"/>
          </a:xfrm>
        </p:spPr>
        <p:txBody>
          <a:bodyPr/>
          <a:lstStyle/>
          <a:p>
            <a:pPr>
              <a:lnSpc>
                <a:spcPts val="2900"/>
              </a:lnSpc>
            </a:pPr>
            <a:r>
              <a:rPr lang="en-GB" noProof="0" dirty="0"/>
              <a:t>All referral to social services and police for initial assessment/information-sharing.</a:t>
            </a:r>
          </a:p>
          <a:p>
            <a:pPr>
              <a:lnSpc>
                <a:spcPts val="2900"/>
              </a:lnSpc>
            </a:pPr>
            <a:r>
              <a:rPr lang="en-GB" noProof="0" dirty="0"/>
              <a:t>Statutory agency focus.</a:t>
            </a:r>
          </a:p>
          <a:p>
            <a:pPr>
              <a:lnSpc>
                <a:spcPts val="2900"/>
              </a:lnSpc>
            </a:pPr>
            <a:r>
              <a:rPr lang="en-GB" noProof="0" dirty="0"/>
              <a:t>Multi-agency panels in each municipality discuss casework.</a:t>
            </a:r>
          </a:p>
          <a:p>
            <a:pPr>
              <a:lnSpc>
                <a:spcPts val="2900"/>
              </a:lnSpc>
            </a:pPr>
            <a:r>
              <a:rPr lang="en-GB" noProof="0" dirty="0"/>
              <a:t>Comprises of social services, health, police, and probation, but led by municipality.</a:t>
            </a:r>
          </a:p>
          <a:p>
            <a:pPr>
              <a:lnSpc>
                <a:spcPts val="2900"/>
              </a:lnSpc>
            </a:pPr>
            <a:r>
              <a:rPr lang="en-GB" noProof="0" dirty="0"/>
              <a:t>Are required to meet monthly.</a:t>
            </a:r>
          </a:p>
          <a:p>
            <a:pPr>
              <a:lnSpc>
                <a:spcPts val="2900"/>
              </a:lnSpc>
            </a:pPr>
            <a:r>
              <a:rPr lang="en-GB" noProof="0" dirty="0"/>
              <a:t>Process and responsibility determined by UK law and overseen by central government.</a:t>
            </a:r>
          </a:p>
        </p:txBody>
      </p:sp>
      <p:sp>
        <p:nvSpPr>
          <p:cNvPr id="5" name="Content Placeholder 4">
            <a:extLst>
              <a:ext uri="{FF2B5EF4-FFF2-40B4-BE49-F238E27FC236}">
                <a16:creationId xmlns="" xmlns:a16="http://schemas.microsoft.com/office/drawing/2014/main" id="{CBAD9D0E-1081-7F4F-901F-6EEF17D97BA6}"/>
              </a:ext>
            </a:extLst>
          </p:cNvPr>
          <p:cNvSpPr>
            <a:spLocks noGrp="1"/>
          </p:cNvSpPr>
          <p:nvPr>
            <p:ph sz="quarter" idx="13"/>
          </p:nvPr>
        </p:nvSpPr>
        <p:spPr/>
        <p:txBody>
          <a:bodyPr/>
          <a:lstStyle/>
          <a:p>
            <a:r>
              <a:rPr lang="en-GB" noProof="0" dirty="0"/>
              <a:t>Module 8: Developing a Case Intake and Management System</a:t>
            </a:r>
          </a:p>
        </p:txBody>
      </p:sp>
      <p:sp>
        <p:nvSpPr>
          <p:cNvPr id="6" name="Footer Placeholder 5">
            <a:extLst>
              <a:ext uri="{FF2B5EF4-FFF2-40B4-BE49-F238E27FC236}">
                <a16:creationId xmlns="" xmlns:a16="http://schemas.microsoft.com/office/drawing/2014/main" id="{E3C3F0FD-3C85-AC47-9618-230FF108787C}"/>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9" name="Google Shape;271;p10" descr="A screenshot of a cell phone&#10;&#10;Description automatically generated">
            <a:extLst>
              <a:ext uri="{FF2B5EF4-FFF2-40B4-BE49-F238E27FC236}">
                <a16:creationId xmlns="" xmlns:a16="http://schemas.microsoft.com/office/drawing/2014/main" id="{BCB3EEB6-3B25-BF4E-9D0A-5FB9DBAA1610}"/>
              </a:ext>
            </a:extLst>
          </p:cNvPr>
          <p:cNvPicPr preferRelativeResize="0"/>
          <p:nvPr/>
        </p:nvPicPr>
        <p:blipFill rotWithShape="1">
          <a:blip r:embed="rId3">
            <a:alphaModFix/>
          </a:blip>
          <a:srcRect/>
          <a:stretch/>
        </p:blipFill>
        <p:spPr>
          <a:xfrm>
            <a:off x="9122560" y="1791056"/>
            <a:ext cx="2336800" cy="3275888"/>
          </a:xfrm>
          <a:prstGeom prst="rect">
            <a:avLst/>
          </a:prstGeom>
          <a:noFill/>
          <a:ln w="19050" cap="flat" cmpd="sng">
            <a:noFill/>
            <a:prstDash val="solid"/>
            <a:round/>
            <a:headEnd type="none" w="sm" len="sm"/>
            <a:tailEnd type="none" w="sm" len="sm"/>
          </a:ln>
          <a:effectLst>
            <a:outerShdw blurRad="50800" dist="38100" dir="2700000" algn="tl" rotWithShape="0">
              <a:srgbClr val="000000">
                <a:alpha val="40000"/>
              </a:srgbClr>
            </a:outerShdw>
          </a:effectLst>
        </p:spPr>
      </p:pic>
      <p:sp>
        <p:nvSpPr>
          <p:cNvPr id="10" name="Rectangle 9">
            <a:extLst>
              <a:ext uri="{FF2B5EF4-FFF2-40B4-BE49-F238E27FC236}">
                <a16:creationId xmlns="" xmlns:a16="http://schemas.microsoft.com/office/drawing/2014/main" id="{F62E4FC4-81BC-EE49-AA91-ED510EF619CF}"/>
              </a:ext>
            </a:extLst>
          </p:cNvPr>
          <p:cNvSpPr/>
          <p:nvPr/>
        </p:nvSpPr>
        <p:spPr>
          <a:xfrm>
            <a:off x="9691678" y="5315630"/>
            <a:ext cx="1690327"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(Home Office, 2015)</a:t>
            </a:r>
          </a:p>
        </p:txBody>
      </p:sp>
    </p:spTree>
    <p:extLst>
      <p:ext uri="{BB962C8B-B14F-4D97-AF65-F5344CB8AC3E}">
        <p14:creationId xmlns:p14="http://schemas.microsoft.com/office/powerpoint/2010/main" val="35580405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9CF9B7CF-C95E-9C43-A624-4CB06CA73618}"/>
              </a:ext>
            </a:extLst>
          </p:cNvPr>
          <p:cNvSpPr/>
          <p:nvPr/>
        </p:nvSpPr>
        <p:spPr>
          <a:xfrm>
            <a:off x="7382312" y="1267699"/>
            <a:ext cx="4809688" cy="49131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 name="Title 1">
            <a:extLst>
              <a:ext uri="{FF2B5EF4-FFF2-40B4-BE49-F238E27FC236}">
                <a16:creationId xmlns="" xmlns:a16="http://schemas.microsoft.com/office/drawing/2014/main" id="{8998DC8C-D859-5E41-994F-FC2334123CEC}"/>
              </a:ext>
            </a:extLst>
          </p:cNvPr>
          <p:cNvSpPr>
            <a:spLocks noGrp="1"/>
          </p:cNvSpPr>
          <p:nvPr>
            <p:ph type="title"/>
          </p:nvPr>
        </p:nvSpPr>
        <p:spPr/>
        <p:txBody>
          <a:bodyPr/>
          <a:lstStyle/>
          <a:p>
            <a:r>
              <a:rPr lang="en-GB" noProof="0" dirty="0"/>
              <a:t>Case Study 3 – Germany</a:t>
            </a:r>
          </a:p>
        </p:txBody>
      </p:sp>
      <p:sp>
        <p:nvSpPr>
          <p:cNvPr id="3" name="Slide Number Placeholder 2">
            <a:extLst>
              <a:ext uri="{FF2B5EF4-FFF2-40B4-BE49-F238E27FC236}">
                <a16:creationId xmlns="" xmlns:a16="http://schemas.microsoft.com/office/drawing/2014/main" id="{6CA9477D-0225-D14F-9CD5-D78CF79E3314}"/>
              </a:ext>
            </a:extLst>
          </p:cNvPr>
          <p:cNvSpPr>
            <a:spLocks noGrp="1"/>
          </p:cNvSpPr>
          <p:nvPr>
            <p:ph type="sldNum" sz="quarter" idx="4"/>
          </p:nvPr>
        </p:nvSpPr>
        <p:spPr/>
        <p:txBody>
          <a:bodyPr/>
          <a:lstStyle/>
          <a:p>
            <a:fld id="{8147DBEF-BD83-7C4B-BB76-3EC13072CDF4}" type="slidenum">
              <a:rPr lang="x-none" smtClean="0"/>
              <a:pPr/>
              <a:t>115</a:t>
            </a:fld>
            <a:endParaRPr lang="x-none"/>
          </a:p>
        </p:txBody>
      </p:sp>
      <p:sp>
        <p:nvSpPr>
          <p:cNvPr id="4" name="Content Placeholder 3">
            <a:extLst>
              <a:ext uri="{FF2B5EF4-FFF2-40B4-BE49-F238E27FC236}">
                <a16:creationId xmlns="" xmlns:a16="http://schemas.microsoft.com/office/drawing/2014/main" id="{2C1ACFA7-BF89-674F-9AFA-73572534F820}"/>
              </a:ext>
            </a:extLst>
          </p:cNvPr>
          <p:cNvSpPr>
            <a:spLocks noGrp="1"/>
          </p:cNvSpPr>
          <p:nvPr>
            <p:ph idx="12"/>
          </p:nvPr>
        </p:nvSpPr>
        <p:spPr>
          <a:xfrm>
            <a:off x="1092201" y="1645543"/>
            <a:ext cx="6431343" cy="4170362"/>
          </a:xfrm>
        </p:spPr>
        <p:txBody>
          <a:bodyPr/>
          <a:lstStyle/>
          <a:p>
            <a:pPr>
              <a:lnSpc>
                <a:spcPts val="2900"/>
              </a:lnSpc>
            </a:pPr>
            <a:r>
              <a:rPr lang="en-GB" b="1" noProof="0" dirty="0"/>
              <a:t>Violence Prevention Network (VPN) </a:t>
            </a:r>
            <a:r>
              <a:rPr lang="en-GB" noProof="0" dirty="0"/>
              <a:t>is an NGO providing local grassroots support to families in various states in Germany.</a:t>
            </a:r>
          </a:p>
          <a:p>
            <a:pPr>
              <a:lnSpc>
                <a:spcPts val="2900"/>
              </a:lnSpc>
            </a:pPr>
            <a:r>
              <a:rPr lang="en-GB" noProof="0" dirty="0"/>
              <a:t>Part of a network of NGOs subsidised by the German federal government.</a:t>
            </a:r>
          </a:p>
          <a:p>
            <a:pPr>
              <a:lnSpc>
                <a:spcPts val="2900"/>
              </a:lnSpc>
            </a:pPr>
            <a:r>
              <a:rPr lang="en-GB" noProof="0" dirty="0"/>
              <a:t>Provide specialist services, working directly with those believed to be vulnerable to extremism.</a:t>
            </a:r>
          </a:p>
          <a:p>
            <a:pPr>
              <a:lnSpc>
                <a:spcPts val="2900"/>
              </a:lnSpc>
            </a:pPr>
            <a:r>
              <a:rPr lang="en-GB" noProof="0" dirty="0"/>
              <a:t>Highly flexible approach.</a:t>
            </a:r>
          </a:p>
          <a:p>
            <a:pPr>
              <a:lnSpc>
                <a:spcPts val="2900"/>
              </a:lnSpc>
            </a:pPr>
            <a:r>
              <a:rPr lang="en-GB" noProof="0" dirty="0"/>
              <a:t>The NGO shares experiences across the network to ensure continual learning and development.</a:t>
            </a:r>
          </a:p>
        </p:txBody>
      </p:sp>
      <p:sp>
        <p:nvSpPr>
          <p:cNvPr id="5" name="Content Placeholder 4">
            <a:extLst>
              <a:ext uri="{FF2B5EF4-FFF2-40B4-BE49-F238E27FC236}">
                <a16:creationId xmlns="" xmlns:a16="http://schemas.microsoft.com/office/drawing/2014/main" id="{CBAD9D0E-1081-7F4F-901F-6EEF17D97BA6}"/>
              </a:ext>
            </a:extLst>
          </p:cNvPr>
          <p:cNvSpPr>
            <a:spLocks noGrp="1"/>
          </p:cNvSpPr>
          <p:nvPr>
            <p:ph sz="quarter" idx="13"/>
          </p:nvPr>
        </p:nvSpPr>
        <p:spPr/>
        <p:txBody>
          <a:bodyPr/>
          <a:lstStyle/>
          <a:p>
            <a:r>
              <a:rPr lang="en-GB" noProof="0" dirty="0"/>
              <a:t>Module 8: Developing a Case Intake and Management System</a:t>
            </a:r>
          </a:p>
        </p:txBody>
      </p:sp>
      <p:sp>
        <p:nvSpPr>
          <p:cNvPr id="6" name="Footer Placeholder 5">
            <a:extLst>
              <a:ext uri="{FF2B5EF4-FFF2-40B4-BE49-F238E27FC236}">
                <a16:creationId xmlns="" xmlns:a16="http://schemas.microsoft.com/office/drawing/2014/main" id="{E3C3F0FD-3C85-AC47-9618-230FF108787C}"/>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 name="Rectangle 9">
            <a:extLst>
              <a:ext uri="{FF2B5EF4-FFF2-40B4-BE49-F238E27FC236}">
                <a16:creationId xmlns="" xmlns:a16="http://schemas.microsoft.com/office/drawing/2014/main" id="{F62E4FC4-81BC-EE49-AA91-ED510EF619CF}"/>
              </a:ext>
            </a:extLst>
          </p:cNvPr>
          <p:cNvSpPr/>
          <p:nvPr/>
        </p:nvSpPr>
        <p:spPr>
          <a:xfrm>
            <a:off x="8622214" y="5717322"/>
            <a:ext cx="2755199" cy="3693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(Violence Prevention Network, n.d.) </a:t>
            </a:r>
          </a:p>
          <a:p>
            <a:pPr lvl="0" algn="r" defTabSz="914400">
              <a:buClr>
                <a:srgbClr val="000000"/>
              </a:buClr>
              <a:defRPr/>
            </a:pPr>
            <a:endParaRPr lang="en-US" sz="1200" b="1" i="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p:txBody>
      </p:sp>
      <p:pic>
        <p:nvPicPr>
          <p:cNvPr id="11" name="Google Shape;284;p11" descr="A screenshot of a social media post&#10;&#10;Description automatically generated">
            <a:extLst>
              <a:ext uri="{FF2B5EF4-FFF2-40B4-BE49-F238E27FC236}">
                <a16:creationId xmlns="" xmlns:a16="http://schemas.microsoft.com/office/drawing/2014/main" id="{3141FB1F-7009-EA4F-A9AE-D085C5D7EB3D}"/>
              </a:ext>
            </a:extLst>
          </p:cNvPr>
          <p:cNvPicPr preferRelativeResize="0"/>
          <p:nvPr/>
        </p:nvPicPr>
        <p:blipFill rotWithShape="1">
          <a:blip r:embed="rId3">
            <a:alphaModFix/>
          </a:blip>
          <a:srcRect/>
          <a:stretch/>
        </p:blipFill>
        <p:spPr>
          <a:xfrm>
            <a:off x="7655833" y="1445580"/>
            <a:ext cx="4355824" cy="4055422"/>
          </a:xfrm>
          <a:prstGeom prst="rect">
            <a:avLst/>
          </a:prstGeom>
          <a:noFill/>
          <a:ln w="19050" cap="flat" cmpd="sng">
            <a:noFill/>
            <a:prstDash val="solid"/>
            <a:round/>
            <a:headEnd type="none" w="sm" len="sm"/>
            <a:tailEnd type="none" w="sm" len="sm"/>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26244144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98DC8C-D859-5E41-994F-FC2334123CEC}"/>
              </a:ext>
            </a:extLst>
          </p:cNvPr>
          <p:cNvSpPr>
            <a:spLocks noGrp="1"/>
          </p:cNvSpPr>
          <p:nvPr>
            <p:ph type="title"/>
          </p:nvPr>
        </p:nvSpPr>
        <p:spPr/>
        <p:txBody>
          <a:bodyPr/>
          <a:lstStyle/>
          <a:p>
            <a:r>
              <a:rPr lang="en-GB" noProof="0" dirty="0"/>
              <a:t>Initial Screening</a:t>
            </a:r>
          </a:p>
        </p:txBody>
      </p:sp>
      <p:sp>
        <p:nvSpPr>
          <p:cNvPr id="3" name="Slide Number Placeholder 2">
            <a:extLst>
              <a:ext uri="{FF2B5EF4-FFF2-40B4-BE49-F238E27FC236}">
                <a16:creationId xmlns="" xmlns:a16="http://schemas.microsoft.com/office/drawing/2014/main" id="{6CA9477D-0225-D14F-9CD5-D78CF79E3314}"/>
              </a:ext>
            </a:extLst>
          </p:cNvPr>
          <p:cNvSpPr>
            <a:spLocks noGrp="1"/>
          </p:cNvSpPr>
          <p:nvPr>
            <p:ph type="sldNum" sz="quarter" idx="4"/>
          </p:nvPr>
        </p:nvSpPr>
        <p:spPr/>
        <p:txBody>
          <a:bodyPr/>
          <a:lstStyle/>
          <a:p>
            <a:fld id="{8147DBEF-BD83-7C4B-BB76-3EC13072CDF4}" type="slidenum">
              <a:rPr lang="x-none" smtClean="0"/>
              <a:pPr/>
              <a:t>116</a:t>
            </a:fld>
            <a:endParaRPr lang="x-none"/>
          </a:p>
        </p:txBody>
      </p:sp>
      <p:sp>
        <p:nvSpPr>
          <p:cNvPr id="4" name="Content Placeholder 3">
            <a:extLst>
              <a:ext uri="{FF2B5EF4-FFF2-40B4-BE49-F238E27FC236}">
                <a16:creationId xmlns="" xmlns:a16="http://schemas.microsoft.com/office/drawing/2014/main" id="{2C1ACFA7-BF89-674F-9AFA-73572534F820}"/>
              </a:ext>
            </a:extLst>
          </p:cNvPr>
          <p:cNvSpPr>
            <a:spLocks noGrp="1"/>
          </p:cNvSpPr>
          <p:nvPr>
            <p:ph idx="12"/>
          </p:nvPr>
        </p:nvSpPr>
        <p:spPr>
          <a:xfrm>
            <a:off x="1092201" y="1645543"/>
            <a:ext cx="6431343" cy="4170362"/>
          </a:xfrm>
        </p:spPr>
        <p:txBody>
          <a:bodyPr/>
          <a:lstStyle/>
          <a:p>
            <a:pPr>
              <a:lnSpc>
                <a:spcPts val="2900"/>
              </a:lnSpc>
            </a:pPr>
            <a:r>
              <a:rPr lang="en-GB" noProof="0" dirty="0"/>
              <a:t>Is this </a:t>
            </a:r>
            <a:r>
              <a:rPr lang="en-GB" b="1" noProof="0" dirty="0"/>
              <a:t>connected to violent extremism?</a:t>
            </a:r>
          </a:p>
          <a:p>
            <a:pPr>
              <a:lnSpc>
                <a:spcPts val="2900"/>
              </a:lnSpc>
            </a:pPr>
            <a:r>
              <a:rPr lang="en-GB" noProof="0" dirty="0"/>
              <a:t>Does the individual have a </a:t>
            </a:r>
            <a:r>
              <a:rPr lang="en-GB" b="1" noProof="0" dirty="0"/>
              <a:t>vulnerability?</a:t>
            </a:r>
          </a:p>
          <a:p>
            <a:pPr>
              <a:lnSpc>
                <a:spcPts val="2900"/>
              </a:lnSpc>
            </a:pPr>
            <a:r>
              <a:rPr lang="en-GB" b="1" noProof="0" dirty="0"/>
              <a:t>Information</a:t>
            </a:r>
            <a:r>
              <a:rPr lang="en-GB" noProof="0" dirty="0"/>
              <a:t> may be minimal</a:t>
            </a:r>
          </a:p>
          <a:p>
            <a:pPr>
              <a:lnSpc>
                <a:spcPts val="2900"/>
              </a:lnSpc>
            </a:pPr>
            <a:r>
              <a:rPr lang="en-GB" b="1" noProof="0" dirty="0"/>
              <a:t>Meet</a:t>
            </a:r>
            <a:r>
              <a:rPr lang="en-GB" noProof="0" dirty="0"/>
              <a:t> with individual?</a:t>
            </a:r>
          </a:p>
          <a:p>
            <a:pPr>
              <a:lnSpc>
                <a:spcPts val="2900"/>
              </a:lnSpc>
            </a:pPr>
            <a:r>
              <a:rPr lang="en-GB" b="1" noProof="0" dirty="0"/>
              <a:t>Voluntary participation</a:t>
            </a:r>
          </a:p>
          <a:p>
            <a:pPr>
              <a:lnSpc>
                <a:spcPts val="2900"/>
              </a:lnSpc>
            </a:pPr>
            <a:r>
              <a:rPr lang="en-GB" noProof="0" dirty="0"/>
              <a:t>Should the </a:t>
            </a:r>
            <a:r>
              <a:rPr lang="en-GB" b="1" noProof="0" dirty="0"/>
              <a:t>police</a:t>
            </a:r>
            <a:r>
              <a:rPr lang="en-GB" noProof="0" dirty="0"/>
              <a:t> be called? If so, when?</a:t>
            </a:r>
          </a:p>
        </p:txBody>
      </p:sp>
      <p:sp>
        <p:nvSpPr>
          <p:cNvPr id="5" name="Content Placeholder 4">
            <a:extLst>
              <a:ext uri="{FF2B5EF4-FFF2-40B4-BE49-F238E27FC236}">
                <a16:creationId xmlns="" xmlns:a16="http://schemas.microsoft.com/office/drawing/2014/main" id="{CBAD9D0E-1081-7F4F-901F-6EEF17D97BA6}"/>
              </a:ext>
            </a:extLst>
          </p:cNvPr>
          <p:cNvSpPr>
            <a:spLocks noGrp="1"/>
          </p:cNvSpPr>
          <p:nvPr>
            <p:ph sz="quarter" idx="13"/>
          </p:nvPr>
        </p:nvSpPr>
        <p:spPr/>
        <p:txBody>
          <a:bodyPr/>
          <a:lstStyle/>
          <a:p>
            <a:r>
              <a:rPr lang="en-GB" noProof="0" dirty="0"/>
              <a:t>Module 8: Developing a Case Intake and Management System</a:t>
            </a:r>
          </a:p>
        </p:txBody>
      </p:sp>
      <p:sp>
        <p:nvSpPr>
          <p:cNvPr id="6" name="Footer Placeholder 5">
            <a:extLst>
              <a:ext uri="{FF2B5EF4-FFF2-40B4-BE49-F238E27FC236}">
                <a16:creationId xmlns="" xmlns:a16="http://schemas.microsoft.com/office/drawing/2014/main" id="{E3C3F0FD-3C85-AC47-9618-230FF108787C}"/>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7" name="Diagram 6">
            <a:extLst>
              <a:ext uri="{FF2B5EF4-FFF2-40B4-BE49-F238E27FC236}">
                <a16:creationId xmlns="" xmlns:a16="http://schemas.microsoft.com/office/drawing/2014/main" id="{0E69399B-9217-3B45-B5C9-7366CEA7AC09}"/>
              </a:ext>
            </a:extLst>
          </p:cNvPr>
          <p:cNvGraphicFramePr/>
          <p:nvPr>
            <p:extLst>
              <p:ext uri="{D42A27DB-BD31-4B8C-83A1-F6EECF244321}">
                <p14:modId xmlns:p14="http://schemas.microsoft.com/office/powerpoint/2010/main" val="2183642822"/>
              </p:ext>
            </p:extLst>
          </p:nvPr>
        </p:nvGraphicFramePr>
        <p:xfrm>
          <a:off x="7627715" y="1645543"/>
          <a:ext cx="4178461" cy="4060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98841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117</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0" y="1773238"/>
            <a:ext cx="10367160" cy="3790268"/>
          </a:xfrm>
        </p:spPr>
        <p:txBody>
          <a:bodyPr wrap="square">
            <a:spAutoFit/>
          </a:bodyPr>
          <a:lstStyle/>
          <a:p>
            <a:pPr marL="0" lvl="0" indent="0">
              <a:buNone/>
            </a:pPr>
            <a:r>
              <a:rPr lang="en-GB" b="1" noProof="0" dirty="0">
                <a:sym typeface="Calibri"/>
              </a:rPr>
              <a:t>Instructions</a:t>
            </a:r>
          </a:p>
          <a:p>
            <a:pPr marL="0" lvl="0" indent="0">
              <a:buNone/>
            </a:pPr>
            <a:r>
              <a:rPr lang="en-GB" noProof="0" dirty="0">
                <a:sym typeface="Calibri"/>
              </a:rPr>
              <a:t>Take 15 minutes to discuss and then answer the following</a:t>
            </a:r>
            <a:br>
              <a:rPr lang="en-GB" noProof="0" dirty="0">
                <a:sym typeface="Calibri"/>
              </a:rPr>
            </a:br>
            <a:r>
              <a:rPr lang="en-GB" noProof="0" dirty="0">
                <a:sym typeface="Calibri"/>
              </a:rPr>
              <a:t>questions and justify why you came to your decisions:</a:t>
            </a:r>
          </a:p>
          <a:p>
            <a:pPr marL="0" indent="0">
              <a:buNone/>
            </a:pPr>
            <a:r>
              <a:rPr lang="en-GB" b="1" noProof="0" dirty="0">
                <a:sym typeface="Arial"/>
              </a:rPr>
              <a:t>Eight ‘initial assessment’ case studies:</a:t>
            </a:r>
          </a:p>
          <a:p>
            <a:pPr marL="457200" indent="-457200">
              <a:buFont typeface="+mj-lt"/>
              <a:buAutoNum type="alphaLcParenR"/>
            </a:pPr>
            <a:r>
              <a:rPr lang="en-GB" noProof="0" dirty="0">
                <a:sym typeface="Arial"/>
              </a:rPr>
              <a:t>Is the referral a P/CVE case?</a:t>
            </a:r>
          </a:p>
          <a:p>
            <a:pPr marL="457200" indent="-457200">
              <a:buFont typeface="+mj-lt"/>
              <a:buAutoNum type="alphaLcParenR"/>
            </a:pPr>
            <a:r>
              <a:rPr lang="en-GB" noProof="0" dirty="0">
                <a:sym typeface="Arial"/>
              </a:rPr>
              <a:t>What further information </a:t>
            </a:r>
            <a:br>
              <a:rPr lang="en-GB" noProof="0" dirty="0">
                <a:sym typeface="Arial"/>
              </a:rPr>
            </a:br>
            <a:r>
              <a:rPr lang="en-GB" noProof="0" dirty="0">
                <a:sym typeface="Arial"/>
              </a:rPr>
              <a:t>may be needed?</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8: Developing a Case Intake and Management System</a:t>
            </a:r>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oogle Shape;322;p13" descr="A close up of a person with the mouth open&#10;&#10;Description automatically generated">
            <a:extLst>
              <a:ext uri="{FF2B5EF4-FFF2-40B4-BE49-F238E27FC236}">
                <a16:creationId xmlns="" xmlns:a16="http://schemas.microsoft.com/office/drawing/2014/main" id="{E17077A8-AD85-D84F-A064-D073A06B5997}"/>
              </a:ext>
            </a:extLst>
          </p:cNvPr>
          <p:cNvPicPr preferRelativeResize="0"/>
          <p:nvPr/>
        </p:nvPicPr>
        <p:blipFill rotWithShape="1">
          <a:blip r:embed="rId3">
            <a:alphaModFix/>
          </a:blip>
          <a:srcRect l="10159" r="31560"/>
          <a:stretch/>
        </p:blipFill>
        <p:spPr>
          <a:xfrm>
            <a:off x="6466114" y="3605704"/>
            <a:ext cx="5725887" cy="2481082"/>
          </a:xfrm>
          <a:prstGeom prst="rect">
            <a:avLst/>
          </a:prstGeom>
          <a:noFill/>
          <a:ln w="19050" cap="flat" cmpd="sng">
            <a:noFill/>
            <a:prstDash val="solid"/>
            <a:round/>
            <a:headEnd type="none" w="sm" len="sm"/>
            <a:tailEnd type="none" w="sm" len="sm"/>
          </a:ln>
          <a:effectLst/>
        </p:spPr>
      </p:pic>
      <p:pic>
        <p:nvPicPr>
          <p:cNvPr id="9" name="Graphic 8" descr="Chat">
            <a:extLst>
              <a:ext uri="{FF2B5EF4-FFF2-40B4-BE49-F238E27FC236}">
                <a16:creationId xmlns="" xmlns:a16="http://schemas.microsoft.com/office/drawing/2014/main" id="{D819478B-0EBA-BD4D-BA71-967D8002995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9986465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2">
            <a:extLst>
              <a:ext uri="{FF2B5EF4-FFF2-40B4-BE49-F238E27FC236}">
                <a16:creationId xmlns="" xmlns:a16="http://schemas.microsoft.com/office/drawing/2014/main" id="{7834347D-7591-1349-80ED-E7932F65E098}"/>
              </a:ext>
            </a:extLst>
          </p:cNvPr>
          <p:cNvSpPr>
            <a:spLocks noGrp="1"/>
          </p:cNvSpPr>
          <p:nvPr>
            <p:ph type="title"/>
          </p:nvPr>
        </p:nvSpPr>
        <p:spPr>
          <a:xfrm>
            <a:off x="581192" y="558657"/>
            <a:ext cx="10313231" cy="584775"/>
          </a:xfrm>
        </p:spPr>
        <p:txBody>
          <a:bodyPr/>
          <a:lstStyle/>
          <a:p>
            <a:r>
              <a:rPr lang="en-GB" noProof="0" dirty="0"/>
              <a:t>Management</a:t>
            </a:r>
          </a:p>
        </p:txBody>
      </p:sp>
      <p:sp>
        <p:nvSpPr>
          <p:cNvPr id="3" name="Slide Number Placeholder 2">
            <a:extLst>
              <a:ext uri="{FF2B5EF4-FFF2-40B4-BE49-F238E27FC236}">
                <a16:creationId xmlns="" xmlns:a16="http://schemas.microsoft.com/office/drawing/2014/main" id="{268C50CC-9F31-DC4C-B459-3F83DBEB9436}"/>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118</a:t>
            </a:fld>
            <a:endParaRPr lang="x-none"/>
          </a:p>
        </p:txBody>
      </p:sp>
      <p:sp>
        <p:nvSpPr>
          <p:cNvPr id="13" name="Content Placeholder 12">
            <a:extLst>
              <a:ext uri="{FF2B5EF4-FFF2-40B4-BE49-F238E27FC236}">
                <a16:creationId xmlns="" xmlns:a16="http://schemas.microsoft.com/office/drawing/2014/main" id="{08C005BF-615A-0B4D-BE84-7AC131E14FFA}"/>
              </a:ext>
            </a:extLst>
          </p:cNvPr>
          <p:cNvSpPr>
            <a:spLocks noGrp="1"/>
          </p:cNvSpPr>
          <p:nvPr>
            <p:ph idx="12"/>
          </p:nvPr>
        </p:nvSpPr>
        <p:spPr/>
        <p:txBody>
          <a:bodyPr/>
          <a:lstStyle/>
          <a:p>
            <a:r>
              <a:rPr lang="en-GB" noProof="0" dirty="0"/>
              <a:t> Critical initial decision: </a:t>
            </a:r>
            <a:r>
              <a:rPr lang="en-GB" b="1" noProof="0" dirty="0"/>
              <a:t>‘is this a P/CVE case?’</a:t>
            </a:r>
          </a:p>
          <a:p>
            <a:r>
              <a:rPr lang="en-GB" noProof="0" dirty="0"/>
              <a:t> </a:t>
            </a:r>
            <a:r>
              <a:rPr lang="en-GB" b="1" noProof="0" dirty="0"/>
              <a:t>No? </a:t>
            </a:r>
            <a:r>
              <a:rPr lang="en-GB" noProof="0" dirty="0"/>
              <a:t>Then </a:t>
            </a:r>
            <a:r>
              <a:rPr lang="en-GB" b="1" noProof="0" dirty="0"/>
              <a:t>signpost to another service </a:t>
            </a:r>
            <a:r>
              <a:rPr lang="en-GB" noProof="0" dirty="0"/>
              <a:t>for support.</a:t>
            </a:r>
          </a:p>
          <a:p>
            <a:r>
              <a:rPr lang="en-GB" noProof="0" dirty="0"/>
              <a:t> Decisions should be </a:t>
            </a:r>
            <a:r>
              <a:rPr lang="en-GB" b="1" noProof="0" dirty="0"/>
              <a:t>recorded and auditable.</a:t>
            </a:r>
          </a:p>
          <a:p>
            <a:r>
              <a:rPr lang="en-GB" noProof="0" dirty="0"/>
              <a:t> </a:t>
            </a:r>
            <a:r>
              <a:rPr lang="en-GB" b="1" noProof="0" dirty="0"/>
              <a:t>Preparation for multi-actor management.</a:t>
            </a:r>
          </a:p>
          <a:p>
            <a:r>
              <a:rPr lang="en-GB" noProof="0" dirty="0"/>
              <a:t> Appointment of a </a:t>
            </a:r>
            <a:r>
              <a:rPr lang="en-GB" b="1" noProof="0" dirty="0"/>
              <a:t>case manager/overall responsible person.</a:t>
            </a:r>
          </a:p>
        </p:txBody>
      </p:sp>
      <p:sp>
        <p:nvSpPr>
          <p:cNvPr id="8" name="Content Placeholder 19">
            <a:extLst>
              <a:ext uri="{FF2B5EF4-FFF2-40B4-BE49-F238E27FC236}">
                <a16:creationId xmlns="" xmlns:a16="http://schemas.microsoft.com/office/drawing/2014/main" id="{A4299D96-C526-D440-86DD-C59666B4AF8F}"/>
              </a:ext>
            </a:extLst>
          </p:cNvPr>
          <p:cNvSpPr>
            <a:spLocks noGrp="1"/>
          </p:cNvSpPr>
          <p:nvPr>
            <p:ph sz="quarter" idx="13"/>
          </p:nvPr>
        </p:nvSpPr>
        <p:spPr>
          <a:xfrm>
            <a:off x="581025" y="137246"/>
            <a:ext cx="10313230" cy="297144"/>
          </a:xfrm>
        </p:spPr>
        <p:txBody>
          <a:bodyPr>
            <a:normAutofit/>
          </a:bodyPr>
          <a:lstStyle/>
          <a:p>
            <a:r>
              <a:rPr lang="en-GB" noProof="0" dirty="0"/>
              <a:t>Module 8: Developing a Case Intake and Management System</a:t>
            </a:r>
          </a:p>
        </p:txBody>
      </p:sp>
      <p:sp>
        <p:nvSpPr>
          <p:cNvPr id="6" name="Footer Placeholder 5">
            <a:extLst>
              <a:ext uri="{FF2B5EF4-FFF2-40B4-BE49-F238E27FC236}">
                <a16:creationId xmlns="" xmlns:a16="http://schemas.microsoft.com/office/drawing/2014/main" id="{A0D3D776-A13E-A542-9A06-8E0C7EDDE797}"/>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41801039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1168F312-D285-5149-BD01-110A021F7494}"/>
              </a:ext>
            </a:extLst>
          </p:cNvPr>
          <p:cNvSpPr/>
          <p:nvPr/>
        </p:nvSpPr>
        <p:spPr>
          <a:xfrm>
            <a:off x="6727371" y="1267699"/>
            <a:ext cx="5464629" cy="49131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 name="Title 1">
            <a:extLst>
              <a:ext uri="{FF2B5EF4-FFF2-40B4-BE49-F238E27FC236}">
                <a16:creationId xmlns="" xmlns:a16="http://schemas.microsoft.com/office/drawing/2014/main" id="{8998DC8C-D859-5E41-994F-FC2334123CEC}"/>
              </a:ext>
            </a:extLst>
          </p:cNvPr>
          <p:cNvSpPr>
            <a:spLocks noGrp="1"/>
          </p:cNvSpPr>
          <p:nvPr>
            <p:ph type="title"/>
          </p:nvPr>
        </p:nvSpPr>
        <p:spPr/>
        <p:txBody>
          <a:bodyPr/>
          <a:lstStyle/>
          <a:p>
            <a:r>
              <a:rPr lang="en-GB" noProof="0" dirty="0"/>
              <a:t>Protocols</a:t>
            </a:r>
          </a:p>
        </p:txBody>
      </p:sp>
      <p:sp>
        <p:nvSpPr>
          <p:cNvPr id="3" name="Slide Number Placeholder 2">
            <a:extLst>
              <a:ext uri="{FF2B5EF4-FFF2-40B4-BE49-F238E27FC236}">
                <a16:creationId xmlns="" xmlns:a16="http://schemas.microsoft.com/office/drawing/2014/main" id="{6CA9477D-0225-D14F-9CD5-D78CF79E3314}"/>
              </a:ext>
            </a:extLst>
          </p:cNvPr>
          <p:cNvSpPr>
            <a:spLocks noGrp="1"/>
          </p:cNvSpPr>
          <p:nvPr>
            <p:ph type="sldNum" sz="quarter" idx="4"/>
          </p:nvPr>
        </p:nvSpPr>
        <p:spPr/>
        <p:txBody>
          <a:bodyPr/>
          <a:lstStyle/>
          <a:p>
            <a:fld id="{8147DBEF-BD83-7C4B-BB76-3EC13072CDF4}" type="slidenum">
              <a:rPr lang="x-none" smtClean="0"/>
              <a:pPr/>
              <a:t>119</a:t>
            </a:fld>
            <a:endParaRPr lang="x-none"/>
          </a:p>
        </p:txBody>
      </p:sp>
      <p:sp>
        <p:nvSpPr>
          <p:cNvPr id="4" name="Content Placeholder 3">
            <a:extLst>
              <a:ext uri="{FF2B5EF4-FFF2-40B4-BE49-F238E27FC236}">
                <a16:creationId xmlns="" xmlns:a16="http://schemas.microsoft.com/office/drawing/2014/main" id="{2C1ACFA7-BF89-674F-9AFA-73572534F820}"/>
              </a:ext>
            </a:extLst>
          </p:cNvPr>
          <p:cNvSpPr>
            <a:spLocks noGrp="1"/>
          </p:cNvSpPr>
          <p:nvPr>
            <p:ph idx="12"/>
          </p:nvPr>
        </p:nvSpPr>
        <p:spPr>
          <a:xfrm>
            <a:off x="1092201" y="1773238"/>
            <a:ext cx="7611961" cy="4170362"/>
          </a:xfrm>
        </p:spPr>
        <p:txBody>
          <a:bodyPr/>
          <a:lstStyle/>
          <a:p>
            <a:pPr>
              <a:lnSpc>
                <a:spcPts val="2900"/>
              </a:lnSpc>
            </a:pPr>
            <a:r>
              <a:rPr lang="en-GB" noProof="0" dirty="0"/>
              <a:t>Who leads?</a:t>
            </a:r>
          </a:p>
          <a:p>
            <a:pPr>
              <a:lnSpc>
                <a:spcPts val="2900"/>
              </a:lnSpc>
            </a:pPr>
            <a:r>
              <a:rPr lang="en-GB" noProof="0" dirty="0"/>
              <a:t>Who makes decisions?</a:t>
            </a:r>
          </a:p>
          <a:p>
            <a:pPr>
              <a:lnSpc>
                <a:spcPts val="2900"/>
              </a:lnSpc>
            </a:pPr>
            <a:r>
              <a:rPr lang="en-GB" noProof="0" dirty="0"/>
              <a:t>Recording decisions</a:t>
            </a:r>
          </a:p>
          <a:p>
            <a:pPr>
              <a:lnSpc>
                <a:spcPts val="2900"/>
              </a:lnSpc>
            </a:pPr>
            <a:r>
              <a:rPr lang="en-GB" noProof="0" dirty="0"/>
              <a:t>Information-sharing</a:t>
            </a:r>
          </a:p>
          <a:p>
            <a:pPr>
              <a:lnSpc>
                <a:spcPts val="2900"/>
              </a:lnSpc>
            </a:pPr>
            <a:r>
              <a:rPr lang="en-GB" noProof="0" dirty="0"/>
              <a:t>Police involvement?</a:t>
            </a:r>
          </a:p>
          <a:p>
            <a:pPr>
              <a:lnSpc>
                <a:spcPts val="2900"/>
              </a:lnSpc>
            </a:pPr>
            <a:r>
              <a:rPr lang="en-GB" noProof="0" dirty="0"/>
              <a:t>Understanding roles and </a:t>
            </a:r>
            <a:br>
              <a:rPr lang="en-GB" noProof="0" dirty="0"/>
            </a:br>
            <a:r>
              <a:rPr lang="en-GB" noProof="0" dirty="0"/>
              <a:t>responsibilities.</a:t>
            </a:r>
          </a:p>
        </p:txBody>
      </p:sp>
      <p:sp>
        <p:nvSpPr>
          <p:cNvPr id="5" name="Content Placeholder 4">
            <a:extLst>
              <a:ext uri="{FF2B5EF4-FFF2-40B4-BE49-F238E27FC236}">
                <a16:creationId xmlns="" xmlns:a16="http://schemas.microsoft.com/office/drawing/2014/main" id="{CBAD9D0E-1081-7F4F-901F-6EEF17D97BA6}"/>
              </a:ext>
            </a:extLst>
          </p:cNvPr>
          <p:cNvSpPr>
            <a:spLocks noGrp="1"/>
          </p:cNvSpPr>
          <p:nvPr>
            <p:ph sz="quarter" idx="13"/>
          </p:nvPr>
        </p:nvSpPr>
        <p:spPr/>
        <p:txBody>
          <a:bodyPr/>
          <a:lstStyle/>
          <a:p>
            <a:r>
              <a:rPr lang="en-GB" noProof="0" dirty="0"/>
              <a:t>Module 8: Developing a Case Intake and Management System</a:t>
            </a:r>
          </a:p>
        </p:txBody>
      </p:sp>
      <p:sp>
        <p:nvSpPr>
          <p:cNvPr id="6" name="Footer Placeholder 5">
            <a:extLst>
              <a:ext uri="{FF2B5EF4-FFF2-40B4-BE49-F238E27FC236}">
                <a16:creationId xmlns="" xmlns:a16="http://schemas.microsoft.com/office/drawing/2014/main" id="{E3C3F0FD-3C85-AC47-9618-230FF108787C}"/>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9" name="Google Shape;271;p10" descr="A screenshot of a cell phone&#10;&#10;Description automatically generated">
            <a:extLst>
              <a:ext uri="{FF2B5EF4-FFF2-40B4-BE49-F238E27FC236}">
                <a16:creationId xmlns="" xmlns:a16="http://schemas.microsoft.com/office/drawing/2014/main" id="{BCB3EEB6-3B25-BF4E-9D0A-5FB9DBAA1610}"/>
              </a:ext>
            </a:extLst>
          </p:cNvPr>
          <p:cNvPicPr preferRelativeResize="0"/>
          <p:nvPr/>
        </p:nvPicPr>
        <p:blipFill rotWithShape="1">
          <a:blip r:embed="rId3">
            <a:alphaModFix/>
          </a:blip>
          <a:srcRect/>
          <a:stretch/>
        </p:blipFill>
        <p:spPr>
          <a:xfrm>
            <a:off x="8306131" y="1791056"/>
            <a:ext cx="2336800" cy="3275888"/>
          </a:xfrm>
          <a:prstGeom prst="rect">
            <a:avLst/>
          </a:prstGeom>
          <a:noFill/>
          <a:ln w="19050" cap="flat" cmpd="sng">
            <a:noFill/>
            <a:prstDash val="solid"/>
            <a:round/>
            <a:headEnd type="none" w="sm" len="sm"/>
            <a:tailEnd type="none" w="sm" len="sm"/>
          </a:ln>
          <a:effectLst>
            <a:outerShdw blurRad="50800" dist="38100" dir="2700000" algn="tl" rotWithShape="0">
              <a:srgbClr val="000000">
                <a:alpha val="40000"/>
              </a:srgbClr>
            </a:outerShdw>
          </a:effectLst>
        </p:spPr>
      </p:pic>
      <p:sp>
        <p:nvSpPr>
          <p:cNvPr id="10" name="Rectangle 9">
            <a:extLst>
              <a:ext uri="{FF2B5EF4-FFF2-40B4-BE49-F238E27FC236}">
                <a16:creationId xmlns="" xmlns:a16="http://schemas.microsoft.com/office/drawing/2014/main" id="{F62E4FC4-81BC-EE49-AA91-ED510EF619CF}"/>
              </a:ext>
            </a:extLst>
          </p:cNvPr>
          <p:cNvSpPr/>
          <p:nvPr/>
        </p:nvSpPr>
        <p:spPr>
          <a:xfrm>
            <a:off x="8952604" y="5313491"/>
            <a:ext cx="1690327"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i="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(Home Office, 2015)</a:t>
            </a:r>
          </a:p>
        </p:txBody>
      </p:sp>
    </p:spTree>
    <p:extLst>
      <p:ext uri="{BB962C8B-B14F-4D97-AF65-F5344CB8AC3E}">
        <p14:creationId xmlns:p14="http://schemas.microsoft.com/office/powerpoint/2010/main" val="38177566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2FBB9B-5F7F-294A-A6AA-9E9F52DBFB0C}"/>
              </a:ext>
            </a:extLst>
          </p:cNvPr>
          <p:cNvSpPr>
            <a:spLocks noGrp="1"/>
          </p:cNvSpPr>
          <p:nvPr>
            <p:ph type="title"/>
          </p:nvPr>
        </p:nvSpPr>
        <p:spPr/>
        <p:txBody>
          <a:bodyPr/>
          <a:lstStyle/>
          <a:p>
            <a:r>
              <a:rPr lang="en-GB" noProof="0" dirty="0"/>
              <a:t>Introduction</a:t>
            </a:r>
          </a:p>
        </p:txBody>
      </p:sp>
      <p:sp>
        <p:nvSpPr>
          <p:cNvPr id="5" name="Slide Number Placeholder 4">
            <a:extLst>
              <a:ext uri="{FF2B5EF4-FFF2-40B4-BE49-F238E27FC236}">
                <a16:creationId xmlns="" xmlns:a16="http://schemas.microsoft.com/office/drawing/2014/main" id="{B87BDF7B-5134-3249-97A3-A5C64160FDF5}"/>
              </a:ext>
            </a:extLst>
          </p:cNvPr>
          <p:cNvSpPr>
            <a:spLocks noGrp="1"/>
          </p:cNvSpPr>
          <p:nvPr>
            <p:ph type="sldNum" sz="quarter" idx="4"/>
          </p:nvPr>
        </p:nvSpPr>
        <p:spPr/>
        <p:txBody>
          <a:bodyPr/>
          <a:lstStyle/>
          <a:p>
            <a:fld id="{8147DBEF-BD83-7C4B-BB76-3EC13072CDF4}" type="slidenum">
              <a:rPr lang="x-none" smtClean="0"/>
              <a:pPr/>
              <a:t>12</a:t>
            </a:fld>
            <a:endParaRPr lang="x-none"/>
          </a:p>
        </p:txBody>
      </p:sp>
      <p:sp>
        <p:nvSpPr>
          <p:cNvPr id="3" name="Content Placeholder 2">
            <a:extLst>
              <a:ext uri="{FF2B5EF4-FFF2-40B4-BE49-F238E27FC236}">
                <a16:creationId xmlns="" xmlns:a16="http://schemas.microsoft.com/office/drawing/2014/main" id="{D0A5BFC0-553F-0A45-8302-1B4BB5BDD1C2}"/>
              </a:ext>
            </a:extLst>
          </p:cNvPr>
          <p:cNvSpPr>
            <a:spLocks noGrp="1"/>
          </p:cNvSpPr>
          <p:nvPr>
            <p:ph idx="12"/>
          </p:nvPr>
        </p:nvSpPr>
        <p:spPr/>
        <p:txBody>
          <a:bodyPr/>
          <a:lstStyle/>
          <a:p>
            <a:pPr lvl="0"/>
            <a:r>
              <a:rPr lang="en-GB" b="1" noProof="0" dirty="0">
                <a:sym typeface="Calibri"/>
              </a:rPr>
              <a:t>Diversity of experience</a:t>
            </a:r>
            <a:r>
              <a:rPr lang="en-GB" noProof="0" dirty="0">
                <a:sym typeface="Calibri"/>
              </a:rPr>
              <a:t>.</a:t>
            </a:r>
            <a:endParaRPr lang="en-GB" b="1" noProof="0" dirty="0">
              <a:sym typeface="Calibri"/>
            </a:endParaRPr>
          </a:p>
          <a:p>
            <a:pPr lvl="0"/>
            <a:r>
              <a:rPr lang="en-GB" noProof="0" dirty="0">
                <a:sym typeface="Calibri"/>
              </a:rPr>
              <a:t>Develop </a:t>
            </a:r>
            <a:r>
              <a:rPr lang="en-GB" b="1" noProof="0" dirty="0">
                <a:sym typeface="Calibri"/>
              </a:rPr>
              <a:t>common conceptual and terminological baseline and understanding</a:t>
            </a:r>
            <a:r>
              <a:rPr lang="en-GB" noProof="0" dirty="0">
                <a:sym typeface="Calibri"/>
              </a:rPr>
              <a:t>.</a:t>
            </a:r>
          </a:p>
        </p:txBody>
      </p:sp>
      <p:sp>
        <p:nvSpPr>
          <p:cNvPr id="13" name="Content Placeholder 12">
            <a:extLst>
              <a:ext uri="{FF2B5EF4-FFF2-40B4-BE49-F238E27FC236}">
                <a16:creationId xmlns="" xmlns:a16="http://schemas.microsoft.com/office/drawing/2014/main" id="{EC882AB7-1DCE-924F-B9AC-CAEFBB522673}"/>
              </a:ext>
            </a:extLst>
          </p:cNvPr>
          <p:cNvSpPr>
            <a:spLocks noGrp="1"/>
          </p:cNvSpPr>
          <p:nvPr>
            <p:ph sz="quarter" idx="13"/>
          </p:nvPr>
        </p:nvSpPr>
        <p:spPr/>
        <p:txBody>
          <a:bodyPr>
            <a:normAutofit/>
          </a:bodyPr>
          <a:lstStyle/>
          <a:p>
            <a:r>
              <a:rPr lang="en-GB" noProof="0" dirty="0"/>
              <a:t>Module 2: Levelling the Playing Field</a:t>
            </a:r>
          </a:p>
        </p:txBody>
      </p:sp>
      <p:sp>
        <p:nvSpPr>
          <p:cNvPr id="4" name="Footer Placeholder 3">
            <a:extLst>
              <a:ext uri="{FF2B5EF4-FFF2-40B4-BE49-F238E27FC236}">
                <a16:creationId xmlns="" xmlns:a16="http://schemas.microsoft.com/office/drawing/2014/main" id="{85F9C6F0-292D-4D45-AD03-91938C2DA4D4}"/>
              </a:ext>
            </a:extLst>
          </p:cNvPr>
          <p:cNvSpPr>
            <a:spLocks noGrp="1"/>
          </p:cNvSpPr>
          <p:nvPr>
            <p:ph type="ftr" sz="quarter" idx="11"/>
          </p:nvPr>
        </p:nvSpPr>
        <p:spPr/>
        <p:txBody>
          <a:bodyPr/>
          <a:lstStyle/>
          <a:p>
            <a:r>
              <a:rPr lang="en-GB" dirty="0"/>
              <a:t>IIJ Multi-Actor P/CVE Training Curriculum</a:t>
            </a:r>
          </a:p>
        </p:txBody>
      </p:sp>
    </p:spTree>
    <p:extLst>
      <p:ext uri="{BB962C8B-B14F-4D97-AF65-F5344CB8AC3E}">
        <p14:creationId xmlns:p14="http://schemas.microsoft.com/office/powerpoint/2010/main" val="30614343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p:txBody>
          <a:bodyPr/>
          <a:lstStyle/>
          <a:p>
            <a:r>
              <a:rPr lang="en-GB" noProof="0" dirty="0"/>
              <a:t>Flow Chart</a:t>
            </a:r>
          </a:p>
        </p:txBody>
      </p:sp>
      <p:sp>
        <p:nvSpPr>
          <p:cNvPr id="3" name="Slide Number Placeholder 2">
            <a:extLst>
              <a:ext uri="{FF2B5EF4-FFF2-40B4-BE49-F238E27FC236}">
                <a16:creationId xmlns="" xmlns:a16="http://schemas.microsoft.com/office/drawing/2014/main" id="{C25E0277-0A81-9840-B82A-D1126889EB7C}"/>
              </a:ext>
            </a:extLst>
          </p:cNvPr>
          <p:cNvSpPr>
            <a:spLocks noGrp="1"/>
          </p:cNvSpPr>
          <p:nvPr>
            <p:ph type="sldNum" sz="quarter" idx="4"/>
          </p:nvPr>
        </p:nvSpPr>
        <p:spPr/>
        <p:txBody>
          <a:bodyPr/>
          <a:lstStyle/>
          <a:p>
            <a:fld id="{8147DBEF-BD83-7C4B-BB76-3EC13072CDF4}" type="slidenum">
              <a:rPr lang="x-none" smtClean="0"/>
              <a:pPr/>
              <a:t>120</a:t>
            </a:fld>
            <a:endParaRPr lang="x-none"/>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p:txBody>
          <a:bodyPr>
            <a:normAutofit/>
          </a:bodyPr>
          <a:lstStyle/>
          <a:p>
            <a:r>
              <a:rPr lang="en-GB" noProof="0" dirty="0"/>
              <a:t>Module 8: Developing a Case Intake and Management System</a:t>
            </a:r>
          </a:p>
        </p:txBody>
      </p:sp>
      <p:sp>
        <p:nvSpPr>
          <p:cNvPr id="23" name="Footer Placeholder 3">
            <a:extLst>
              <a:ext uri="{FF2B5EF4-FFF2-40B4-BE49-F238E27FC236}">
                <a16:creationId xmlns="" xmlns:a16="http://schemas.microsoft.com/office/drawing/2014/main" id="{64B5216B-BEE0-7B49-8CC1-977D0A3F050F}"/>
              </a:ext>
            </a:extLst>
          </p:cNvPr>
          <p:cNvSpPr>
            <a:spLocks noGrp="1"/>
          </p:cNvSpPr>
          <p:nvPr>
            <p:ph type="ftr" sz="quarter" idx="11"/>
          </p:nvPr>
        </p:nvSpPr>
        <p:spPr/>
        <p:txBody>
          <a:bodyPr/>
          <a:lstStyle/>
          <a:p>
            <a:r>
              <a:rPr lang="en-GB" dirty="0"/>
              <a:t>IIJ Multi-Actor P/CVE Training Curriculum</a:t>
            </a:r>
          </a:p>
        </p:txBody>
      </p:sp>
      <p:graphicFrame>
        <p:nvGraphicFramePr>
          <p:cNvPr id="25" name="Diagram 24">
            <a:extLst>
              <a:ext uri="{FF2B5EF4-FFF2-40B4-BE49-F238E27FC236}">
                <a16:creationId xmlns="" xmlns:a16="http://schemas.microsoft.com/office/drawing/2014/main" id="{E89E8F78-C7DD-7841-BEC0-56C27AA007C5}"/>
              </a:ext>
            </a:extLst>
          </p:cNvPr>
          <p:cNvGraphicFramePr/>
          <p:nvPr>
            <p:extLst>
              <p:ext uri="{D42A27DB-BD31-4B8C-83A1-F6EECF244321}">
                <p14:modId xmlns:p14="http://schemas.microsoft.com/office/powerpoint/2010/main" val="177495099"/>
              </p:ext>
            </p:extLst>
          </p:nvPr>
        </p:nvGraphicFramePr>
        <p:xfrm>
          <a:off x="2180771" y="1485901"/>
          <a:ext cx="7830457" cy="4392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9" name="Elbow Connector 38">
            <a:extLst>
              <a:ext uri="{FF2B5EF4-FFF2-40B4-BE49-F238E27FC236}">
                <a16:creationId xmlns="" xmlns:a16="http://schemas.microsoft.com/office/drawing/2014/main" id="{49A13952-B986-9446-8BB4-49F7F8463F77}"/>
              </a:ext>
            </a:extLst>
          </p:cNvPr>
          <p:cNvCxnSpPr>
            <a:cxnSpLocks/>
          </p:cNvCxnSpPr>
          <p:nvPr/>
        </p:nvCxnSpPr>
        <p:spPr>
          <a:xfrm>
            <a:off x="2769269" y="3682094"/>
            <a:ext cx="5729641" cy="2474448"/>
          </a:xfrm>
          <a:prstGeom prst="bentConnector3">
            <a:avLst>
              <a:gd name="adj1" fmla="val -9027"/>
            </a:avLst>
          </a:prstGeom>
          <a:ln w="25400">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 xmlns:a16="http://schemas.microsoft.com/office/drawing/2014/main" id="{78B8E2AB-42B4-1E46-BAE5-9D5B9952B383}"/>
              </a:ext>
            </a:extLst>
          </p:cNvPr>
          <p:cNvCxnSpPr/>
          <p:nvPr/>
        </p:nvCxnSpPr>
        <p:spPr>
          <a:xfrm flipV="1">
            <a:off x="8498910" y="5878287"/>
            <a:ext cx="0" cy="27825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 xmlns:a16="http://schemas.microsoft.com/office/drawing/2014/main" id="{0CAC5E69-52F7-5F4F-B7BD-B0E1059D87A8}"/>
              </a:ext>
            </a:extLst>
          </p:cNvPr>
          <p:cNvSpPr txBox="1"/>
          <p:nvPr/>
        </p:nvSpPr>
        <p:spPr>
          <a:xfrm>
            <a:off x="4665944" y="3339625"/>
            <a:ext cx="463463" cy="276999"/>
          </a:xfrm>
          <a:prstGeom prst="rect">
            <a:avLst/>
          </a:prstGeom>
          <a:noFill/>
        </p:spPr>
        <p:txBody>
          <a:bodyPr wrap="square" rtlCol="0">
            <a:spAutoFit/>
          </a:bodyPr>
          <a:lstStyle/>
          <a:p>
            <a:pPr algn="ctr"/>
            <a:r>
              <a:rPr lang="en-GB" sz="1200" b="1" dirty="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rPr>
              <a:t>YES</a:t>
            </a:r>
          </a:p>
        </p:txBody>
      </p:sp>
      <p:sp>
        <p:nvSpPr>
          <p:cNvPr id="58" name="TextBox 57">
            <a:extLst>
              <a:ext uri="{FF2B5EF4-FFF2-40B4-BE49-F238E27FC236}">
                <a16:creationId xmlns="" xmlns:a16="http://schemas.microsoft.com/office/drawing/2014/main" id="{B62817F2-BEAC-2A4F-9E49-7270011F37BD}"/>
              </a:ext>
            </a:extLst>
          </p:cNvPr>
          <p:cNvSpPr txBox="1"/>
          <p:nvPr/>
        </p:nvSpPr>
        <p:spPr>
          <a:xfrm>
            <a:off x="2273473" y="3339625"/>
            <a:ext cx="463463" cy="276999"/>
          </a:xfrm>
          <a:prstGeom prst="rect">
            <a:avLst/>
          </a:prstGeom>
          <a:noFill/>
        </p:spPr>
        <p:txBody>
          <a:bodyPr wrap="square" rtlCol="0">
            <a:spAutoFit/>
          </a:bodyPr>
          <a:lstStyle/>
          <a:p>
            <a:pPr algn="ctr"/>
            <a:r>
              <a:rPr lang="en-GB" sz="1200" b="1" dirty="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rPr>
              <a:t>NO</a:t>
            </a:r>
          </a:p>
        </p:txBody>
      </p:sp>
    </p:spTree>
    <p:extLst>
      <p:ext uri="{BB962C8B-B14F-4D97-AF65-F5344CB8AC3E}">
        <p14:creationId xmlns:p14="http://schemas.microsoft.com/office/powerpoint/2010/main" val="2347217498"/>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50230E77-1134-3549-A539-85794927236C}"/>
              </a:ext>
            </a:extLst>
          </p:cNvPr>
          <p:cNvSpPr>
            <a:spLocks noGrp="1"/>
          </p:cNvSpPr>
          <p:nvPr>
            <p:ph type="title"/>
          </p:nvPr>
        </p:nvSpPr>
        <p:spPr>
          <a:xfrm>
            <a:off x="581192" y="558657"/>
            <a:ext cx="10313231" cy="584775"/>
          </a:xfrm>
        </p:spPr>
        <p:txBody>
          <a:bodyPr/>
          <a:lstStyle/>
          <a:p>
            <a:r>
              <a:rPr lang="en-GB" noProof="0" dirty="0"/>
              <a:t>Summary and Conclusions</a:t>
            </a:r>
          </a:p>
        </p:txBody>
      </p:sp>
      <p:sp>
        <p:nvSpPr>
          <p:cNvPr id="3" name="Slide Number Placeholder 2">
            <a:extLst>
              <a:ext uri="{FF2B5EF4-FFF2-40B4-BE49-F238E27FC236}">
                <a16:creationId xmlns="" xmlns:a16="http://schemas.microsoft.com/office/drawing/2014/main"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121</a:t>
            </a:fld>
            <a:endParaRPr lang="x-none"/>
          </a:p>
        </p:txBody>
      </p:sp>
      <p:sp>
        <p:nvSpPr>
          <p:cNvPr id="16" name="Content Placeholder 15">
            <a:extLst>
              <a:ext uri="{FF2B5EF4-FFF2-40B4-BE49-F238E27FC236}">
                <a16:creationId xmlns="" xmlns:a16="http://schemas.microsoft.com/office/drawing/2014/main" id="{936C75CD-1F73-1F4B-8F6B-A3CFD83712A1}"/>
              </a:ext>
            </a:extLst>
          </p:cNvPr>
          <p:cNvSpPr>
            <a:spLocks noGrp="1"/>
          </p:cNvSpPr>
          <p:nvPr>
            <p:ph idx="12"/>
          </p:nvPr>
        </p:nvSpPr>
        <p:spPr>
          <a:xfrm>
            <a:off x="1092201" y="1773238"/>
            <a:ext cx="9979170" cy="4170362"/>
          </a:xfrm>
        </p:spPr>
        <p:txBody>
          <a:bodyPr/>
          <a:lstStyle/>
          <a:p>
            <a:pPr lvl="0">
              <a:spcAft>
                <a:spcPts val="600"/>
              </a:spcAft>
            </a:pPr>
            <a:r>
              <a:rPr lang="en-GB" b="1" noProof="0" dirty="0"/>
              <a:t>Protection of the vulnerable </a:t>
            </a:r>
            <a:r>
              <a:rPr lang="en-GB" noProof="0" dirty="0"/>
              <a:t>from exploitation.</a:t>
            </a:r>
          </a:p>
          <a:p>
            <a:pPr lvl="0">
              <a:spcAft>
                <a:spcPts val="600"/>
              </a:spcAft>
            </a:pPr>
            <a:r>
              <a:rPr lang="en-GB" b="1" noProof="0" dirty="0"/>
              <a:t>No “one size fits all”.</a:t>
            </a:r>
          </a:p>
          <a:p>
            <a:pPr lvl="0">
              <a:spcAft>
                <a:spcPts val="600"/>
              </a:spcAft>
            </a:pPr>
            <a:r>
              <a:rPr lang="en-GB" b="1" noProof="0" dirty="0"/>
              <a:t>Build on existing practice </a:t>
            </a:r>
            <a:r>
              <a:rPr lang="en-GB" noProof="0" dirty="0"/>
              <a:t>to suit local context.</a:t>
            </a:r>
          </a:p>
          <a:p>
            <a:pPr lvl="0">
              <a:spcAft>
                <a:spcPts val="600"/>
              </a:spcAft>
            </a:pPr>
            <a:r>
              <a:rPr lang="en-GB" b="1" noProof="0" dirty="0"/>
              <a:t>Civil society involvement </a:t>
            </a:r>
            <a:r>
              <a:rPr lang="en-GB" noProof="0" dirty="0"/>
              <a:t>is important.</a:t>
            </a:r>
          </a:p>
          <a:p>
            <a:pPr lvl="0">
              <a:spcAft>
                <a:spcPts val="600"/>
              </a:spcAft>
            </a:pPr>
            <a:r>
              <a:rPr lang="en-GB" b="1" noProof="0" dirty="0"/>
              <a:t>Information-sharing</a:t>
            </a:r>
            <a:r>
              <a:rPr lang="en-GB" noProof="0" dirty="0"/>
              <a:t> to support a full assessment based on behaviours.</a:t>
            </a:r>
          </a:p>
          <a:p>
            <a:pPr lvl="0">
              <a:spcAft>
                <a:spcPts val="600"/>
              </a:spcAft>
            </a:pPr>
            <a:r>
              <a:rPr lang="en-GB" b="1" noProof="0" dirty="0"/>
              <a:t>Clear roles and responsibilities with supporting policy.</a:t>
            </a:r>
          </a:p>
          <a:p>
            <a:pPr lvl="0">
              <a:spcAft>
                <a:spcPts val="600"/>
              </a:spcAft>
            </a:pPr>
            <a:r>
              <a:rPr lang="en-GB" b="1" noProof="0" dirty="0"/>
              <a:t>Voluntary nature </a:t>
            </a:r>
            <a:r>
              <a:rPr lang="en-GB" noProof="0" dirty="0"/>
              <a:t>of any referral mechanism.</a:t>
            </a:r>
          </a:p>
          <a:p>
            <a:pPr lvl="0">
              <a:spcAft>
                <a:spcPts val="600"/>
              </a:spcAft>
            </a:pPr>
            <a:r>
              <a:rPr lang="en-GB" b="1" noProof="0" dirty="0"/>
              <a:t>Importance of encouraging referrals from a wide range of stakeholders.</a:t>
            </a:r>
          </a:p>
        </p:txBody>
      </p:sp>
      <p:sp>
        <p:nvSpPr>
          <p:cNvPr id="10" name="Content Placeholder 19">
            <a:extLst>
              <a:ext uri="{FF2B5EF4-FFF2-40B4-BE49-F238E27FC236}">
                <a16:creationId xmlns="" xmlns:a16="http://schemas.microsoft.com/office/drawing/2014/main" id="{1DEAA619-1A6F-A140-AE6B-436E38490244}"/>
              </a:ext>
            </a:extLst>
          </p:cNvPr>
          <p:cNvSpPr>
            <a:spLocks noGrp="1"/>
          </p:cNvSpPr>
          <p:nvPr>
            <p:ph sz="quarter" idx="13"/>
          </p:nvPr>
        </p:nvSpPr>
        <p:spPr>
          <a:xfrm>
            <a:off x="581025" y="137246"/>
            <a:ext cx="10313230" cy="297144"/>
          </a:xfrm>
        </p:spPr>
        <p:txBody>
          <a:bodyPr>
            <a:normAutofit/>
          </a:bodyPr>
          <a:lstStyle/>
          <a:p>
            <a:r>
              <a:rPr lang="en-GB" noProof="0" dirty="0"/>
              <a:t>Module 8: Developing a Case Intake and Management System</a:t>
            </a:r>
          </a:p>
        </p:txBody>
      </p:sp>
      <p:sp>
        <p:nvSpPr>
          <p:cNvPr id="13" name="Footer Placeholder 3">
            <a:extLst>
              <a:ext uri="{FF2B5EF4-FFF2-40B4-BE49-F238E27FC236}">
                <a16:creationId xmlns="" xmlns:a16="http://schemas.microsoft.com/office/drawing/2014/main" id="{79016EB1-EF1B-484C-A578-384295A18223}"/>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1528299466"/>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5376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79593A20-D6B2-4845-908B-CDBB2E237E55}"/>
              </a:ext>
            </a:extLst>
          </p:cNvPr>
          <p:cNvSpPr>
            <a:spLocks noGrp="1"/>
          </p:cNvSpPr>
          <p:nvPr>
            <p:ph type="subTitle" idx="1"/>
          </p:nvPr>
        </p:nvSpPr>
        <p:spPr>
          <a:xfrm>
            <a:off x="3410378" y="3672900"/>
            <a:ext cx="5126671" cy="1477328"/>
          </a:xfrm>
        </p:spPr>
        <p:txBody>
          <a:bodyPr wrap="square">
            <a:spAutoFit/>
          </a:bodyPr>
          <a:lstStyle/>
          <a:p>
            <a:r>
              <a:rPr lang="en-GB" noProof="0" dirty="0"/>
              <a:t>Ensuring “Do No Harm” – Assessing Vulnerabilities, Needs and Strengths</a:t>
            </a:r>
          </a:p>
        </p:txBody>
      </p:sp>
      <p:sp>
        <p:nvSpPr>
          <p:cNvPr id="2" name="Title 1">
            <a:extLst>
              <a:ext uri="{FF2B5EF4-FFF2-40B4-BE49-F238E27FC236}">
                <a16:creationId xmlns="" xmlns:a16="http://schemas.microsoft.com/office/drawing/2014/main"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9</a:t>
            </a:r>
          </a:p>
        </p:txBody>
      </p:sp>
      <p:sp>
        <p:nvSpPr>
          <p:cNvPr id="5" name="Slide Number Placeholder 4">
            <a:extLst>
              <a:ext uri="{FF2B5EF4-FFF2-40B4-BE49-F238E27FC236}">
                <a16:creationId xmlns="" xmlns:a16="http://schemas.microsoft.com/office/drawing/2014/main"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x-none" smtClean="0"/>
              <a:pPr/>
              <a:t>123</a:t>
            </a:fld>
            <a:endParaRPr lang="x-none"/>
          </a:p>
        </p:txBody>
      </p:sp>
      <p:pic>
        <p:nvPicPr>
          <p:cNvPr id="14" name="Picture 13" descr="A picture containing shape&#10;&#10;Description automatically generated">
            <a:extLst>
              <a:ext uri="{FF2B5EF4-FFF2-40B4-BE49-F238E27FC236}">
                <a16:creationId xmlns="" xmlns:a16="http://schemas.microsoft.com/office/drawing/2014/main"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15125420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 xmlns:a16="http://schemas.microsoft.com/office/drawing/2014/main"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124</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1" y="2178494"/>
            <a:ext cx="5003800" cy="1697388"/>
          </a:xfrm>
        </p:spPr>
        <p:txBody>
          <a:bodyPr wrap="square">
            <a:spAutoFit/>
          </a:bodyPr>
          <a:lstStyle/>
          <a:p>
            <a:pPr marL="0" lvl="0" indent="0">
              <a:buNone/>
            </a:pPr>
            <a:r>
              <a:rPr lang="en-GB" noProof="0" dirty="0">
                <a:sym typeface="Calibri"/>
              </a:rPr>
              <a:t>To provide a </a:t>
            </a:r>
            <a:r>
              <a:rPr lang="en-GB" b="1" noProof="0" dirty="0">
                <a:sym typeface="Calibri"/>
              </a:rPr>
              <a:t>framework and specific guidance for assessments </a:t>
            </a:r>
            <a:r>
              <a:rPr lang="en-GB" noProof="0" dirty="0">
                <a:sym typeface="Calibri"/>
              </a:rPr>
              <a:t>within a multi-actor framework and </a:t>
            </a:r>
            <a:r>
              <a:rPr lang="en-GB" b="1" noProof="0" dirty="0">
                <a:sym typeface="Calibri"/>
              </a:rPr>
              <a:t>ensuring a “Do No Harm” approach.</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9: Ensuring “Do No Harm” – Assessing Vulnerabilities, Needs and Strengths</a:t>
            </a:r>
          </a:p>
        </p:txBody>
      </p:sp>
      <p:sp>
        <p:nvSpPr>
          <p:cNvPr id="23" name="Footer Placeholder 3">
            <a:extLst>
              <a:ext uri="{FF2B5EF4-FFF2-40B4-BE49-F238E27FC236}">
                <a16:creationId xmlns="" xmlns:a16="http://schemas.microsoft.com/office/drawing/2014/main"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 xmlns:a16="http://schemas.microsoft.com/office/drawing/2014/main" id="{D29935A7-D3E1-1142-9A43-BE7541D10AAE}"/>
              </a:ext>
            </a:extLst>
          </p:cNvPr>
          <p:cNvPicPr>
            <a:picLocks noChangeAspect="1"/>
          </p:cNvPicPr>
          <p:nvPr/>
        </p:nvPicPr>
        <p:blipFill>
          <a:blip r:embed="rId3"/>
          <a:stretch>
            <a:fillRect/>
          </a:stretch>
        </p:blipFill>
        <p:spPr>
          <a:xfrm>
            <a:off x="8081589" y="3020251"/>
            <a:ext cx="2812666" cy="2645520"/>
          </a:xfrm>
          <a:prstGeom prst="rect">
            <a:avLst/>
          </a:prstGeom>
        </p:spPr>
      </p:pic>
    </p:spTree>
    <p:extLst>
      <p:ext uri="{BB962C8B-B14F-4D97-AF65-F5344CB8AC3E}">
        <p14:creationId xmlns:p14="http://schemas.microsoft.com/office/powerpoint/2010/main" val="1125488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p:txBody>
          <a:bodyPr/>
          <a:lstStyle/>
          <a:p>
            <a:fld id="{8147DBEF-BD83-7C4B-BB76-3EC13072CDF4}" type="slidenum">
              <a:rPr lang="x-none" smtClean="0"/>
              <a:pPr/>
              <a:t>125</a:t>
            </a:fld>
            <a:endParaRPr lang="x-none"/>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19" name="Freeform 18">
            <a:extLst>
              <a:ext uri="{FF2B5EF4-FFF2-40B4-BE49-F238E27FC236}">
                <a16:creationId xmlns="" xmlns:a16="http://schemas.microsoft.com/office/drawing/2014/main" id="{DA0D32D4-F35D-D74D-AA71-674E0B2079EE}"/>
              </a:ext>
            </a:extLst>
          </p:cNvPr>
          <p:cNvSpPr/>
          <p:nvPr/>
        </p:nvSpPr>
        <p:spPr>
          <a:xfrm>
            <a:off x="8124453" y="3710194"/>
            <a:ext cx="3009806" cy="172483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the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potential harm that could come from interventions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and the need to adopt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reduction / avoidance strategies.</a:t>
            </a:r>
          </a:p>
        </p:txBody>
      </p:sp>
      <p:pic>
        <p:nvPicPr>
          <p:cNvPr id="26" name="Graphic 25" descr="Badge Tick">
            <a:extLst>
              <a:ext uri="{FF2B5EF4-FFF2-40B4-BE49-F238E27FC236}">
                <a16:creationId xmlns="" xmlns:a16="http://schemas.microsoft.com/office/drawing/2014/main" id="{28217924-FDC0-6142-928C-CF2C22EBBFE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426612" y="2038247"/>
            <a:ext cx="1338777" cy="1338777"/>
          </a:xfrm>
          <a:prstGeom prst="rect">
            <a:avLst/>
          </a:prstGeom>
        </p:spPr>
      </p:pic>
      <p:pic>
        <p:nvPicPr>
          <p:cNvPr id="27" name="Graphic 26" descr="Badge Tick">
            <a:extLst>
              <a:ext uri="{FF2B5EF4-FFF2-40B4-BE49-F238E27FC236}">
                <a16:creationId xmlns="" xmlns:a16="http://schemas.microsoft.com/office/drawing/2014/main" id="{5C46576F-3C1D-DA47-9C1F-505C5F93ED4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93256" y="2038247"/>
            <a:ext cx="1338777" cy="1338777"/>
          </a:xfrm>
          <a:prstGeom prst="rect">
            <a:avLst/>
          </a:prstGeom>
        </p:spPr>
      </p:pic>
      <p:pic>
        <p:nvPicPr>
          <p:cNvPr id="28" name="Graphic 27" descr="Badge Tick">
            <a:extLst>
              <a:ext uri="{FF2B5EF4-FFF2-40B4-BE49-F238E27FC236}">
                <a16:creationId xmlns="" xmlns:a16="http://schemas.microsoft.com/office/drawing/2014/main" id="{390665A8-4495-4644-9B4D-A99A8D6E616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959965" y="2038247"/>
            <a:ext cx="1338777" cy="1338777"/>
          </a:xfrm>
          <a:prstGeom prst="rect">
            <a:avLst/>
          </a:prstGeom>
        </p:spPr>
      </p:pic>
      <p:sp>
        <p:nvSpPr>
          <p:cNvPr id="32" name="Freeform 31">
            <a:extLst>
              <a:ext uri="{FF2B5EF4-FFF2-40B4-BE49-F238E27FC236}">
                <a16:creationId xmlns="" xmlns:a16="http://schemas.microsoft.com/office/drawing/2014/main" id="{6772744F-CDCC-6B4C-B8F3-F75519794212}"/>
              </a:ext>
            </a:extLst>
          </p:cNvPr>
          <p:cNvSpPr/>
          <p:nvPr/>
        </p:nvSpPr>
        <p:spPr>
          <a:xfrm>
            <a:off x="4591097" y="3710194"/>
            <a:ext cx="3009806" cy="2249172"/>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Leverage capacities of each actor to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integrate safeguards to mitigate possible harm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during the assessment process.</a:t>
            </a:r>
          </a:p>
          <a:p>
            <a:pPr lvl="0" algn="ctr" defTabSz="844550">
              <a:lnSpc>
                <a:spcPct val="125000"/>
              </a:lnSpc>
              <a:spcBef>
                <a:spcPct val="0"/>
              </a:spcBef>
              <a:spcAft>
                <a:spcPct val="35000"/>
              </a:spcAft>
              <a:buClr>
                <a:srgbClr val="000000"/>
              </a:buClr>
              <a:defRPr/>
            </a:pPr>
            <a:endPar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3" name="Freeform 32">
            <a:extLst>
              <a:ext uri="{FF2B5EF4-FFF2-40B4-BE49-F238E27FC236}">
                <a16:creationId xmlns="" xmlns:a16="http://schemas.microsoft.com/office/drawing/2014/main" id="{9DB33CC2-5D97-D04A-B6B9-3931AB3A61AC}"/>
              </a:ext>
            </a:extLst>
          </p:cNvPr>
          <p:cNvSpPr/>
          <p:nvPr/>
        </p:nvSpPr>
        <p:spPr>
          <a:xfrm>
            <a:off x="1057741" y="3710193"/>
            <a:ext cx="3009806"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how to conduct a “Do No Harm” multi-actor P/CVE assessment.</a:t>
            </a:r>
          </a:p>
          <a:p>
            <a:pPr algn="ctr" defTabSz="844550">
              <a:lnSpc>
                <a:spcPct val="125000"/>
              </a:lnSpc>
              <a:spcBef>
                <a:spcPct val="0"/>
              </a:spcBef>
              <a:spcAft>
                <a:spcPct val="35000"/>
              </a:spcAft>
              <a:buClr>
                <a:srgbClr val="000000"/>
              </a:buClr>
              <a:defRPr/>
            </a:pPr>
            <a:endPar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5" name="Content Placeholder 19">
            <a:extLst>
              <a:ext uri="{FF2B5EF4-FFF2-40B4-BE49-F238E27FC236}">
                <a16:creationId xmlns="" xmlns:a16="http://schemas.microsoft.com/office/drawing/2014/main" id="{859E7BB5-2DEA-1947-8F00-8650B70757FD}"/>
              </a:ext>
            </a:extLst>
          </p:cNvPr>
          <p:cNvSpPr>
            <a:spLocks noGrp="1"/>
          </p:cNvSpPr>
          <p:nvPr>
            <p:ph sz="quarter" idx="13"/>
          </p:nvPr>
        </p:nvSpPr>
        <p:spPr>
          <a:xfrm>
            <a:off x="581025" y="137246"/>
            <a:ext cx="10313230" cy="297144"/>
          </a:xfrm>
        </p:spPr>
        <p:txBody>
          <a:bodyPr>
            <a:normAutofit/>
          </a:bodyPr>
          <a:lstStyle/>
          <a:p>
            <a:r>
              <a:rPr lang="en-GB" noProof="0" dirty="0"/>
              <a:t>Module 9: Ensuring “Do No Harm” – Assessing Vulnerabilities, Needs and Strengths</a:t>
            </a:r>
          </a:p>
        </p:txBody>
      </p:sp>
    </p:spTree>
    <p:extLst>
      <p:ext uri="{BB962C8B-B14F-4D97-AF65-F5344CB8AC3E}">
        <p14:creationId xmlns:p14="http://schemas.microsoft.com/office/powerpoint/2010/main" val="30495828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p:txBody>
          <a:bodyPr/>
          <a:lstStyle/>
          <a:p>
            <a:r>
              <a:rPr lang="en-GB" noProof="0" dirty="0"/>
              <a:t>Module Overview</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p:txBody>
          <a:bodyPr/>
          <a:lstStyle/>
          <a:p>
            <a:fld id="{8147DBEF-BD83-7C4B-BB76-3EC13072CDF4}" type="slidenum">
              <a:rPr lang="x-none" smtClean="0"/>
              <a:pPr/>
              <a:t>126</a:t>
            </a:fld>
            <a:endParaRPr lang="x-none"/>
          </a:p>
        </p:txBody>
      </p:sp>
      <p:sp>
        <p:nvSpPr>
          <p:cNvPr id="4" name="Content Placeholder 3">
            <a:extLst>
              <a:ext uri="{FF2B5EF4-FFF2-40B4-BE49-F238E27FC236}">
                <a16:creationId xmlns="" xmlns:a16="http://schemas.microsoft.com/office/drawing/2014/main" id="{E7FFA2BA-B390-704B-8017-14F9F100D974}"/>
              </a:ext>
            </a:extLst>
          </p:cNvPr>
          <p:cNvSpPr>
            <a:spLocks noGrp="1"/>
          </p:cNvSpPr>
          <p:nvPr>
            <p:ph idx="12"/>
          </p:nvPr>
        </p:nvSpPr>
        <p:spPr/>
        <p:txBody>
          <a:bodyPr/>
          <a:lstStyle/>
          <a:p>
            <a:r>
              <a:rPr lang="en-GB" noProof="0" dirty="0"/>
              <a:t> </a:t>
            </a:r>
            <a:r>
              <a:rPr lang="en-GB" b="1" noProof="0" dirty="0"/>
              <a:t>Theoretical background</a:t>
            </a:r>
          </a:p>
          <a:p>
            <a:r>
              <a:rPr lang="en-GB" b="1" noProof="0" dirty="0"/>
              <a:t> Assessment</a:t>
            </a:r>
          </a:p>
          <a:p>
            <a:r>
              <a:rPr lang="en-GB" noProof="0" dirty="0"/>
              <a:t> </a:t>
            </a:r>
            <a:r>
              <a:rPr lang="en-GB" b="1" noProof="0" dirty="0"/>
              <a:t>“Do No Harm” considerations</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p:txBody>
          <a:bodyPr/>
          <a:lstStyle/>
          <a:p>
            <a:r>
              <a:rPr lang="en-GB" noProof="0" dirty="0"/>
              <a:t>Module 9: Ensuring “Do No Harm” – Assessing Vulnerabilities, Needs and Strengths</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4044177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9A9CC2-BD15-1048-AAFB-F373A1D5CE7F}"/>
              </a:ext>
            </a:extLst>
          </p:cNvPr>
          <p:cNvSpPr>
            <a:spLocks noGrp="1"/>
          </p:cNvSpPr>
          <p:nvPr>
            <p:ph type="title"/>
          </p:nvPr>
        </p:nvSpPr>
        <p:spPr/>
        <p:txBody>
          <a:bodyPr/>
          <a:lstStyle/>
          <a:p>
            <a:r>
              <a:rPr lang="en-GB" noProof="0" dirty="0"/>
              <a:t>A ‘Whole of Society’ Model</a:t>
            </a:r>
          </a:p>
        </p:txBody>
      </p:sp>
      <p:sp>
        <p:nvSpPr>
          <p:cNvPr id="3" name="Slide Number Placeholder 2">
            <a:extLst>
              <a:ext uri="{FF2B5EF4-FFF2-40B4-BE49-F238E27FC236}">
                <a16:creationId xmlns="" xmlns:a16="http://schemas.microsoft.com/office/drawing/2014/main" id="{EFF92EA1-55DC-FA49-88B4-2FB64A5B0CAE}"/>
              </a:ext>
            </a:extLst>
          </p:cNvPr>
          <p:cNvSpPr>
            <a:spLocks noGrp="1"/>
          </p:cNvSpPr>
          <p:nvPr>
            <p:ph type="sldNum" sz="quarter" idx="4"/>
          </p:nvPr>
        </p:nvSpPr>
        <p:spPr/>
        <p:txBody>
          <a:bodyPr/>
          <a:lstStyle/>
          <a:p>
            <a:fld id="{8147DBEF-BD83-7C4B-BB76-3EC13072CDF4}" type="slidenum">
              <a:rPr lang="x-none" smtClean="0"/>
              <a:pPr/>
              <a:t>127</a:t>
            </a:fld>
            <a:endParaRPr lang="x-none"/>
          </a:p>
        </p:txBody>
      </p:sp>
      <p:sp>
        <p:nvSpPr>
          <p:cNvPr id="4" name="Content Placeholder 3">
            <a:extLst>
              <a:ext uri="{FF2B5EF4-FFF2-40B4-BE49-F238E27FC236}">
                <a16:creationId xmlns="" xmlns:a16="http://schemas.microsoft.com/office/drawing/2014/main" id="{DB1471EF-E49C-7E4B-81C5-D3CAA4AE92E2}"/>
              </a:ext>
            </a:extLst>
          </p:cNvPr>
          <p:cNvSpPr>
            <a:spLocks noGrp="1"/>
          </p:cNvSpPr>
          <p:nvPr>
            <p:ph sz="quarter" idx="13"/>
          </p:nvPr>
        </p:nvSpPr>
        <p:spPr/>
        <p:txBody>
          <a:bodyPr/>
          <a:lstStyle/>
          <a:p>
            <a:r>
              <a:rPr lang="en-GB" noProof="0" dirty="0"/>
              <a:t>Module 9: Ensuring “Do No Harm” – Assessing Vulnerabilities, Needs and Strengths</a:t>
            </a:r>
          </a:p>
          <a:p>
            <a:endParaRPr lang="en-GB" noProof="0" dirty="0"/>
          </a:p>
        </p:txBody>
      </p:sp>
      <p:sp>
        <p:nvSpPr>
          <p:cNvPr id="5" name="Footer Placeholder 4">
            <a:extLst>
              <a:ext uri="{FF2B5EF4-FFF2-40B4-BE49-F238E27FC236}">
                <a16:creationId xmlns="" xmlns:a16="http://schemas.microsoft.com/office/drawing/2014/main" id="{89F2D5A4-A766-DF47-9CE4-A7D02497FCE1}"/>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7" name="Diagram 6">
            <a:extLst>
              <a:ext uri="{FF2B5EF4-FFF2-40B4-BE49-F238E27FC236}">
                <a16:creationId xmlns="" xmlns:a16="http://schemas.microsoft.com/office/drawing/2014/main" id="{1EEB5ED8-D3D1-1145-B575-82416DE050D5}"/>
              </a:ext>
            </a:extLst>
          </p:cNvPr>
          <p:cNvGraphicFramePr/>
          <p:nvPr>
            <p:extLst>
              <p:ext uri="{D42A27DB-BD31-4B8C-83A1-F6EECF244321}">
                <p14:modId xmlns:p14="http://schemas.microsoft.com/office/powerpoint/2010/main" val="263399679"/>
              </p:ext>
            </p:extLst>
          </p:nvPr>
        </p:nvGraphicFramePr>
        <p:xfrm>
          <a:off x="2032000" y="1460500"/>
          <a:ext cx="8128000" cy="4677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 xmlns:a16="http://schemas.microsoft.com/office/drawing/2014/main" id="{B78B71DC-B1DA-AB45-B888-DCCEFE643E0E}"/>
              </a:ext>
            </a:extLst>
          </p:cNvPr>
          <p:cNvSpPr/>
          <p:nvPr/>
        </p:nvSpPr>
        <p:spPr>
          <a:xfrm>
            <a:off x="8952604" y="5313491"/>
            <a:ext cx="1690327"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a:t>
            </a:r>
            <a:r>
              <a:rPr lang="en-US" sz="1200" b="1" kern="0" dirty="0" err="1">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Urie</a:t>
            </a: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 B., 1979) </a:t>
            </a:r>
          </a:p>
        </p:txBody>
      </p:sp>
    </p:spTree>
    <p:extLst>
      <p:ext uri="{BB962C8B-B14F-4D97-AF65-F5344CB8AC3E}">
        <p14:creationId xmlns:p14="http://schemas.microsoft.com/office/powerpoint/2010/main" val="38526348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ADA4AB-E9C7-BC49-B9AB-5A4615D7075C}"/>
              </a:ext>
            </a:extLst>
          </p:cNvPr>
          <p:cNvSpPr>
            <a:spLocks noGrp="1"/>
          </p:cNvSpPr>
          <p:nvPr>
            <p:ph type="title"/>
          </p:nvPr>
        </p:nvSpPr>
        <p:spPr/>
        <p:txBody>
          <a:bodyPr/>
          <a:lstStyle/>
          <a:p>
            <a:r>
              <a:rPr lang="en-GB" noProof="0" dirty="0"/>
              <a:t>Assessment is about the Content…</a:t>
            </a:r>
          </a:p>
        </p:txBody>
      </p:sp>
      <p:sp>
        <p:nvSpPr>
          <p:cNvPr id="3" name="Slide Number Placeholder 2">
            <a:extLst>
              <a:ext uri="{FF2B5EF4-FFF2-40B4-BE49-F238E27FC236}">
                <a16:creationId xmlns="" xmlns:a16="http://schemas.microsoft.com/office/drawing/2014/main" id="{92D43FA4-727F-1544-BECF-3ED43B53D031}"/>
              </a:ext>
            </a:extLst>
          </p:cNvPr>
          <p:cNvSpPr>
            <a:spLocks noGrp="1"/>
          </p:cNvSpPr>
          <p:nvPr>
            <p:ph type="sldNum" sz="quarter" idx="4"/>
          </p:nvPr>
        </p:nvSpPr>
        <p:spPr/>
        <p:txBody>
          <a:bodyPr/>
          <a:lstStyle/>
          <a:p>
            <a:fld id="{8147DBEF-BD83-7C4B-BB76-3EC13072CDF4}" type="slidenum">
              <a:rPr lang="x-none" smtClean="0"/>
              <a:pPr/>
              <a:t>128</a:t>
            </a:fld>
            <a:endParaRPr lang="x-none"/>
          </a:p>
        </p:txBody>
      </p:sp>
      <p:sp>
        <p:nvSpPr>
          <p:cNvPr id="4" name="Content Placeholder 3">
            <a:extLst>
              <a:ext uri="{FF2B5EF4-FFF2-40B4-BE49-F238E27FC236}">
                <a16:creationId xmlns="" xmlns:a16="http://schemas.microsoft.com/office/drawing/2014/main" id="{B27E9EFB-8E1E-CD4E-87BC-1BCA674B5544}"/>
              </a:ext>
            </a:extLst>
          </p:cNvPr>
          <p:cNvSpPr>
            <a:spLocks noGrp="1"/>
          </p:cNvSpPr>
          <p:nvPr>
            <p:ph idx="12"/>
          </p:nvPr>
        </p:nvSpPr>
        <p:spPr>
          <a:xfrm>
            <a:off x="1092201" y="1773238"/>
            <a:ext cx="4330699" cy="4170362"/>
          </a:xfrm>
        </p:spPr>
        <p:txBody>
          <a:bodyPr/>
          <a:lstStyle/>
          <a:p>
            <a:pPr marL="0" indent="0">
              <a:buNone/>
            </a:pPr>
            <a:r>
              <a:rPr lang="en-GB" b="1" noProof="0" dirty="0"/>
              <a:t>Assessment</a:t>
            </a:r>
            <a:r>
              <a:rPr lang="en-GB" noProof="0" dirty="0"/>
              <a:t> is critical to setting up success: an assessment that misses key areas or is stigmatising will lead to lost opportunities for intervention success.</a:t>
            </a:r>
          </a:p>
        </p:txBody>
      </p:sp>
      <p:sp>
        <p:nvSpPr>
          <p:cNvPr id="5" name="Content Placeholder 4">
            <a:extLst>
              <a:ext uri="{FF2B5EF4-FFF2-40B4-BE49-F238E27FC236}">
                <a16:creationId xmlns="" xmlns:a16="http://schemas.microsoft.com/office/drawing/2014/main" id="{3213E895-D36A-4648-B287-B9240C2D1CE3}"/>
              </a:ext>
            </a:extLst>
          </p:cNvPr>
          <p:cNvSpPr>
            <a:spLocks noGrp="1"/>
          </p:cNvSpPr>
          <p:nvPr>
            <p:ph sz="quarter" idx="13"/>
          </p:nvPr>
        </p:nvSpPr>
        <p:spPr/>
        <p:txBody>
          <a:bodyPr/>
          <a:lstStyle/>
          <a:p>
            <a:r>
              <a:rPr lang="en-GB" noProof="0" dirty="0"/>
              <a:t>Module 9: Ensuring “Do No Harm” – Assessing Vulnerabilities, Needs and Strengths</a:t>
            </a:r>
          </a:p>
        </p:txBody>
      </p:sp>
      <p:sp>
        <p:nvSpPr>
          <p:cNvPr id="6" name="Footer Placeholder 5">
            <a:extLst>
              <a:ext uri="{FF2B5EF4-FFF2-40B4-BE49-F238E27FC236}">
                <a16:creationId xmlns="" xmlns:a16="http://schemas.microsoft.com/office/drawing/2014/main" id="{36E1D3DF-0CF6-C340-98C0-03F0441A9EB1}"/>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Google Shape;208;g9e1089ebd4_0_555" descr="https://theethicalskeptic.com/wp-content/uploads/2018/04/streetlight-effect.jpg">
            <a:extLst>
              <a:ext uri="{FF2B5EF4-FFF2-40B4-BE49-F238E27FC236}">
                <a16:creationId xmlns="" xmlns:a16="http://schemas.microsoft.com/office/drawing/2014/main" id="{408BB594-F2A9-C443-8F8F-41174CAA0BD8}"/>
              </a:ext>
            </a:extLst>
          </p:cNvPr>
          <p:cNvPicPr preferRelativeResize="0"/>
          <p:nvPr/>
        </p:nvPicPr>
        <p:blipFill rotWithShape="1">
          <a:blip r:embed="rId3">
            <a:alphaModFix/>
          </a:blip>
          <a:srcRect/>
          <a:stretch/>
        </p:blipFill>
        <p:spPr>
          <a:xfrm>
            <a:off x="5489140" y="1773237"/>
            <a:ext cx="6805889" cy="3892533"/>
          </a:xfrm>
          <a:prstGeom prst="rect">
            <a:avLst/>
          </a:prstGeom>
          <a:noFill/>
          <a:ln>
            <a:noFill/>
          </a:ln>
        </p:spPr>
      </p:pic>
    </p:spTree>
    <p:extLst>
      <p:ext uri="{BB962C8B-B14F-4D97-AF65-F5344CB8AC3E}">
        <p14:creationId xmlns:p14="http://schemas.microsoft.com/office/powerpoint/2010/main" val="36774184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587256-CE4E-9A4F-8FF5-5D31CD113A12}"/>
              </a:ext>
            </a:extLst>
          </p:cNvPr>
          <p:cNvSpPr>
            <a:spLocks noGrp="1"/>
          </p:cNvSpPr>
          <p:nvPr>
            <p:ph type="title"/>
          </p:nvPr>
        </p:nvSpPr>
        <p:spPr/>
        <p:txBody>
          <a:bodyPr/>
          <a:lstStyle/>
          <a:p>
            <a:r>
              <a:rPr lang="en-GB" noProof="0" dirty="0"/>
              <a:t>… and the Process</a:t>
            </a:r>
          </a:p>
        </p:txBody>
      </p:sp>
      <p:sp>
        <p:nvSpPr>
          <p:cNvPr id="3" name="Slide Number Placeholder 2">
            <a:extLst>
              <a:ext uri="{FF2B5EF4-FFF2-40B4-BE49-F238E27FC236}">
                <a16:creationId xmlns="" xmlns:a16="http://schemas.microsoft.com/office/drawing/2014/main" id="{1E211269-46E2-3240-A750-63762126E2FE}"/>
              </a:ext>
            </a:extLst>
          </p:cNvPr>
          <p:cNvSpPr>
            <a:spLocks noGrp="1"/>
          </p:cNvSpPr>
          <p:nvPr>
            <p:ph type="sldNum" sz="quarter" idx="4"/>
          </p:nvPr>
        </p:nvSpPr>
        <p:spPr/>
        <p:txBody>
          <a:bodyPr/>
          <a:lstStyle/>
          <a:p>
            <a:fld id="{8147DBEF-BD83-7C4B-BB76-3EC13072CDF4}" type="slidenum">
              <a:rPr lang="x-none" smtClean="0"/>
              <a:pPr/>
              <a:t>129</a:t>
            </a:fld>
            <a:endParaRPr lang="x-none"/>
          </a:p>
        </p:txBody>
      </p:sp>
      <p:sp>
        <p:nvSpPr>
          <p:cNvPr id="4" name="Content Placeholder 3">
            <a:extLst>
              <a:ext uri="{FF2B5EF4-FFF2-40B4-BE49-F238E27FC236}">
                <a16:creationId xmlns="" xmlns:a16="http://schemas.microsoft.com/office/drawing/2014/main" id="{9D67DDA8-E893-714E-81D9-E1FD468411BA}"/>
              </a:ext>
            </a:extLst>
          </p:cNvPr>
          <p:cNvSpPr>
            <a:spLocks noGrp="1"/>
          </p:cNvSpPr>
          <p:nvPr>
            <p:ph sz="quarter" idx="13"/>
          </p:nvPr>
        </p:nvSpPr>
        <p:spPr/>
        <p:txBody>
          <a:bodyPr/>
          <a:lstStyle/>
          <a:p>
            <a:r>
              <a:rPr lang="en-GB" noProof="0" dirty="0"/>
              <a:t>Module 9: Ensuring “Do No Harm” – Assessing Vulnerabilities, Needs and Strength</a:t>
            </a:r>
          </a:p>
        </p:txBody>
      </p:sp>
      <p:sp>
        <p:nvSpPr>
          <p:cNvPr id="5" name="Footer Placeholder 4">
            <a:extLst>
              <a:ext uri="{FF2B5EF4-FFF2-40B4-BE49-F238E27FC236}">
                <a16:creationId xmlns="" xmlns:a16="http://schemas.microsoft.com/office/drawing/2014/main" id="{F862F357-D90B-124D-8081-6E34B432A3F4}"/>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6" name="Google Shape;222;g9e1089ebd4_0_567">
            <a:extLst>
              <a:ext uri="{FF2B5EF4-FFF2-40B4-BE49-F238E27FC236}">
                <a16:creationId xmlns="" xmlns:a16="http://schemas.microsoft.com/office/drawing/2014/main" id="{B40A8A38-8DC4-AA4F-9D78-4522DCE11D70}"/>
              </a:ext>
            </a:extLst>
          </p:cNvPr>
          <p:cNvPicPr preferRelativeResize="0"/>
          <p:nvPr/>
        </p:nvPicPr>
        <p:blipFill rotWithShape="1">
          <a:blip r:embed="rId3">
            <a:alphaModFix/>
          </a:blip>
          <a:srcRect b="7116"/>
          <a:stretch/>
        </p:blipFill>
        <p:spPr>
          <a:xfrm>
            <a:off x="3009457" y="1267699"/>
            <a:ext cx="6173086" cy="4830333"/>
          </a:xfrm>
          <a:prstGeom prst="rect">
            <a:avLst/>
          </a:prstGeom>
          <a:noFill/>
          <a:ln>
            <a:noFill/>
          </a:ln>
        </p:spPr>
      </p:pic>
    </p:spTree>
    <p:extLst>
      <p:ext uri="{BB962C8B-B14F-4D97-AF65-F5344CB8AC3E}">
        <p14:creationId xmlns:p14="http://schemas.microsoft.com/office/powerpoint/2010/main" val="2584473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 xmlns:a16="http://schemas.microsoft.com/office/drawing/2014/main"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13</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1" y="1773238"/>
            <a:ext cx="7119112" cy="2538644"/>
          </a:xfrm>
        </p:spPr>
        <p:txBody>
          <a:bodyPr wrap="square">
            <a:spAutoFit/>
          </a:bodyPr>
          <a:lstStyle/>
          <a:p>
            <a:pPr marL="0" lvl="0" indent="0">
              <a:buNone/>
            </a:pPr>
            <a:r>
              <a:rPr lang="en-GB" noProof="0" dirty="0">
                <a:sym typeface="Calibri"/>
              </a:rPr>
              <a:t>Ensure those involved in developing and implementing multi-actor P/CVE intervention programmes have:</a:t>
            </a:r>
          </a:p>
          <a:p>
            <a:r>
              <a:rPr lang="en-GB" b="1" noProof="0" dirty="0">
                <a:sym typeface="Calibri"/>
              </a:rPr>
              <a:t>Shared understanding </a:t>
            </a:r>
            <a:r>
              <a:rPr lang="en-GB" noProof="0" dirty="0">
                <a:sym typeface="Calibri"/>
              </a:rPr>
              <a:t>of relevant terms/concepts.</a:t>
            </a:r>
          </a:p>
          <a:p>
            <a:r>
              <a:rPr lang="en-GB" b="1" noProof="0" dirty="0">
                <a:sym typeface="Calibri"/>
              </a:rPr>
              <a:t>Appreciation of benefits </a:t>
            </a:r>
            <a:r>
              <a:rPr lang="en-GB" noProof="0" dirty="0">
                <a:sym typeface="Calibri"/>
              </a:rPr>
              <a:t>of multi-actor P/CVE intervention programmes.</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2: Levelling the Playing Field</a:t>
            </a:r>
          </a:p>
        </p:txBody>
      </p:sp>
      <p:sp>
        <p:nvSpPr>
          <p:cNvPr id="23" name="Footer Placeholder 3">
            <a:extLst>
              <a:ext uri="{FF2B5EF4-FFF2-40B4-BE49-F238E27FC236}">
                <a16:creationId xmlns="" xmlns:a16="http://schemas.microsoft.com/office/drawing/2014/main"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 xmlns:a16="http://schemas.microsoft.com/office/drawing/2014/main" id="{D29935A7-D3E1-1142-9A43-BE7541D10AAE}"/>
              </a:ext>
            </a:extLst>
          </p:cNvPr>
          <p:cNvPicPr>
            <a:picLocks noChangeAspect="1"/>
          </p:cNvPicPr>
          <p:nvPr/>
        </p:nvPicPr>
        <p:blipFill>
          <a:blip r:embed="rId3"/>
          <a:stretch>
            <a:fillRect/>
          </a:stretch>
        </p:blipFill>
        <p:spPr>
          <a:xfrm>
            <a:off x="8621116" y="3338456"/>
            <a:ext cx="2812666" cy="2645520"/>
          </a:xfrm>
          <a:prstGeom prst="rect">
            <a:avLst/>
          </a:prstGeom>
        </p:spPr>
      </p:pic>
    </p:spTree>
    <p:extLst>
      <p:ext uri="{BB962C8B-B14F-4D97-AF65-F5344CB8AC3E}">
        <p14:creationId xmlns:p14="http://schemas.microsoft.com/office/powerpoint/2010/main" val="7186967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587256-CE4E-9A4F-8FF5-5D31CD113A12}"/>
              </a:ext>
            </a:extLst>
          </p:cNvPr>
          <p:cNvSpPr>
            <a:spLocks noGrp="1"/>
          </p:cNvSpPr>
          <p:nvPr>
            <p:ph type="title"/>
          </p:nvPr>
        </p:nvSpPr>
        <p:spPr/>
        <p:txBody>
          <a:bodyPr/>
          <a:lstStyle/>
          <a:p>
            <a:r>
              <a:rPr lang="en-GB" noProof="0" dirty="0"/>
              <a:t>Flow Chart</a:t>
            </a:r>
          </a:p>
        </p:txBody>
      </p:sp>
      <p:sp>
        <p:nvSpPr>
          <p:cNvPr id="3" name="Slide Number Placeholder 2">
            <a:extLst>
              <a:ext uri="{FF2B5EF4-FFF2-40B4-BE49-F238E27FC236}">
                <a16:creationId xmlns="" xmlns:a16="http://schemas.microsoft.com/office/drawing/2014/main" id="{1E211269-46E2-3240-A750-63762126E2FE}"/>
              </a:ext>
            </a:extLst>
          </p:cNvPr>
          <p:cNvSpPr>
            <a:spLocks noGrp="1"/>
          </p:cNvSpPr>
          <p:nvPr>
            <p:ph type="sldNum" sz="quarter" idx="4"/>
          </p:nvPr>
        </p:nvSpPr>
        <p:spPr/>
        <p:txBody>
          <a:bodyPr/>
          <a:lstStyle/>
          <a:p>
            <a:fld id="{8147DBEF-BD83-7C4B-BB76-3EC13072CDF4}" type="slidenum">
              <a:rPr lang="x-none" smtClean="0"/>
              <a:pPr/>
              <a:t>130</a:t>
            </a:fld>
            <a:endParaRPr lang="x-none"/>
          </a:p>
        </p:txBody>
      </p:sp>
      <p:sp>
        <p:nvSpPr>
          <p:cNvPr id="4" name="Content Placeholder 3">
            <a:extLst>
              <a:ext uri="{FF2B5EF4-FFF2-40B4-BE49-F238E27FC236}">
                <a16:creationId xmlns="" xmlns:a16="http://schemas.microsoft.com/office/drawing/2014/main" id="{9D67DDA8-E893-714E-81D9-E1FD468411BA}"/>
              </a:ext>
            </a:extLst>
          </p:cNvPr>
          <p:cNvSpPr>
            <a:spLocks noGrp="1"/>
          </p:cNvSpPr>
          <p:nvPr>
            <p:ph sz="quarter" idx="13"/>
          </p:nvPr>
        </p:nvSpPr>
        <p:spPr/>
        <p:txBody>
          <a:bodyPr/>
          <a:lstStyle/>
          <a:p>
            <a:r>
              <a:rPr lang="en-GB" noProof="0" dirty="0"/>
              <a:t>Module 9: Ensuring “Do No Harm” – Assessing Vulnerabilities, Needs and Strength</a:t>
            </a:r>
          </a:p>
        </p:txBody>
      </p:sp>
      <p:sp>
        <p:nvSpPr>
          <p:cNvPr id="5" name="Footer Placeholder 4">
            <a:extLst>
              <a:ext uri="{FF2B5EF4-FFF2-40B4-BE49-F238E27FC236}">
                <a16:creationId xmlns="" xmlns:a16="http://schemas.microsoft.com/office/drawing/2014/main" id="{F862F357-D90B-124D-8081-6E34B432A3F4}"/>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7" name="Diagram 6">
            <a:extLst>
              <a:ext uri="{FF2B5EF4-FFF2-40B4-BE49-F238E27FC236}">
                <a16:creationId xmlns="" xmlns:a16="http://schemas.microsoft.com/office/drawing/2014/main" id="{1F624FF1-B572-B145-AF8E-11FC42893F19}"/>
              </a:ext>
            </a:extLst>
          </p:cNvPr>
          <p:cNvGraphicFramePr/>
          <p:nvPr>
            <p:extLst>
              <p:ext uri="{D42A27DB-BD31-4B8C-83A1-F6EECF244321}">
                <p14:modId xmlns:p14="http://schemas.microsoft.com/office/powerpoint/2010/main" val="3075466573"/>
              </p:ext>
            </p:extLst>
          </p:nvPr>
        </p:nvGraphicFramePr>
        <p:xfrm>
          <a:off x="2180771" y="1485901"/>
          <a:ext cx="7830457" cy="4392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Elbow Connector 7">
            <a:extLst>
              <a:ext uri="{FF2B5EF4-FFF2-40B4-BE49-F238E27FC236}">
                <a16:creationId xmlns="" xmlns:a16="http://schemas.microsoft.com/office/drawing/2014/main" id="{5E33243A-B37B-4341-B23C-7D992FE65FC6}"/>
              </a:ext>
            </a:extLst>
          </p:cNvPr>
          <p:cNvCxnSpPr>
            <a:cxnSpLocks/>
          </p:cNvCxnSpPr>
          <p:nvPr/>
        </p:nvCxnSpPr>
        <p:spPr>
          <a:xfrm>
            <a:off x="2769269" y="3682094"/>
            <a:ext cx="5729641" cy="2474448"/>
          </a:xfrm>
          <a:prstGeom prst="bentConnector3">
            <a:avLst>
              <a:gd name="adj1" fmla="val -9027"/>
            </a:avLst>
          </a:prstGeom>
          <a:ln w="25400">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 xmlns:a16="http://schemas.microsoft.com/office/drawing/2014/main" id="{758CBBD3-B7CC-2649-80E2-867D3251D0E3}"/>
              </a:ext>
            </a:extLst>
          </p:cNvPr>
          <p:cNvCxnSpPr/>
          <p:nvPr/>
        </p:nvCxnSpPr>
        <p:spPr>
          <a:xfrm flipV="1">
            <a:off x="8498910" y="5878287"/>
            <a:ext cx="0" cy="27825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63141964-7949-C249-BB17-72F6D9E1325B}"/>
              </a:ext>
            </a:extLst>
          </p:cNvPr>
          <p:cNvSpPr txBox="1"/>
          <p:nvPr/>
        </p:nvSpPr>
        <p:spPr>
          <a:xfrm>
            <a:off x="4665944" y="3339625"/>
            <a:ext cx="463463" cy="276999"/>
          </a:xfrm>
          <a:prstGeom prst="rect">
            <a:avLst/>
          </a:prstGeom>
          <a:noFill/>
        </p:spPr>
        <p:txBody>
          <a:bodyPr wrap="square" rtlCol="0">
            <a:spAutoFit/>
          </a:bodyPr>
          <a:lstStyle/>
          <a:p>
            <a:pPr algn="ctr"/>
            <a:r>
              <a:rPr lang="en-GB" sz="1200" b="1" dirty="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rPr>
              <a:t>YES</a:t>
            </a:r>
          </a:p>
        </p:txBody>
      </p:sp>
      <p:sp>
        <p:nvSpPr>
          <p:cNvPr id="11" name="TextBox 10">
            <a:extLst>
              <a:ext uri="{FF2B5EF4-FFF2-40B4-BE49-F238E27FC236}">
                <a16:creationId xmlns="" xmlns:a16="http://schemas.microsoft.com/office/drawing/2014/main" id="{CA84CEEE-9E91-C549-8867-75939D3E3B68}"/>
              </a:ext>
            </a:extLst>
          </p:cNvPr>
          <p:cNvSpPr txBox="1"/>
          <p:nvPr/>
        </p:nvSpPr>
        <p:spPr>
          <a:xfrm>
            <a:off x="2273473" y="3339625"/>
            <a:ext cx="463463" cy="276999"/>
          </a:xfrm>
          <a:prstGeom prst="rect">
            <a:avLst/>
          </a:prstGeom>
          <a:noFill/>
        </p:spPr>
        <p:txBody>
          <a:bodyPr wrap="square" rtlCol="0">
            <a:spAutoFit/>
          </a:bodyPr>
          <a:lstStyle/>
          <a:p>
            <a:pPr algn="ctr"/>
            <a:r>
              <a:rPr lang="en-GB" sz="1200" b="1" dirty="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rPr>
              <a:t>NO</a:t>
            </a:r>
          </a:p>
        </p:txBody>
      </p:sp>
    </p:spTree>
    <p:extLst>
      <p:ext uri="{BB962C8B-B14F-4D97-AF65-F5344CB8AC3E}">
        <p14:creationId xmlns:p14="http://schemas.microsoft.com/office/powerpoint/2010/main" val="17905902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ADA4AB-E9C7-BC49-B9AB-5A4615D7075C}"/>
              </a:ext>
            </a:extLst>
          </p:cNvPr>
          <p:cNvSpPr>
            <a:spLocks noGrp="1"/>
          </p:cNvSpPr>
          <p:nvPr>
            <p:ph type="title"/>
          </p:nvPr>
        </p:nvSpPr>
        <p:spPr/>
        <p:txBody>
          <a:bodyPr/>
          <a:lstStyle/>
          <a:p>
            <a:r>
              <a:rPr lang="en-GB" noProof="0" dirty="0"/>
              <a:t>Assessment – What do we need to know?</a:t>
            </a:r>
          </a:p>
        </p:txBody>
      </p:sp>
      <p:sp>
        <p:nvSpPr>
          <p:cNvPr id="3" name="Slide Number Placeholder 2">
            <a:extLst>
              <a:ext uri="{FF2B5EF4-FFF2-40B4-BE49-F238E27FC236}">
                <a16:creationId xmlns="" xmlns:a16="http://schemas.microsoft.com/office/drawing/2014/main" id="{92D43FA4-727F-1544-BECF-3ED43B53D031}"/>
              </a:ext>
            </a:extLst>
          </p:cNvPr>
          <p:cNvSpPr>
            <a:spLocks noGrp="1"/>
          </p:cNvSpPr>
          <p:nvPr>
            <p:ph type="sldNum" sz="quarter" idx="4"/>
          </p:nvPr>
        </p:nvSpPr>
        <p:spPr/>
        <p:txBody>
          <a:bodyPr/>
          <a:lstStyle/>
          <a:p>
            <a:fld id="{8147DBEF-BD83-7C4B-BB76-3EC13072CDF4}" type="slidenum">
              <a:rPr lang="x-none" smtClean="0"/>
              <a:pPr/>
              <a:t>131</a:t>
            </a:fld>
            <a:endParaRPr lang="x-none"/>
          </a:p>
        </p:txBody>
      </p:sp>
      <p:sp>
        <p:nvSpPr>
          <p:cNvPr id="4" name="Content Placeholder 3">
            <a:extLst>
              <a:ext uri="{FF2B5EF4-FFF2-40B4-BE49-F238E27FC236}">
                <a16:creationId xmlns="" xmlns:a16="http://schemas.microsoft.com/office/drawing/2014/main" id="{B27E9EFB-8E1E-CD4E-87BC-1BCA674B5544}"/>
              </a:ext>
            </a:extLst>
          </p:cNvPr>
          <p:cNvSpPr>
            <a:spLocks noGrp="1"/>
          </p:cNvSpPr>
          <p:nvPr>
            <p:ph idx="12"/>
          </p:nvPr>
        </p:nvSpPr>
        <p:spPr>
          <a:xfrm>
            <a:off x="1092201" y="1773238"/>
            <a:ext cx="4330699" cy="4170362"/>
          </a:xfrm>
        </p:spPr>
        <p:txBody>
          <a:bodyPr/>
          <a:lstStyle/>
          <a:p>
            <a:pPr marL="0" indent="0">
              <a:buNone/>
            </a:pPr>
            <a:r>
              <a:rPr lang="en-GB" b="1" noProof="0" dirty="0"/>
              <a:t>‘Assessment’ can mean very different things depending on the discipline. </a:t>
            </a:r>
            <a:r>
              <a:rPr lang="en-GB" noProof="0" dirty="0"/>
              <a:t>This is especially important to understand in a multi-actor team context. </a:t>
            </a:r>
          </a:p>
        </p:txBody>
      </p:sp>
      <p:sp>
        <p:nvSpPr>
          <p:cNvPr id="5" name="Content Placeholder 4">
            <a:extLst>
              <a:ext uri="{FF2B5EF4-FFF2-40B4-BE49-F238E27FC236}">
                <a16:creationId xmlns="" xmlns:a16="http://schemas.microsoft.com/office/drawing/2014/main" id="{3213E895-D36A-4648-B287-B9240C2D1CE3}"/>
              </a:ext>
            </a:extLst>
          </p:cNvPr>
          <p:cNvSpPr>
            <a:spLocks noGrp="1"/>
          </p:cNvSpPr>
          <p:nvPr>
            <p:ph sz="quarter" idx="13"/>
          </p:nvPr>
        </p:nvSpPr>
        <p:spPr/>
        <p:txBody>
          <a:bodyPr/>
          <a:lstStyle/>
          <a:p>
            <a:r>
              <a:rPr lang="en-GB" noProof="0" dirty="0"/>
              <a:t>Module 9: Ensuring “Do No Harm” – Assessing Vulnerabilities, Needs and Strengths</a:t>
            </a:r>
          </a:p>
        </p:txBody>
      </p:sp>
      <p:sp>
        <p:nvSpPr>
          <p:cNvPr id="6" name="Footer Placeholder 5">
            <a:extLst>
              <a:ext uri="{FF2B5EF4-FFF2-40B4-BE49-F238E27FC236}">
                <a16:creationId xmlns="" xmlns:a16="http://schemas.microsoft.com/office/drawing/2014/main" id="{36E1D3DF-0CF6-C340-98C0-03F0441A9EB1}"/>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8" name="Picture 2" descr="Languages Icon of Colored Outline style - Available in SVG, PNG, EPS, AI &amp;  Icon fonts">
            <a:extLst>
              <a:ext uri="{FF2B5EF4-FFF2-40B4-BE49-F238E27FC236}">
                <a16:creationId xmlns="" xmlns:a16="http://schemas.microsoft.com/office/drawing/2014/main" id="{F123C025-CF94-2544-ADBC-68B3C43CB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2361" y="2076054"/>
            <a:ext cx="3528855" cy="3528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3452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8C3E8-E682-E840-AECA-EA5834213F09}"/>
              </a:ext>
            </a:extLst>
          </p:cNvPr>
          <p:cNvSpPr>
            <a:spLocks noGrp="1"/>
          </p:cNvSpPr>
          <p:nvPr>
            <p:ph type="title"/>
          </p:nvPr>
        </p:nvSpPr>
        <p:spPr/>
        <p:txBody>
          <a:bodyPr/>
          <a:lstStyle/>
          <a:p>
            <a:r>
              <a:rPr lang="en-GB" noProof="0" dirty="0"/>
              <a:t>Assessment in an MDT Context</a:t>
            </a:r>
          </a:p>
        </p:txBody>
      </p:sp>
      <p:sp>
        <p:nvSpPr>
          <p:cNvPr id="3" name="Slide Number Placeholder 2">
            <a:extLst>
              <a:ext uri="{FF2B5EF4-FFF2-40B4-BE49-F238E27FC236}">
                <a16:creationId xmlns="" xmlns:a16="http://schemas.microsoft.com/office/drawing/2014/main" id="{FD54AFD7-1305-E147-8F87-EB16A0DE19DF}"/>
              </a:ext>
            </a:extLst>
          </p:cNvPr>
          <p:cNvSpPr>
            <a:spLocks noGrp="1"/>
          </p:cNvSpPr>
          <p:nvPr>
            <p:ph type="sldNum" sz="quarter" idx="4"/>
          </p:nvPr>
        </p:nvSpPr>
        <p:spPr/>
        <p:txBody>
          <a:bodyPr/>
          <a:lstStyle/>
          <a:p>
            <a:fld id="{8147DBEF-BD83-7C4B-BB76-3EC13072CDF4}" type="slidenum">
              <a:rPr lang="x-none" smtClean="0"/>
              <a:pPr/>
              <a:t>132</a:t>
            </a:fld>
            <a:endParaRPr lang="x-none"/>
          </a:p>
        </p:txBody>
      </p:sp>
      <p:sp>
        <p:nvSpPr>
          <p:cNvPr id="4" name="Content Placeholder 3">
            <a:extLst>
              <a:ext uri="{FF2B5EF4-FFF2-40B4-BE49-F238E27FC236}">
                <a16:creationId xmlns="" xmlns:a16="http://schemas.microsoft.com/office/drawing/2014/main" id="{9D60F7AD-F4EF-6544-B1AA-D1A72C2460A5}"/>
              </a:ext>
            </a:extLst>
          </p:cNvPr>
          <p:cNvSpPr>
            <a:spLocks noGrp="1"/>
          </p:cNvSpPr>
          <p:nvPr>
            <p:ph sz="quarter" idx="13"/>
          </p:nvPr>
        </p:nvSpPr>
        <p:spPr/>
        <p:txBody>
          <a:bodyPr/>
          <a:lstStyle/>
          <a:p>
            <a:r>
              <a:rPr lang="en-GB" noProof="0" dirty="0"/>
              <a:t>Module 9: Ensuring “Do No Harm” – Assessing Vulnerabilities, Needs and Strengths</a:t>
            </a:r>
          </a:p>
          <a:p>
            <a:endParaRPr lang="en-GB" noProof="0" dirty="0"/>
          </a:p>
        </p:txBody>
      </p:sp>
      <p:sp>
        <p:nvSpPr>
          <p:cNvPr id="5" name="Footer Placeholder 4">
            <a:extLst>
              <a:ext uri="{FF2B5EF4-FFF2-40B4-BE49-F238E27FC236}">
                <a16:creationId xmlns="" xmlns:a16="http://schemas.microsoft.com/office/drawing/2014/main" id="{6868ADD4-0513-3747-A9E6-B3EFC5693332}"/>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6" name="Google Shape;246;p7">
            <a:extLst>
              <a:ext uri="{FF2B5EF4-FFF2-40B4-BE49-F238E27FC236}">
                <a16:creationId xmlns="" xmlns:a16="http://schemas.microsoft.com/office/drawing/2014/main" id="{65AAE565-CF2F-6745-A629-25A26DA44F35}"/>
              </a:ext>
            </a:extLst>
          </p:cNvPr>
          <p:cNvSpPr txBox="1"/>
          <p:nvPr/>
        </p:nvSpPr>
        <p:spPr>
          <a:xfrm>
            <a:off x="7875507" y="2917022"/>
            <a:ext cx="1509794" cy="36933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Risk?</a:t>
            </a:r>
            <a:endParaRPr kumimoji="0"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sp>
        <p:nvSpPr>
          <p:cNvPr id="7" name="Google Shape;247;p7">
            <a:extLst>
              <a:ext uri="{FF2B5EF4-FFF2-40B4-BE49-F238E27FC236}">
                <a16:creationId xmlns="" xmlns:a16="http://schemas.microsoft.com/office/drawing/2014/main" id="{0C310FE5-83E0-CC44-BCF6-FB68664E685E}"/>
              </a:ext>
            </a:extLst>
          </p:cNvPr>
          <p:cNvSpPr txBox="1"/>
          <p:nvPr/>
        </p:nvSpPr>
        <p:spPr>
          <a:xfrm>
            <a:off x="8630404" y="4362007"/>
            <a:ext cx="2410691"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Mental </a:t>
            </a:r>
            <a:r>
              <a:rPr kumimoji="0" lang="en-GB"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health</a:t>
            </a:r>
            <a:r>
              <a:rPr kumimoji="0" lang="fr-FR"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 and psychological factors?</a:t>
            </a:r>
            <a:endParaRPr kumimoji="0"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sp>
        <p:nvSpPr>
          <p:cNvPr id="8" name="Google Shape;248;p7">
            <a:extLst>
              <a:ext uri="{FF2B5EF4-FFF2-40B4-BE49-F238E27FC236}">
                <a16:creationId xmlns="" xmlns:a16="http://schemas.microsoft.com/office/drawing/2014/main" id="{7A054317-64ED-5149-815A-E48BB2E1B1C3}"/>
              </a:ext>
            </a:extLst>
          </p:cNvPr>
          <p:cNvSpPr txBox="1"/>
          <p:nvPr/>
        </p:nvSpPr>
        <p:spPr>
          <a:xfrm>
            <a:off x="1721427" y="2917022"/>
            <a:ext cx="2410691"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Practical needs and resources?</a:t>
            </a:r>
            <a:endParaRPr kumimoji="0"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sp>
        <p:nvSpPr>
          <p:cNvPr id="9" name="Google Shape;249;p7">
            <a:extLst>
              <a:ext uri="{FF2B5EF4-FFF2-40B4-BE49-F238E27FC236}">
                <a16:creationId xmlns="" xmlns:a16="http://schemas.microsoft.com/office/drawing/2014/main" id="{BF41A192-718F-8549-B78C-EBE70E173091}"/>
              </a:ext>
            </a:extLst>
          </p:cNvPr>
          <p:cNvSpPr/>
          <p:nvPr/>
        </p:nvSpPr>
        <p:spPr>
          <a:xfrm>
            <a:off x="1072222" y="4362007"/>
            <a:ext cx="2880071"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Family perspectives and priorities?</a:t>
            </a:r>
            <a:endParaRPr kumimoji="0"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pic>
        <p:nvPicPr>
          <p:cNvPr id="10" name="Google Shape;245;p7">
            <a:extLst>
              <a:ext uri="{FF2B5EF4-FFF2-40B4-BE49-F238E27FC236}">
                <a16:creationId xmlns="" xmlns:a16="http://schemas.microsoft.com/office/drawing/2014/main" id="{4B941496-99A7-3D4A-A5C1-C7BACA4BAF63}"/>
              </a:ext>
            </a:extLst>
          </p:cNvPr>
          <p:cNvPicPr preferRelativeResize="0"/>
          <p:nvPr/>
        </p:nvPicPr>
        <p:blipFill rotWithShape="1">
          <a:blip r:embed="rId3">
            <a:alphaModFix/>
          </a:blip>
          <a:stretch/>
        </p:blipFill>
        <p:spPr>
          <a:xfrm>
            <a:off x="3681861" y="2819399"/>
            <a:ext cx="4828277" cy="4031611"/>
          </a:xfrm>
          <a:prstGeom prst="rect">
            <a:avLst/>
          </a:prstGeom>
          <a:noFill/>
          <a:ln>
            <a:noFill/>
          </a:ln>
        </p:spPr>
      </p:pic>
      <p:sp>
        <p:nvSpPr>
          <p:cNvPr id="11" name="Title 6">
            <a:extLst>
              <a:ext uri="{FF2B5EF4-FFF2-40B4-BE49-F238E27FC236}">
                <a16:creationId xmlns="" xmlns:a16="http://schemas.microsoft.com/office/drawing/2014/main" id="{FF49F513-D28D-3F45-BFCC-51D7399D0853}"/>
              </a:ext>
            </a:extLst>
          </p:cNvPr>
          <p:cNvSpPr txBox="1">
            <a:spLocks/>
          </p:cNvSpPr>
          <p:nvPr/>
        </p:nvSpPr>
        <p:spPr>
          <a:xfrm>
            <a:off x="700366" y="1605096"/>
            <a:ext cx="10791268" cy="967301"/>
          </a:xfrm>
          <a:prstGeom prst="rect">
            <a:avLst/>
          </a:prstGeom>
        </p:spPr>
        <p:txBody>
          <a:bodyPr vert="horz" wrap="square" lIns="0" tIns="45720" rIns="91440" bIns="4572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ts val="3300"/>
              </a:lnSpc>
            </a:pPr>
            <a:r>
              <a:rPr lang="en-GB" sz="3000" spc="0" dirty="0">
                <a:solidFill>
                  <a:schemeClr val="accent1"/>
                </a:solidFill>
              </a:rPr>
              <a:t>Assessment can mean very different things</a:t>
            </a:r>
            <a:br>
              <a:rPr lang="en-GB" sz="3000" spc="0" dirty="0">
                <a:solidFill>
                  <a:schemeClr val="accent1"/>
                </a:solidFill>
              </a:rPr>
            </a:br>
            <a:r>
              <a:rPr lang="en-GB" sz="3000" spc="0" dirty="0">
                <a:solidFill>
                  <a:schemeClr val="accent1"/>
                </a:solidFill>
              </a:rPr>
              <a:t>depending on the discipline</a:t>
            </a:r>
          </a:p>
        </p:txBody>
      </p:sp>
    </p:spTree>
    <p:extLst>
      <p:ext uri="{BB962C8B-B14F-4D97-AF65-F5344CB8AC3E}">
        <p14:creationId xmlns:p14="http://schemas.microsoft.com/office/powerpoint/2010/main" val="13386564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70912D-3D65-0946-B3C0-148D3C8A3B61}"/>
              </a:ext>
            </a:extLst>
          </p:cNvPr>
          <p:cNvSpPr>
            <a:spLocks noGrp="1"/>
          </p:cNvSpPr>
          <p:nvPr>
            <p:ph type="title"/>
          </p:nvPr>
        </p:nvSpPr>
        <p:spPr/>
        <p:txBody>
          <a:bodyPr/>
          <a:lstStyle/>
          <a:p>
            <a:r>
              <a:rPr lang="en-GB" noProof="0" dirty="0"/>
              <a:t>Framework for Assessment</a:t>
            </a:r>
          </a:p>
        </p:txBody>
      </p:sp>
      <p:sp>
        <p:nvSpPr>
          <p:cNvPr id="3" name="Slide Number Placeholder 2">
            <a:extLst>
              <a:ext uri="{FF2B5EF4-FFF2-40B4-BE49-F238E27FC236}">
                <a16:creationId xmlns="" xmlns:a16="http://schemas.microsoft.com/office/drawing/2014/main" id="{948FA276-623B-174A-BBC0-8C75AB780378}"/>
              </a:ext>
            </a:extLst>
          </p:cNvPr>
          <p:cNvSpPr>
            <a:spLocks noGrp="1"/>
          </p:cNvSpPr>
          <p:nvPr>
            <p:ph type="sldNum" sz="quarter" idx="4"/>
          </p:nvPr>
        </p:nvSpPr>
        <p:spPr/>
        <p:txBody>
          <a:bodyPr/>
          <a:lstStyle/>
          <a:p>
            <a:fld id="{8147DBEF-BD83-7C4B-BB76-3EC13072CDF4}" type="slidenum">
              <a:rPr lang="x-none" smtClean="0"/>
              <a:pPr/>
              <a:t>133</a:t>
            </a:fld>
            <a:endParaRPr lang="x-none"/>
          </a:p>
        </p:txBody>
      </p:sp>
      <p:sp>
        <p:nvSpPr>
          <p:cNvPr id="5" name="Content Placeholder 4">
            <a:extLst>
              <a:ext uri="{FF2B5EF4-FFF2-40B4-BE49-F238E27FC236}">
                <a16:creationId xmlns="" xmlns:a16="http://schemas.microsoft.com/office/drawing/2014/main" id="{CFC5556C-FB88-C646-94E0-1AD98FEDCB0A}"/>
              </a:ext>
            </a:extLst>
          </p:cNvPr>
          <p:cNvSpPr>
            <a:spLocks noGrp="1"/>
          </p:cNvSpPr>
          <p:nvPr>
            <p:ph sz="quarter" idx="13"/>
          </p:nvPr>
        </p:nvSpPr>
        <p:spPr/>
        <p:txBody>
          <a:bodyPr/>
          <a:lstStyle/>
          <a:p>
            <a:r>
              <a:rPr lang="en-GB" noProof="0" dirty="0"/>
              <a:t>Module 9: Ensuring “Do No Harm” – Assessing Vulnerabilities, Needs and Strengths</a:t>
            </a:r>
          </a:p>
          <a:p>
            <a:endParaRPr lang="en-GB" noProof="0" dirty="0"/>
          </a:p>
          <a:p>
            <a:endParaRPr lang="en-GB" noProof="0" dirty="0"/>
          </a:p>
        </p:txBody>
      </p:sp>
      <p:sp>
        <p:nvSpPr>
          <p:cNvPr id="6" name="Footer Placeholder 5">
            <a:extLst>
              <a:ext uri="{FF2B5EF4-FFF2-40B4-BE49-F238E27FC236}">
                <a16:creationId xmlns="" xmlns:a16="http://schemas.microsoft.com/office/drawing/2014/main" id="{726BDEB0-54F8-864E-89E0-41BC6B65D7E3}"/>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7" name="Title 6">
            <a:extLst>
              <a:ext uri="{FF2B5EF4-FFF2-40B4-BE49-F238E27FC236}">
                <a16:creationId xmlns="" xmlns:a16="http://schemas.microsoft.com/office/drawing/2014/main" id="{1BEEF473-816D-1F41-A638-88A68CF649B9}"/>
              </a:ext>
            </a:extLst>
          </p:cNvPr>
          <p:cNvSpPr txBox="1">
            <a:spLocks/>
          </p:cNvSpPr>
          <p:nvPr/>
        </p:nvSpPr>
        <p:spPr>
          <a:xfrm>
            <a:off x="700366" y="1435101"/>
            <a:ext cx="10791268" cy="1041400"/>
          </a:xfrm>
          <a:prstGeom prst="rect">
            <a:avLst/>
          </a:prstGeom>
        </p:spPr>
        <p:txBody>
          <a:bodyPr vert="horz" wrap="square" lIns="0" tIns="45720" rIns="91440" bIns="4572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ts val="3300"/>
              </a:lnSpc>
            </a:pPr>
            <a:r>
              <a:rPr lang="en-GB" sz="3000" spc="0" dirty="0">
                <a:solidFill>
                  <a:schemeClr val="accent1"/>
                </a:solidFill>
              </a:rPr>
              <a:t>Taking a comprehensive approach to understanding risks, needs and strengths across the social ecology.</a:t>
            </a:r>
          </a:p>
        </p:txBody>
      </p:sp>
      <p:sp>
        <p:nvSpPr>
          <p:cNvPr id="8" name="Content Placeholder 3">
            <a:extLst>
              <a:ext uri="{FF2B5EF4-FFF2-40B4-BE49-F238E27FC236}">
                <a16:creationId xmlns="" xmlns:a16="http://schemas.microsoft.com/office/drawing/2014/main" id="{C6FA3A8D-79E7-7145-AFEE-EE0C1F109494}"/>
              </a:ext>
            </a:extLst>
          </p:cNvPr>
          <p:cNvSpPr txBox="1">
            <a:spLocks/>
          </p:cNvSpPr>
          <p:nvPr/>
        </p:nvSpPr>
        <p:spPr>
          <a:xfrm>
            <a:off x="4711701" y="2768170"/>
            <a:ext cx="2670611" cy="3238929"/>
          </a:xfrm>
          <a:prstGeom prst="rect">
            <a:avLst/>
          </a:prstGeom>
          <a:noFill/>
          <a:ln w="25400">
            <a:solidFill>
              <a:schemeClr val="accent1"/>
            </a:solidFill>
          </a:ln>
        </p:spPr>
        <p:txBody>
          <a:bodyPr vert="horz" lIns="91440" tIns="45720" rIns="91440" bIns="45720" numCol="1" rtlCol="0" anchor="t" anchorCtr="0">
            <a:noAutofit/>
          </a:bodyPr>
          <a:lstStyle>
            <a:lvl1pPr marL="306000" indent="-306000" algn="l" defTabSz="457200" rtl="0" eaLnBrk="1" latinLnBrk="0" hangingPunct="1">
              <a:lnSpc>
                <a:spcPts val="3200"/>
              </a:lnSpc>
              <a:spcBef>
                <a:spcPct val="20000"/>
              </a:spcBef>
              <a:spcAft>
                <a:spcPts val="1200"/>
              </a:spcAft>
              <a:buClr>
                <a:schemeClr val="accent2"/>
              </a:buClr>
              <a:buSzPct val="92000"/>
              <a:buFont typeface="Wingdings 2" panose="05020102010507070707" pitchFamily="18" charset="2"/>
              <a:buChar char=""/>
              <a:defRPr sz="20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GB" b="1" dirty="0">
                <a:sym typeface="Century Gothic"/>
              </a:rPr>
              <a:t>Risk</a:t>
            </a:r>
            <a:br>
              <a:rPr lang="en-GB" b="1" dirty="0">
                <a:sym typeface="Century Gothic"/>
              </a:rPr>
            </a:br>
            <a:endParaRPr lang="en-GB" b="1" dirty="0">
              <a:sym typeface="Century Gothic"/>
            </a:endParaRPr>
          </a:p>
          <a:p>
            <a:pPr lvl="1"/>
            <a:r>
              <a:rPr lang="en-GB" dirty="0"/>
              <a:t>Risk for violent behaviour</a:t>
            </a:r>
          </a:p>
          <a:p>
            <a:pPr lvl="1"/>
            <a:r>
              <a:rPr lang="en-GB" dirty="0"/>
              <a:t>Risks to the individual</a:t>
            </a:r>
          </a:p>
        </p:txBody>
      </p:sp>
      <p:sp>
        <p:nvSpPr>
          <p:cNvPr id="9" name="Content Placeholder 3">
            <a:extLst>
              <a:ext uri="{FF2B5EF4-FFF2-40B4-BE49-F238E27FC236}">
                <a16:creationId xmlns="" xmlns:a16="http://schemas.microsoft.com/office/drawing/2014/main" id="{96EEB98F-8680-424E-A8C2-D14E2B181034}"/>
              </a:ext>
            </a:extLst>
          </p:cNvPr>
          <p:cNvSpPr txBox="1">
            <a:spLocks/>
          </p:cNvSpPr>
          <p:nvPr/>
        </p:nvSpPr>
        <p:spPr>
          <a:xfrm>
            <a:off x="7856757" y="2768171"/>
            <a:ext cx="2670612" cy="3238928"/>
          </a:xfrm>
          <a:prstGeom prst="rect">
            <a:avLst/>
          </a:prstGeom>
          <a:noFill/>
          <a:ln w="25400">
            <a:solidFill>
              <a:schemeClr val="accent1"/>
            </a:solidFill>
          </a:ln>
        </p:spPr>
        <p:txBody>
          <a:bodyPr vert="horz" lIns="91440" tIns="45720" rIns="91440" bIns="45720" numCol="1" rtlCol="0" anchor="t" anchorCtr="0">
            <a:noAutofit/>
          </a:bodyPr>
          <a:lstStyle>
            <a:lvl1pPr marL="306000" indent="-306000" algn="l" defTabSz="457200" rtl="0" eaLnBrk="1" latinLnBrk="0" hangingPunct="1">
              <a:lnSpc>
                <a:spcPts val="3200"/>
              </a:lnSpc>
              <a:spcBef>
                <a:spcPct val="20000"/>
              </a:spcBef>
              <a:spcAft>
                <a:spcPts val="1200"/>
              </a:spcAft>
              <a:buClr>
                <a:schemeClr val="accent2"/>
              </a:buClr>
              <a:buSzPct val="92000"/>
              <a:buFont typeface="Wingdings 2" panose="05020102010507070707" pitchFamily="18" charset="2"/>
              <a:buChar char=""/>
              <a:defRPr sz="20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GB" b="1" dirty="0">
                <a:sym typeface="Century Gothic"/>
              </a:rPr>
              <a:t>Barriers to engagement</a:t>
            </a:r>
          </a:p>
          <a:p>
            <a:pPr lvl="1"/>
            <a:r>
              <a:rPr lang="en-GB" dirty="0"/>
              <a:t>Practical</a:t>
            </a:r>
          </a:p>
          <a:p>
            <a:pPr lvl="1"/>
            <a:r>
              <a:rPr lang="en-GB" dirty="0"/>
              <a:t>Cognitive</a:t>
            </a:r>
          </a:p>
          <a:p>
            <a:pPr lvl="1"/>
            <a:r>
              <a:rPr lang="en-GB" dirty="0"/>
              <a:t>Emotional</a:t>
            </a:r>
          </a:p>
        </p:txBody>
      </p:sp>
      <p:sp>
        <p:nvSpPr>
          <p:cNvPr id="10" name="Content Placeholder 3">
            <a:extLst>
              <a:ext uri="{FF2B5EF4-FFF2-40B4-BE49-F238E27FC236}">
                <a16:creationId xmlns="" xmlns:a16="http://schemas.microsoft.com/office/drawing/2014/main" id="{25438E74-BFCA-AC41-AA24-28BB9E799C6D}"/>
              </a:ext>
            </a:extLst>
          </p:cNvPr>
          <p:cNvSpPr txBox="1">
            <a:spLocks/>
          </p:cNvSpPr>
          <p:nvPr/>
        </p:nvSpPr>
        <p:spPr>
          <a:xfrm>
            <a:off x="1566645" y="2768170"/>
            <a:ext cx="2670611" cy="3238929"/>
          </a:xfrm>
          <a:prstGeom prst="rect">
            <a:avLst/>
          </a:prstGeom>
          <a:noFill/>
          <a:ln w="25400">
            <a:solidFill>
              <a:schemeClr val="accent1"/>
            </a:solidFill>
          </a:ln>
        </p:spPr>
        <p:txBody>
          <a:bodyPr vert="horz" lIns="91440" tIns="45720" rIns="91440" bIns="45720" numCol="1" rtlCol="0" anchor="t" anchorCtr="0">
            <a:noAutofit/>
          </a:bodyPr>
          <a:lstStyle>
            <a:lvl1pPr marL="306000" indent="-306000" algn="l" defTabSz="457200" rtl="0" eaLnBrk="1" latinLnBrk="0" hangingPunct="1">
              <a:lnSpc>
                <a:spcPts val="3200"/>
              </a:lnSpc>
              <a:spcBef>
                <a:spcPct val="20000"/>
              </a:spcBef>
              <a:spcAft>
                <a:spcPts val="1200"/>
              </a:spcAft>
              <a:buClr>
                <a:schemeClr val="accent2"/>
              </a:buClr>
              <a:buSzPct val="92000"/>
              <a:buFont typeface="Wingdings 2" panose="05020102010507070707" pitchFamily="18" charset="2"/>
              <a:buChar char=""/>
              <a:defRPr sz="20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GB" b="1" dirty="0">
                <a:sym typeface="Century Gothic"/>
              </a:rPr>
              <a:t>Strengths </a:t>
            </a:r>
            <a:br>
              <a:rPr lang="en-GB" b="1" dirty="0">
                <a:sym typeface="Century Gothic"/>
              </a:rPr>
            </a:br>
            <a:r>
              <a:rPr lang="en-GB" b="1" dirty="0">
                <a:sym typeface="Century Gothic"/>
              </a:rPr>
              <a:t>and needs</a:t>
            </a:r>
          </a:p>
          <a:p>
            <a:pPr lvl="1"/>
            <a:r>
              <a:rPr lang="en-GB" dirty="0"/>
              <a:t>Social</a:t>
            </a:r>
          </a:p>
          <a:p>
            <a:pPr lvl="1"/>
            <a:r>
              <a:rPr lang="en-GB" dirty="0"/>
              <a:t>Cultural</a:t>
            </a:r>
          </a:p>
          <a:p>
            <a:pPr lvl="1"/>
            <a:r>
              <a:rPr lang="en-GB" dirty="0"/>
              <a:t>Relational</a:t>
            </a:r>
          </a:p>
          <a:p>
            <a:pPr lvl="1"/>
            <a:r>
              <a:rPr lang="en-GB" dirty="0"/>
              <a:t>Psychological</a:t>
            </a:r>
          </a:p>
          <a:p>
            <a:pPr lvl="1"/>
            <a:r>
              <a:rPr lang="en-GB" dirty="0"/>
              <a:t>Practical</a:t>
            </a:r>
          </a:p>
        </p:txBody>
      </p:sp>
    </p:spTree>
    <p:extLst>
      <p:ext uri="{BB962C8B-B14F-4D97-AF65-F5344CB8AC3E}">
        <p14:creationId xmlns:p14="http://schemas.microsoft.com/office/powerpoint/2010/main" val="27161985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587256-CE4E-9A4F-8FF5-5D31CD113A12}"/>
              </a:ext>
            </a:extLst>
          </p:cNvPr>
          <p:cNvSpPr>
            <a:spLocks noGrp="1"/>
          </p:cNvSpPr>
          <p:nvPr>
            <p:ph type="title"/>
          </p:nvPr>
        </p:nvSpPr>
        <p:spPr/>
        <p:txBody>
          <a:bodyPr/>
          <a:lstStyle/>
          <a:p>
            <a:r>
              <a:rPr lang="en-GB" noProof="0" dirty="0"/>
              <a:t>Assessing Strengths and Needs</a:t>
            </a:r>
          </a:p>
        </p:txBody>
      </p:sp>
      <p:sp>
        <p:nvSpPr>
          <p:cNvPr id="3" name="Slide Number Placeholder 2">
            <a:extLst>
              <a:ext uri="{FF2B5EF4-FFF2-40B4-BE49-F238E27FC236}">
                <a16:creationId xmlns="" xmlns:a16="http://schemas.microsoft.com/office/drawing/2014/main" id="{1E211269-46E2-3240-A750-63762126E2FE}"/>
              </a:ext>
            </a:extLst>
          </p:cNvPr>
          <p:cNvSpPr>
            <a:spLocks noGrp="1"/>
          </p:cNvSpPr>
          <p:nvPr>
            <p:ph type="sldNum" sz="quarter" idx="4"/>
          </p:nvPr>
        </p:nvSpPr>
        <p:spPr/>
        <p:txBody>
          <a:bodyPr/>
          <a:lstStyle/>
          <a:p>
            <a:fld id="{8147DBEF-BD83-7C4B-BB76-3EC13072CDF4}" type="slidenum">
              <a:rPr lang="x-none" smtClean="0"/>
              <a:pPr/>
              <a:t>134</a:t>
            </a:fld>
            <a:endParaRPr lang="x-none"/>
          </a:p>
        </p:txBody>
      </p:sp>
      <p:sp>
        <p:nvSpPr>
          <p:cNvPr id="4" name="Content Placeholder 3">
            <a:extLst>
              <a:ext uri="{FF2B5EF4-FFF2-40B4-BE49-F238E27FC236}">
                <a16:creationId xmlns="" xmlns:a16="http://schemas.microsoft.com/office/drawing/2014/main" id="{9D67DDA8-E893-714E-81D9-E1FD468411BA}"/>
              </a:ext>
            </a:extLst>
          </p:cNvPr>
          <p:cNvSpPr>
            <a:spLocks noGrp="1"/>
          </p:cNvSpPr>
          <p:nvPr>
            <p:ph sz="quarter" idx="13"/>
          </p:nvPr>
        </p:nvSpPr>
        <p:spPr/>
        <p:txBody>
          <a:bodyPr/>
          <a:lstStyle/>
          <a:p>
            <a:r>
              <a:rPr lang="en-GB" noProof="0" dirty="0"/>
              <a:t>Module 9: Ensuring “Do No Harm” – Assessing Vulnerabilities, Needs and Strength</a:t>
            </a:r>
          </a:p>
        </p:txBody>
      </p:sp>
      <p:sp>
        <p:nvSpPr>
          <p:cNvPr id="5" name="Footer Placeholder 4">
            <a:extLst>
              <a:ext uri="{FF2B5EF4-FFF2-40B4-BE49-F238E27FC236}">
                <a16:creationId xmlns="" xmlns:a16="http://schemas.microsoft.com/office/drawing/2014/main" id="{F862F357-D90B-124D-8081-6E34B432A3F4}"/>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nvGrpSpPr>
          <p:cNvPr id="6" name="Group 5">
            <a:extLst>
              <a:ext uri="{FF2B5EF4-FFF2-40B4-BE49-F238E27FC236}">
                <a16:creationId xmlns="" xmlns:a16="http://schemas.microsoft.com/office/drawing/2014/main" id="{3654BEC6-22EC-C546-B66F-DB32D1E4AEEB}"/>
              </a:ext>
            </a:extLst>
          </p:cNvPr>
          <p:cNvGrpSpPr/>
          <p:nvPr/>
        </p:nvGrpSpPr>
        <p:grpSpPr>
          <a:xfrm>
            <a:off x="1059248" y="1608632"/>
            <a:ext cx="10056031" cy="4489874"/>
            <a:chOff x="1059248" y="1608632"/>
            <a:chExt cx="10056031" cy="4489874"/>
          </a:xfrm>
        </p:grpSpPr>
        <p:sp>
          <p:nvSpPr>
            <p:cNvPr id="13" name="Google Shape;286;p10">
              <a:extLst>
                <a:ext uri="{FF2B5EF4-FFF2-40B4-BE49-F238E27FC236}">
                  <a16:creationId xmlns="" xmlns:a16="http://schemas.microsoft.com/office/drawing/2014/main" id="{38D8AB36-4E70-FB4D-8DED-2857FAB360CC}"/>
                </a:ext>
              </a:extLst>
            </p:cNvPr>
            <p:cNvSpPr/>
            <p:nvPr/>
          </p:nvSpPr>
          <p:spPr>
            <a:xfrm>
              <a:off x="9216357" y="3747887"/>
              <a:ext cx="247685" cy="1098922"/>
            </a:xfrm>
            <a:custGeom>
              <a:avLst/>
              <a:gdLst/>
              <a:ahLst/>
              <a:cxnLst/>
              <a:rect l="l" t="t" r="r" b="b"/>
              <a:pathLst>
                <a:path w="120000" h="120000" extrusionOk="0">
                  <a:moveTo>
                    <a:pt x="0" y="0"/>
                  </a:moveTo>
                  <a:lnTo>
                    <a:pt x="0" y="120000"/>
                  </a:lnTo>
                  <a:lnTo>
                    <a:pt x="120000" y="120000"/>
                  </a:lnTo>
                </a:path>
              </a:pathLst>
            </a:custGeom>
            <a:noFill/>
            <a:ln w="19050" cap="rnd" cmpd="sng">
              <a:solidFill>
                <a:srgbClr val="646464"/>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14" name="Google Shape;287;p10">
              <a:extLst>
                <a:ext uri="{FF2B5EF4-FFF2-40B4-BE49-F238E27FC236}">
                  <a16:creationId xmlns="" xmlns:a16="http://schemas.microsoft.com/office/drawing/2014/main" id="{2A5DDF5E-A2B1-134A-A65B-46FD7607C543}"/>
                </a:ext>
              </a:extLst>
            </p:cNvPr>
            <p:cNvSpPr/>
            <p:nvPr/>
          </p:nvSpPr>
          <p:spPr>
            <a:xfrm>
              <a:off x="5880859" y="2492621"/>
              <a:ext cx="3995992" cy="371275"/>
            </a:xfrm>
            <a:custGeom>
              <a:avLst/>
              <a:gdLst/>
              <a:ahLst/>
              <a:cxnLst/>
              <a:rect l="l" t="t" r="r" b="b"/>
              <a:pathLst>
                <a:path w="120000" h="120000" extrusionOk="0">
                  <a:moveTo>
                    <a:pt x="0" y="0"/>
                  </a:moveTo>
                  <a:lnTo>
                    <a:pt x="0" y="60000"/>
                  </a:lnTo>
                  <a:lnTo>
                    <a:pt x="120000" y="60000"/>
                  </a:lnTo>
                  <a:lnTo>
                    <a:pt x="120000" y="120000"/>
                  </a:lnTo>
                </a:path>
              </a:pathLst>
            </a:custGeom>
            <a:noFill/>
            <a:ln w="19050" cap="rnd" cmpd="sng">
              <a:solidFill>
                <a:srgbClr val="575757"/>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15" name="Google Shape;288;p10">
              <a:extLst>
                <a:ext uri="{FF2B5EF4-FFF2-40B4-BE49-F238E27FC236}">
                  <a16:creationId xmlns="" xmlns:a16="http://schemas.microsoft.com/office/drawing/2014/main" id="{F9A4581E-446E-6541-89FE-FE0DA8F59D4E}"/>
                </a:ext>
              </a:extLst>
            </p:cNvPr>
            <p:cNvSpPr/>
            <p:nvPr/>
          </p:nvSpPr>
          <p:spPr>
            <a:xfrm>
              <a:off x="7218361" y="3747887"/>
              <a:ext cx="247685" cy="1317281"/>
            </a:xfrm>
            <a:custGeom>
              <a:avLst/>
              <a:gdLst/>
              <a:ahLst/>
              <a:cxnLst/>
              <a:rect l="l" t="t" r="r" b="b"/>
              <a:pathLst>
                <a:path w="120000" h="120000" extrusionOk="0">
                  <a:moveTo>
                    <a:pt x="0" y="0"/>
                  </a:moveTo>
                  <a:lnTo>
                    <a:pt x="0" y="120000"/>
                  </a:lnTo>
                  <a:lnTo>
                    <a:pt x="120000" y="120000"/>
                  </a:lnTo>
                </a:path>
              </a:pathLst>
            </a:custGeom>
            <a:noFill/>
            <a:ln w="19050" cap="rnd" cmpd="sng">
              <a:solidFill>
                <a:srgbClr val="646464"/>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16" name="Google Shape;289;p10">
              <a:extLst>
                <a:ext uri="{FF2B5EF4-FFF2-40B4-BE49-F238E27FC236}">
                  <a16:creationId xmlns="" xmlns:a16="http://schemas.microsoft.com/office/drawing/2014/main" id="{0CE924D5-0EAC-7445-BAE8-BD211EECE134}"/>
                </a:ext>
              </a:extLst>
            </p:cNvPr>
            <p:cNvSpPr/>
            <p:nvPr/>
          </p:nvSpPr>
          <p:spPr>
            <a:xfrm>
              <a:off x="5880859" y="2492621"/>
              <a:ext cx="1997996" cy="371275"/>
            </a:xfrm>
            <a:custGeom>
              <a:avLst/>
              <a:gdLst/>
              <a:ahLst/>
              <a:cxnLst/>
              <a:rect l="l" t="t" r="r" b="b"/>
              <a:pathLst>
                <a:path w="120000" h="120000" extrusionOk="0">
                  <a:moveTo>
                    <a:pt x="0" y="0"/>
                  </a:moveTo>
                  <a:lnTo>
                    <a:pt x="0" y="60000"/>
                  </a:lnTo>
                  <a:lnTo>
                    <a:pt x="120000" y="60000"/>
                  </a:lnTo>
                  <a:lnTo>
                    <a:pt x="120000" y="120000"/>
                  </a:lnTo>
                </a:path>
              </a:pathLst>
            </a:custGeom>
            <a:noFill/>
            <a:ln w="19050" cap="rnd" cmpd="sng">
              <a:solidFill>
                <a:srgbClr val="575757"/>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17" name="Google Shape;290;p10">
              <a:extLst>
                <a:ext uri="{FF2B5EF4-FFF2-40B4-BE49-F238E27FC236}">
                  <a16:creationId xmlns="" xmlns:a16="http://schemas.microsoft.com/office/drawing/2014/main" id="{6BD987AB-262F-CC44-895D-FE46140DBBC6}"/>
                </a:ext>
              </a:extLst>
            </p:cNvPr>
            <p:cNvSpPr/>
            <p:nvPr/>
          </p:nvSpPr>
          <p:spPr>
            <a:xfrm>
              <a:off x="5220364" y="3747887"/>
              <a:ext cx="247685" cy="1112165"/>
            </a:xfrm>
            <a:custGeom>
              <a:avLst/>
              <a:gdLst/>
              <a:ahLst/>
              <a:cxnLst/>
              <a:rect l="l" t="t" r="r" b="b"/>
              <a:pathLst>
                <a:path w="120000" h="120000" extrusionOk="0">
                  <a:moveTo>
                    <a:pt x="0" y="0"/>
                  </a:moveTo>
                  <a:lnTo>
                    <a:pt x="0" y="120000"/>
                  </a:lnTo>
                  <a:lnTo>
                    <a:pt x="120000" y="120000"/>
                  </a:lnTo>
                </a:path>
              </a:pathLst>
            </a:custGeom>
            <a:noFill/>
            <a:ln w="19050" cap="rnd" cmpd="sng">
              <a:solidFill>
                <a:srgbClr val="646464"/>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18" name="Google Shape;291;p10">
              <a:extLst>
                <a:ext uri="{FF2B5EF4-FFF2-40B4-BE49-F238E27FC236}">
                  <a16:creationId xmlns="" xmlns:a16="http://schemas.microsoft.com/office/drawing/2014/main" id="{7747ACE1-3ED0-8D45-A5C6-DF28A8D10BB8}"/>
                </a:ext>
              </a:extLst>
            </p:cNvPr>
            <p:cNvSpPr/>
            <p:nvPr/>
          </p:nvSpPr>
          <p:spPr>
            <a:xfrm>
              <a:off x="5833379" y="2492621"/>
              <a:ext cx="94961" cy="371275"/>
            </a:xfrm>
            <a:custGeom>
              <a:avLst/>
              <a:gdLst/>
              <a:ahLst/>
              <a:cxnLst/>
              <a:rect l="l" t="t" r="r" b="b"/>
              <a:pathLst>
                <a:path w="120000" h="120000" extrusionOk="0">
                  <a:moveTo>
                    <a:pt x="60000" y="0"/>
                  </a:moveTo>
                  <a:lnTo>
                    <a:pt x="60000" y="120000"/>
                  </a:lnTo>
                </a:path>
              </a:pathLst>
            </a:custGeom>
            <a:noFill/>
            <a:ln w="19050" cap="rnd" cmpd="sng">
              <a:solidFill>
                <a:srgbClr val="575757"/>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19" name="Google Shape;292;p10">
              <a:extLst>
                <a:ext uri="{FF2B5EF4-FFF2-40B4-BE49-F238E27FC236}">
                  <a16:creationId xmlns="" xmlns:a16="http://schemas.microsoft.com/office/drawing/2014/main" id="{2E58CB98-0E91-3249-9FE0-A7B536F9F031}"/>
                </a:ext>
              </a:extLst>
            </p:cNvPr>
            <p:cNvSpPr/>
            <p:nvPr/>
          </p:nvSpPr>
          <p:spPr>
            <a:xfrm>
              <a:off x="3222368" y="3747887"/>
              <a:ext cx="247685" cy="1140001"/>
            </a:xfrm>
            <a:custGeom>
              <a:avLst/>
              <a:gdLst/>
              <a:ahLst/>
              <a:cxnLst/>
              <a:rect l="l" t="t" r="r" b="b"/>
              <a:pathLst>
                <a:path w="120000" h="120000" extrusionOk="0">
                  <a:moveTo>
                    <a:pt x="0" y="0"/>
                  </a:moveTo>
                  <a:lnTo>
                    <a:pt x="0" y="120000"/>
                  </a:lnTo>
                  <a:lnTo>
                    <a:pt x="120000" y="120000"/>
                  </a:lnTo>
                </a:path>
              </a:pathLst>
            </a:custGeom>
            <a:noFill/>
            <a:ln w="19050" cap="rnd" cmpd="sng">
              <a:solidFill>
                <a:srgbClr val="646464"/>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20" name="Google Shape;293;p10">
              <a:extLst>
                <a:ext uri="{FF2B5EF4-FFF2-40B4-BE49-F238E27FC236}">
                  <a16:creationId xmlns="" xmlns:a16="http://schemas.microsoft.com/office/drawing/2014/main" id="{CB9F94EE-B3D6-4546-895E-839026BCE4E6}"/>
                </a:ext>
              </a:extLst>
            </p:cNvPr>
            <p:cNvSpPr/>
            <p:nvPr/>
          </p:nvSpPr>
          <p:spPr>
            <a:xfrm>
              <a:off x="3882862" y="2492621"/>
              <a:ext cx="1997996" cy="371275"/>
            </a:xfrm>
            <a:custGeom>
              <a:avLst/>
              <a:gdLst/>
              <a:ahLst/>
              <a:cxnLst/>
              <a:rect l="l" t="t" r="r" b="b"/>
              <a:pathLst>
                <a:path w="120000" h="120000" extrusionOk="0">
                  <a:moveTo>
                    <a:pt x="120000" y="0"/>
                  </a:moveTo>
                  <a:lnTo>
                    <a:pt x="120000" y="60000"/>
                  </a:lnTo>
                  <a:lnTo>
                    <a:pt x="0" y="60000"/>
                  </a:lnTo>
                  <a:lnTo>
                    <a:pt x="0" y="120000"/>
                  </a:lnTo>
                </a:path>
              </a:pathLst>
            </a:custGeom>
            <a:noFill/>
            <a:ln w="19050" cap="rnd" cmpd="sng">
              <a:solidFill>
                <a:srgbClr val="575757"/>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21" name="Google Shape;294;p10">
              <a:extLst>
                <a:ext uri="{FF2B5EF4-FFF2-40B4-BE49-F238E27FC236}">
                  <a16:creationId xmlns="" xmlns:a16="http://schemas.microsoft.com/office/drawing/2014/main" id="{70922095-394F-2645-983B-238EDDCCB2D3}"/>
                </a:ext>
              </a:extLst>
            </p:cNvPr>
            <p:cNvSpPr/>
            <p:nvPr/>
          </p:nvSpPr>
          <p:spPr>
            <a:xfrm>
              <a:off x="1224372" y="3747887"/>
              <a:ext cx="247685" cy="813270"/>
            </a:xfrm>
            <a:custGeom>
              <a:avLst/>
              <a:gdLst/>
              <a:ahLst/>
              <a:cxnLst/>
              <a:rect l="l" t="t" r="r" b="b"/>
              <a:pathLst>
                <a:path w="120000" h="120000" extrusionOk="0">
                  <a:moveTo>
                    <a:pt x="0" y="0"/>
                  </a:moveTo>
                  <a:lnTo>
                    <a:pt x="0" y="120000"/>
                  </a:lnTo>
                  <a:lnTo>
                    <a:pt x="120000" y="120000"/>
                  </a:lnTo>
                </a:path>
              </a:pathLst>
            </a:custGeom>
            <a:noFill/>
            <a:ln w="19050" cap="rnd" cmpd="sng">
              <a:solidFill>
                <a:srgbClr val="646464"/>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22" name="Google Shape;295;p10">
              <a:extLst>
                <a:ext uri="{FF2B5EF4-FFF2-40B4-BE49-F238E27FC236}">
                  <a16:creationId xmlns="" xmlns:a16="http://schemas.microsoft.com/office/drawing/2014/main" id="{E792BDD6-DF82-D140-9019-33319C589B65}"/>
                </a:ext>
              </a:extLst>
            </p:cNvPr>
            <p:cNvSpPr/>
            <p:nvPr/>
          </p:nvSpPr>
          <p:spPr>
            <a:xfrm>
              <a:off x="1884867" y="2492621"/>
              <a:ext cx="3995992" cy="371275"/>
            </a:xfrm>
            <a:custGeom>
              <a:avLst/>
              <a:gdLst/>
              <a:ahLst/>
              <a:cxnLst/>
              <a:rect l="l" t="t" r="r" b="b"/>
              <a:pathLst>
                <a:path w="120000" h="120000" extrusionOk="0">
                  <a:moveTo>
                    <a:pt x="120000" y="0"/>
                  </a:moveTo>
                  <a:lnTo>
                    <a:pt x="120000" y="60000"/>
                  </a:lnTo>
                  <a:lnTo>
                    <a:pt x="0" y="60000"/>
                  </a:lnTo>
                  <a:lnTo>
                    <a:pt x="0" y="120000"/>
                  </a:lnTo>
                </a:path>
              </a:pathLst>
            </a:custGeom>
            <a:noFill/>
            <a:ln w="19050" cap="rnd" cmpd="sng">
              <a:solidFill>
                <a:srgbClr val="575757"/>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45" name="Google Shape;297;p10">
              <a:extLst>
                <a:ext uri="{FF2B5EF4-FFF2-40B4-BE49-F238E27FC236}">
                  <a16:creationId xmlns="" xmlns:a16="http://schemas.microsoft.com/office/drawing/2014/main" id="{2C24D8F6-A957-2643-90A7-3EFA83C19F04}"/>
                </a:ext>
              </a:extLst>
            </p:cNvPr>
            <p:cNvSpPr txBox="1"/>
            <p:nvPr/>
          </p:nvSpPr>
          <p:spPr>
            <a:xfrm>
              <a:off x="5055240" y="1608632"/>
              <a:ext cx="1651237" cy="883989"/>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ctr" anchorCtr="1">
              <a:no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n-GB" sz="1400" b="1" u="none" strike="noStrike" kern="0" cap="none" spc="0" normalizeH="0" baseline="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Strengths and needs</a:t>
              </a:r>
            </a:p>
          </p:txBody>
        </p:sp>
        <p:sp>
          <p:nvSpPr>
            <p:cNvPr id="46" name="Google Shape;299;p10">
              <a:extLst>
                <a:ext uri="{FF2B5EF4-FFF2-40B4-BE49-F238E27FC236}">
                  <a16:creationId xmlns="" xmlns:a16="http://schemas.microsoft.com/office/drawing/2014/main" id="{BD3C0B53-87C2-0A47-9798-75F3EFCF845D}"/>
                </a:ext>
              </a:extLst>
            </p:cNvPr>
            <p:cNvSpPr txBox="1"/>
            <p:nvPr/>
          </p:nvSpPr>
          <p:spPr>
            <a:xfrm>
              <a:off x="1059248" y="2863898"/>
              <a:ext cx="1651237" cy="883989"/>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ctr" anchorCtr="1">
              <a:no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Social</a:t>
              </a:r>
              <a:endParaRPr kumimoji="0" sz="1400" b="1" u="none" strike="noStrike" kern="0" cap="none" spc="0" normalizeH="0" baseline="0" noProof="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47" name="Google Shape;301;p10">
              <a:extLst>
                <a:ext uri="{FF2B5EF4-FFF2-40B4-BE49-F238E27FC236}">
                  <a16:creationId xmlns="" xmlns:a16="http://schemas.microsoft.com/office/drawing/2014/main" id="{F5243AD7-B344-AB48-88C7-10EDD7B39146}"/>
                </a:ext>
              </a:extLst>
            </p:cNvPr>
            <p:cNvSpPr txBox="1"/>
            <p:nvPr/>
          </p:nvSpPr>
          <p:spPr>
            <a:xfrm>
              <a:off x="1472057" y="4119163"/>
              <a:ext cx="1651237" cy="1132957"/>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Social networks (+/-)</a:t>
              </a:r>
              <a:endParaRPr kumimoji="0" sz="12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a:p>
              <a:pPr marL="0" marR="0" lvl="0" indent="0" algn="ctr" defTabSz="914400" rtl="0" eaLnBrk="1" fontAlgn="auto" latinLnBrk="0" hangingPunct="1">
                <a:lnSpc>
                  <a:spcPts val="1800"/>
                </a:lnSpc>
                <a:spcBef>
                  <a:spcPts val="560"/>
                </a:spcBef>
                <a:spcAft>
                  <a:spcPts val="0"/>
                </a:spcAft>
                <a:buClr>
                  <a:srgbClr val="000000"/>
                </a:buClr>
                <a:buSzTx/>
                <a:buFont typeface="Arial"/>
                <a:buNone/>
                <a:tabLst/>
                <a:defRPr/>
              </a:pP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Hobbies </a:t>
              </a:r>
              <a:endParaRPr kumimoji="0"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48" name="Google Shape;303;p10">
              <a:extLst>
                <a:ext uri="{FF2B5EF4-FFF2-40B4-BE49-F238E27FC236}">
                  <a16:creationId xmlns="" xmlns:a16="http://schemas.microsoft.com/office/drawing/2014/main" id="{9D909984-697E-4146-81C2-3B149726C687}"/>
                </a:ext>
              </a:extLst>
            </p:cNvPr>
            <p:cNvSpPr txBox="1"/>
            <p:nvPr/>
          </p:nvSpPr>
          <p:spPr>
            <a:xfrm>
              <a:off x="3057245" y="2863898"/>
              <a:ext cx="1651237" cy="883989"/>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ctr" anchorCtr="1">
              <a:no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Cultural</a:t>
              </a:r>
              <a:endParaRPr kumimoji="0" sz="1400" b="1" u="none" strike="noStrike" kern="0" cap="none" spc="0" normalizeH="0" baseline="0" noProof="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49" name="Google Shape;305;p10">
              <a:extLst>
                <a:ext uri="{FF2B5EF4-FFF2-40B4-BE49-F238E27FC236}">
                  <a16:creationId xmlns="" xmlns:a16="http://schemas.microsoft.com/office/drawing/2014/main" id="{46C946D5-82C9-E344-B781-4CCD19B7CA7B}"/>
                </a:ext>
              </a:extLst>
            </p:cNvPr>
            <p:cNvSpPr txBox="1"/>
            <p:nvPr/>
          </p:nvSpPr>
          <p:spPr>
            <a:xfrm>
              <a:off x="3470054" y="4119162"/>
              <a:ext cx="1651237" cy="1517678"/>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Stigma, discrimination,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belief</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systems</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ideology</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trust in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government</a:t>
              </a:r>
              <a:endParaRPr kumimoji="0"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50" name="Google Shape;307;p10">
              <a:extLst>
                <a:ext uri="{FF2B5EF4-FFF2-40B4-BE49-F238E27FC236}">
                  <a16:creationId xmlns="" xmlns:a16="http://schemas.microsoft.com/office/drawing/2014/main" id="{C73A4D51-0AE0-7145-AF43-32191BE454CF}"/>
                </a:ext>
              </a:extLst>
            </p:cNvPr>
            <p:cNvSpPr txBox="1"/>
            <p:nvPr/>
          </p:nvSpPr>
          <p:spPr>
            <a:xfrm>
              <a:off x="5055240" y="2863898"/>
              <a:ext cx="1651237" cy="883989"/>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ctr" anchorCtr="1">
              <a:no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Relational</a:t>
              </a:r>
              <a:endParaRPr kumimoji="0" sz="1400" b="1" u="none" strike="noStrike" kern="0" cap="none" spc="0" normalizeH="0" baseline="0" noProof="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51" name="Google Shape;309;p10">
              <a:extLst>
                <a:ext uri="{FF2B5EF4-FFF2-40B4-BE49-F238E27FC236}">
                  <a16:creationId xmlns="" xmlns:a16="http://schemas.microsoft.com/office/drawing/2014/main" id="{E6F34588-45EB-664F-9B05-96B8ED9F79DC}"/>
                </a:ext>
              </a:extLst>
            </p:cNvPr>
            <p:cNvSpPr txBox="1"/>
            <p:nvPr/>
          </p:nvSpPr>
          <p:spPr>
            <a:xfrm>
              <a:off x="5468050" y="4119163"/>
              <a:ext cx="1651237" cy="1748510"/>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Family</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conflict</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or support,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peers</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bullying</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triggering</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events</a:t>
              </a:r>
              <a:endParaRPr kumimoji="0"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52" name="Google Shape;311;p10">
              <a:extLst>
                <a:ext uri="{FF2B5EF4-FFF2-40B4-BE49-F238E27FC236}">
                  <a16:creationId xmlns="" xmlns:a16="http://schemas.microsoft.com/office/drawing/2014/main" id="{5A9B6ED1-7779-2240-A3A1-CE57A60AF585}"/>
                </a:ext>
              </a:extLst>
            </p:cNvPr>
            <p:cNvSpPr txBox="1"/>
            <p:nvPr/>
          </p:nvSpPr>
          <p:spPr>
            <a:xfrm>
              <a:off x="7053237" y="2863898"/>
              <a:ext cx="1651237" cy="883989"/>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ctr" anchorCtr="1">
              <a:no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Psychological</a:t>
              </a:r>
              <a:endParaRPr kumimoji="0"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53" name="Google Shape;313;p10">
              <a:extLst>
                <a:ext uri="{FF2B5EF4-FFF2-40B4-BE49-F238E27FC236}">
                  <a16:creationId xmlns="" xmlns:a16="http://schemas.microsoft.com/office/drawing/2014/main" id="{0473E2F0-7723-474C-9EFD-5F34625FFFC4}"/>
                </a:ext>
              </a:extLst>
            </p:cNvPr>
            <p:cNvSpPr txBox="1"/>
            <p:nvPr/>
          </p:nvSpPr>
          <p:spPr>
            <a:xfrm>
              <a:off x="7466046" y="4119163"/>
              <a:ext cx="1651237" cy="1979343"/>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Mental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health</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trauma, cognitive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flexibility</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triggering</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events</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development</a:t>
              </a:r>
              <a:endParaRPr kumimoji="0"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54" name="Google Shape;315;p10">
              <a:extLst>
                <a:ext uri="{FF2B5EF4-FFF2-40B4-BE49-F238E27FC236}">
                  <a16:creationId xmlns="" xmlns:a16="http://schemas.microsoft.com/office/drawing/2014/main" id="{ADEB8183-D74E-7946-8CD5-35DCFBC3DE09}"/>
                </a:ext>
              </a:extLst>
            </p:cNvPr>
            <p:cNvSpPr txBox="1"/>
            <p:nvPr/>
          </p:nvSpPr>
          <p:spPr>
            <a:xfrm>
              <a:off x="9051234" y="2863898"/>
              <a:ext cx="1651237" cy="883989"/>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ctr" anchorCtr="1">
              <a:no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Practical</a:t>
              </a:r>
              <a:endParaRPr kumimoji="0" sz="1400" b="1" u="none" strike="noStrike" kern="0" cap="none" spc="0" normalizeH="0" baseline="0" noProof="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55" name="Google Shape;317;p10">
              <a:extLst>
                <a:ext uri="{FF2B5EF4-FFF2-40B4-BE49-F238E27FC236}">
                  <a16:creationId xmlns="" xmlns:a16="http://schemas.microsoft.com/office/drawing/2014/main" id="{D9FE09E7-5571-C44B-87BA-B177E91192E7}"/>
                </a:ext>
              </a:extLst>
            </p:cNvPr>
            <p:cNvSpPr txBox="1"/>
            <p:nvPr/>
          </p:nvSpPr>
          <p:spPr>
            <a:xfrm>
              <a:off x="9464042" y="4119163"/>
              <a:ext cx="1651237" cy="1286846"/>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Employment</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housing</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educational</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needs</a:t>
              </a:r>
              <a:endParaRPr kumimoji="0"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grpSp>
    </p:spTree>
    <p:extLst>
      <p:ext uri="{BB962C8B-B14F-4D97-AF65-F5344CB8AC3E}">
        <p14:creationId xmlns:p14="http://schemas.microsoft.com/office/powerpoint/2010/main" val="17695032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p:txBody>
          <a:bodyPr/>
          <a:lstStyle/>
          <a:p>
            <a:r>
              <a:rPr lang="en-GB" noProof="0" dirty="0"/>
              <a:t>Tools for Assessing Strengths and Needs</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p:txBody>
          <a:bodyPr/>
          <a:lstStyle/>
          <a:p>
            <a:fld id="{8147DBEF-BD83-7C4B-BB76-3EC13072CDF4}" type="slidenum">
              <a:rPr lang="x-none" smtClean="0"/>
              <a:pPr/>
              <a:t>135</a:t>
            </a:fld>
            <a:endParaRPr lang="x-none"/>
          </a:p>
        </p:txBody>
      </p:sp>
      <p:sp>
        <p:nvSpPr>
          <p:cNvPr id="4" name="Content Placeholder 3">
            <a:extLst>
              <a:ext uri="{FF2B5EF4-FFF2-40B4-BE49-F238E27FC236}">
                <a16:creationId xmlns="" xmlns:a16="http://schemas.microsoft.com/office/drawing/2014/main" id="{E7FFA2BA-B390-704B-8017-14F9F100D974}"/>
              </a:ext>
            </a:extLst>
          </p:cNvPr>
          <p:cNvSpPr>
            <a:spLocks noGrp="1"/>
          </p:cNvSpPr>
          <p:nvPr>
            <p:ph idx="12"/>
          </p:nvPr>
        </p:nvSpPr>
        <p:spPr/>
        <p:txBody>
          <a:bodyPr/>
          <a:lstStyle/>
          <a:p>
            <a:r>
              <a:rPr lang="en-GB" b="1" noProof="0" dirty="0"/>
              <a:t> Clinical interview</a:t>
            </a:r>
          </a:p>
          <a:p>
            <a:r>
              <a:rPr lang="en-GB" b="1" noProof="0" dirty="0"/>
              <a:t> Supplemental structured instruments</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p:txBody>
          <a:bodyPr/>
          <a:lstStyle/>
          <a:p>
            <a:r>
              <a:rPr lang="en-GB" noProof="0" dirty="0"/>
              <a:t>Module 9: Ensuring “Do No Harm” – Assessing Vulnerabilities, Needs and Strengths</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42782326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B29C18-FE43-3D4E-B0F3-60CC008FE1AF}"/>
              </a:ext>
            </a:extLst>
          </p:cNvPr>
          <p:cNvSpPr>
            <a:spLocks noGrp="1"/>
          </p:cNvSpPr>
          <p:nvPr>
            <p:ph type="title"/>
          </p:nvPr>
        </p:nvSpPr>
        <p:spPr/>
        <p:txBody>
          <a:bodyPr/>
          <a:lstStyle/>
          <a:p>
            <a:r>
              <a:rPr lang="en-GB" noProof="0" dirty="0"/>
              <a:t>Assessing Risk</a:t>
            </a:r>
          </a:p>
        </p:txBody>
      </p:sp>
      <p:sp>
        <p:nvSpPr>
          <p:cNvPr id="3" name="Slide Number Placeholder 2">
            <a:extLst>
              <a:ext uri="{FF2B5EF4-FFF2-40B4-BE49-F238E27FC236}">
                <a16:creationId xmlns="" xmlns:a16="http://schemas.microsoft.com/office/drawing/2014/main" id="{BC05A04A-93A6-4247-90A3-E001B243C582}"/>
              </a:ext>
            </a:extLst>
          </p:cNvPr>
          <p:cNvSpPr>
            <a:spLocks noGrp="1"/>
          </p:cNvSpPr>
          <p:nvPr>
            <p:ph type="sldNum" sz="quarter" idx="4"/>
          </p:nvPr>
        </p:nvSpPr>
        <p:spPr/>
        <p:txBody>
          <a:bodyPr/>
          <a:lstStyle/>
          <a:p>
            <a:fld id="{8147DBEF-BD83-7C4B-BB76-3EC13072CDF4}" type="slidenum">
              <a:rPr lang="x-none" smtClean="0"/>
              <a:pPr/>
              <a:t>136</a:t>
            </a:fld>
            <a:endParaRPr lang="x-none"/>
          </a:p>
        </p:txBody>
      </p:sp>
      <p:sp>
        <p:nvSpPr>
          <p:cNvPr id="4" name="Content Placeholder 3">
            <a:extLst>
              <a:ext uri="{FF2B5EF4-FFF2-40B4-BE49-F238E27FC236}">
                <a16:creationId xmlns="" xmlns:a16="http://schemas.microsoft.com/office/drawing/2014/main" id="{D777E4A8-37A9-1944-AF25-3D9FAAD47293}"/>
              </a:ext>
            </a:extLst>
          </p:cNvPr>
          <p:cNvSpPr>
            <a:spLocks noGrp="1"/>
          </p:cNvSpPr>
          <p:nvPr>
            <p:ph idx="12"/>
          </p:nvPr>
        </p:nvSpPr>
        <p:spPr>
          <a:xfrm>
            <a:off x="1092200" y="2667000"/>
            <a:ext cx="10248899" cy="3396701"/>
          </a:xfrm>
        </p:spPr>
        <p:txBody>
          <a:bodyPr/>
          <a:lstStyle/>
          <a:p>
            <a:r>
              <a:rPr lang="en-GB" noProof="0" dirty="0"/>
              <a:t> </a:t>
            </a:r>
            <a:r>
              <a:rPr lang="en-GB" b="1" noProof="0" dirty="0"/>
              <a:t>Ultimate goal: </a:t>
            </a:r>
            <a:r>
              <a:rPr lang="en-GB" noProof="0" dirty="0"/>
              <a:t>to prevent violence</a:t>
            </a:r>
          </a:p>
          <a:p>
            <a:r>
              <a:rPr lang="en-GB" b="1" noProof="0" dirty="0"/>
              <a:t> Interim goals:</a:t>
            </a:r>
          </a:p>
          <a:p>
            <a:pPr marL="828000" lvl="1" indent="-457200">
              <a:buFont typeface="+mj-lt"/>
              <a:buAutoNum type="alphaLcParenR"/>
            </a:pPr>
            <a:r>
              <a:rPr lang="en-GB" noProof="0" dirty="0"/>
              <a:t>Assist decision-making about what can be done (guide action)</a:t>
            </a:r>
          </a:p>
          <a:p>
            <a:pPr marL="828000" lvl="1" indent="-457200">
              <a:buFont typeface="+mj-lt"/>
              <a:buAutoNum type="alphaLcParenR"/>
            </a:pPr>
            <a:r>
              <a:rPr lang="en-GB" noProof="0" dirty="0"/>
              <a:t>Enhance accountability</a:t>
            </a:r>
          </a:p>
          <a:p>
            <a:pPr marL="828000" lvl="1" indent="-457200">
              <a:buFont typeface="+mj-lt"/>
              <a:buAutoNum type="alphaLcParenR"/>
            </a:pPr>
            <a:r>
              <a:rPr lang="en-GB" noProof="0" dirty="0"/>
              <a:t>Protect rights of patients and offenders</a:t>
            </a:r>
          </a:p>
          <a:p>
            <a:pPr marL="828000" lvl="1" indent="-457200">
              <a:buFont typeface="+mj-lt"/>
              <a:buAutoNum type="alphaLcParenR"/>
            </a:pPr>
            <a:r>
              <a:rPr lang="en-GB" noProof="0" dirty="0"/>
              <a:t>Minimise professionals’ exposure to liability by ensuring transparency and consistency</a:t>
            </a:r>
          </a:p>
          <a:p>
            <a:endParaRPr lang="en-GB" noProof="0" dirty="0"/>
          </a:p>
        </p:txBody>
      </p:sp>
      <p:sp>
        <p:nvSpPr>
          <p:cNvPr id="5" name="Content Placeholder 4">
            <a:extLst>
              <a:ext uri="{FF2B5EF4-FFF2-40B4-BE49-F238E27FC236}">
                <a16:creationId xmlns="" xmlns:a16="http://schemas.microsoft.com/office/drawing/2014/main" id="{5EA03BEB-3B95-BE44-8AE6-3EC089837C06}"/>
              </a:ext>
            </a:extLst>
          </p:cNvPr>
          <p:cNvSpPr>
            <a:spLocks noGrp="1"/>
          </p:cNvSpPr>
          <p:nvPr>
            <p:ph sz="quarter" idx="13"/>
          </p:nvPr>
        </p:nvSpPr>
        <p:spPr/>
        <p:txBody>
          <a:bodyPr/>
          <a:lstStyle/>
          <a:p>
            <a:r>
              <a:rPr lang="en-GB" noProof="0" dirty="0"/>
              <a:t>Module 9: Ensuring “Do No Harm” – Assessing Vulnerabilities, Needs and Strengths</a:t>
            </a:r>
          </a:p>
        </p:txBody>
      </p:sp>
      <p:sp>
        <p:nvSpPr>
          <p:cNvPr id="6" name="Footer Placeholder 5">
            <a:extLst>
              <a:ext uri="{FF2B5EF4-FFF2-40B4-BE49-F238E27FC236}">
                <a16:creationId xmlns="" xmlns:a16="http://schemas.microsoft.com/office/drawing/2014/main" id="{8743D194-C6C1-3D41-AA7B-69781D75C2CC}"/>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7" name="Title 6">
            <a:extLst>
              <a:ext uri="{FF2B5EF4-FFF2-40B4-BE49-F238E27FC236}">
                <a16:creationId xmlns="" xmlns:a16="http://schemas.microsoft.com/office/drawing/2014/main" id="{4D4E1C8A-EDF0-974F-B015-B79F2BC979F1}"/>
              </a:ext>
            </a:extLst>
          </p:cNvPr>
          <p:cNvSpPr txBox="1">
            <a:spLocks/>
          </p:cNvSpPr>
          <p:nvPr/>
        </p:nvSpPr>
        <p:spPr>
          <a:xfrm>
            <a:off x="700366" y="1605097"/>
            <a:ext cx="10791268" cy="750791"/>
          </a:xfrm>
          <a:prstGeom prst="rect">
            <a:avLst/>
          </a:prstGeom>
        </p:spPr>
        <p:txBody>
          <a:bodyPr vert="horz" wrap="square" lIns="0" tIns="45720" rIns="91440" bIns="4572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ts val="3300"/>
              </a:lnSpc>
            </a:pPr>
            <a:r>
              <a:rPr lang="en-GB" sz="3000" dirty="0">
                <a:solidFill>
                  <a:schemeClr val="accent1"/>
                </a:solidFill>
              </a:rPr>
              <a:t>Goals of Risk Assessment</a:t>
            </a:r>
          </a:p>
        </p:txBody>
      </p:sp>
      <p:sp>
        <p:nvSpPr>
          <p:cNvPr id="8" name="Rectangle 7">
            <a:extLst>
              <a:ext uri="{FF2B5EF4-FFF2-40B4-BE49-F238E27FC236}">
                <a16:creationId xmlns="" xmlns:a16="http://schemas.microsoft.com/office/drawing/2014/main" id="{61DA3952-23D0-FC42-9C6D-86D0A936A99D}"/>
              </a:ext>
            </a:extLst>
          </p:cNvPr>
          <p:cNvSpPr/>
          <p:nvPr/>
        </p:nvSpPr>
        <p:spPr>
          <a:xfrm>
            <a:off x="8167437" y="5709038"/>
            <a:ext cx="2932363"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(Hart, S. D. et al., 2017)</a:t>
            </a:r>
          </a:p>
        </p:txBody>
      </p:sp>
    </p:spTree>
    <p:extLst>
      <p:ext uri="{BB962C8B-B14F-4D97-AF65-F5344CB8AC3E}">
        <p14:creationId xmlns:p14="http://schemas.microsoft.com/office/powerpoint/2010/main" val="8520472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9F95B4CE-3F58-D749-9D14-A76AE45807FD}"/>
              </a:ext>
            </a:extLst>
          </p:cNvPr>
          <p:cNvSpPr>
            <a:spLocks noGrp="1"/>
          </p:cNvSpPr>
          <p:nvPr>
            <p:ph type="title"/>
          </p:nvPr>
        </p:nvSpPr>
        <p:spPr/>
        <p:txBody>
          <a:bodyPr/>
          <a:lstStyle/>
          <a:p>
            <a:r>
              <a:rPr lang="en-GB" noProof="0" dirty="0"/>
              <a:t>Assessing Risk</a:t>
            </a:r>
          </a:p>
        </p:txBody>
      </p:sp>
      <p:sp>
        <p:nvSpPr>
          <p:cNvPr id="3" name="Slide Number Placeholder 2">
            <a:extLst>
              <a:ext uri="{FF2B5EF4-FFF2-40B4-BE49-F238E27FC236}">
                <a16:creationId xmlns="" xmlns:a16="http://schemas.microsoft.com/office/drawing/2014/main" id="{45F8E1F1-5475-8243-9078-72D9E63B2339}"/>
              </a:ext>
            </a:extLst>
          </p:cNvPr>
          <p:cNvSpPr>
            <a:spLocks noGrp="1"/>
          </p:cNvSpPr>
          <p:nvPr>
            <p:ph type="sldNum" sz="quarter" idx="4"/>
          </p:nvPr>
        </p:nvSpPr>
        <p:spPr/>
        <p:txBody>
          <a:bodyPr/>
          <a:lstStyle/>
          <a:p>
            <a:fld id="{8147DBEF-BD83-7C4B-BB76-3EC13072CDF4}" type="slidenum">
              <a:rPr lang="x-none" smtClean="0"/>
              <a:pPr/>
              <a:t>137</a:t>
            </a:fld>
            <a:endParaRPr lang="x-none"/>
          </a:p>
        </p:txBody>
      </p:sp>
      <p:sp>
        <p:nvSpPr>
          <p:cNvPr id="9" name="Content Placeholder 8">
            <a:extLst>
              <a:ext uri="{FF2B5EF4-FFF2-40B4-BE49-F238E27FC236}">
                <a16:creationId xmlns="" xmlns:a16="http://schemas.microsoft.com/office/drawing/2014/main" id="{B1E3B559-ECD3-FB4A-85EC-7C795911ADCD}"/>
              </a:ext>
            </a:extLst>
          </p:cNvPr>
          <p:cNvSpPr>
            <a:spLocks noGrp="1"/>
          </p:cNvSpPr>
          <p:nvPr>
            <p:ph sz="quarter" idx="13"/>
          </p:nvPr>
        </p:nvSpPr>
        <p:spPr/>
        <p:txBody>
          <a:bodyPr/>
          <a:lstStyle/>
          <a:p>
            <a:r>
              <a:rPr lang="en-GB" noProof="0" dirty="0"/>
              <a:t>Module 9: Ensuring “Do No Harm” – Assessing Vulnerabilities, Needs and Strengths</a:t>
            </a:r>
          </a:p>
          <a:p>
            <a:endParaRPr lang="en-GB" noProof="0" dirty="0"/>
          </a:p>
        </p:txBody>
      </p:sp>
      <p:sp>
        <p:nvSpPr>
          <p:cNvPr id="6" name="Footer Placeholder 5">
            <a:extLst>
              <a:ext uri="{FF2B5EF4-FFF2-40B4-BE49-F238E27FC236}">
                <a16:creationId xmlns="" xmlns:a16="http://schemas.microsoft.com/office/drawing/2014/main" id="{FCB19E46-A05C-A94C-8B68-41015B4B48D6}"/>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 name="Content Placeholder 7">
            <a:extLst>
              <a:ext uri="{FF2B5EF4-FFF2-40B4-BE49-F238E27FC236}">
                <a16:creationId xmlns="" xmlns:a16="http://schemas.microsoft.com/office/drawing/2014/main" id="{0EDE05C8-B1D8-C343-AB10-9DBFEF939BC0}"/>
              </a:ext>
            </a:extLst>
          </p:cNvPr>
          <p:cNvSpPr>
            <a:spLocks noGrp="1"/>
          </p:cNvSpPr>
          <p:nvPr>
            <p:ph idx="12"/>
          </p:nvPr>
        </p:nvSpPr>
        <p:spPr>
          <a:xfrm>
            <a:off x="1092200" y="1773238"/>
            <a:ext cx="9979025" cy="2144177"/>
          </a:xfrm>
        </p:spPr>
        <p:txBody>
          <a:bodyPr wrap="square">
            <a:spAutoFit/>
          </a:bodyPr>
          <a:lstStyle/>
          <a:p>
            <a:pPr marL="0" indent="0">
              <a:spcBef>
                <a:spcPts val="0"/>
              </a:spcBef>
              <a:spcAft>
                <a:spcPts val="0"/>
              </a:spcAft>
              <a:buNone/>
            </a:pPr>
            <a:r>
              <a:rPr lang="en-GB" noProof="0" dirty="0">
                <a:sym typeface="Calibri"/>
              </a:rPr>
              <a:t>“</a:t>
            </a:r>
            <a:r>
              <a:rPr lang="en-GB" i="1" noProof="0" dirty="0">
                <a:sym typeface="Calibri"/>
              </a:rPr>
              <a:t>Linking risk factors to protective factors allow for a positive, action-based approach that highlights social policies and practices of individual care and counselling. This is the foundation for a genuine preventive outlook in which all kind of risks of radicalisation are mitigated</a:t>
            </a:r>
            <a:r>
              <a:rPr lang="en-GB" noProof="0" dirty="0">
                <a:sym typeface="Calibri"/>
              </a:rPr>
              <a:t>”.</a:t>
            </a:r>
          </a:p>
          <a:p>
            <a:pPr marL="0" indent="0" algn="r">
              <a:spcBef>
                <a:spcPts val="0"/>
              </a:spcBef>
              <a:spcAft>
                <a:spcPts val="0"/>
              </a:spcAft>
              <a:buNone/>
            </a:pPr>
            <a:r>
              <a:rPr lang="en-GB" noProof="0" dirty="0">
                <a:sym typeface="Calibri"/>
              </a:rPr>
              <a:t>(EU RAN, 2018)</a:t>
            </a:r>
          </a:p>
        </p:txBody>
      </p:sp>
    </p:spTree>
    <p:extLst>
      <p:ext uri="{BB962C8B-B14F-4D97-AF65-F5344CB8AC3E}">
        <p14:creationId xmlns:p14="http://schemas.microsoft.com/office/powerpoint/2010/main" val="15301582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8D8C54-9394-8344-B557-33117B607CA3}"/>
              </a:ext>
            </a:extLst>
          </p:cNvPr>
          <p:cNvSpPr>
            <a:spLocks noGrp="1"/>
          </p:cNvSpPr>
          <p:nvPr>
            <p:ph type="title"/>
          </p:nvPr>
        </p:nvSpPr>
        <p:spPr/>
        <p:txBody>
          <a:bodyPr/>
          <a:lstStyle/>
          <a:p>
            <a:r>
              <a:rPr lang="en-GB" noProof="0" dirty="0"/>
              <a:t>Approaches to Risk Assessment</a:t>
            </a:r>
          </a:p>
        </p:txBody>
      </p:sp>
      <p:sp>
        <p:nvSpPr>
          <p:cNvPr id="3" name="Slide Number Placeholder 2">
            <a:extLst>
              <a:ext uri="{FF2B5EF4-FFF2-40B4-BE49-F238E27FC236}">
                <a16:creationId xmlns="" xmlns:a16="http://schemas.microsoft.com/office/drawing/2014/main" id="{6737D9A4-3474-FE49-A901-28CB9266AD45}"/>
              </a:ext>
            </a:extLst>
          </p:cNvPr>
          <p:cNvSpPr>
            <a:spLocks noGrp="1"/>
          </p:cNvSpPr>
          <p:nvPr>
            <p:ph type="sldNum" sz="quarter" idx="4"/>
          </p:nvPr>
        </p:nvSpPr>
        <p:spPr/>
        <p:txBody>
          <a:bodyPr/>
          <a:lstStyle/>
          <a:p>
            <a:fld id="{8147DBEF-BD83-7C4B-BB76-3EC13072CDF4}" type="slidenum">
              <a:rPr lang="x-none" smtClean="0"/>
              <a:pPr/>
              <a:t>138</a:t>
            </a:fld>
            <a:endParaRPr lang="x-none"/>
          </a:p>
        </p:txBody>
      </p:sp>
      <p:sp>
        <p:nvSpPr>
          <p:cNvPr id="4" name="Content Placeholder 3">
            <a:extLst>
              <a:ext uri="{FF2B5EF4-FFF2-40B4-BE49-F238E27FC236}">
                <a16:creationId xmlns="" xmlns:a16="http://schemas.microsoft.com/office/drawing/2014/main" id="{435902F7-C603-2E4A-8249-0045F913609C}"/>
              </a:ext>
            </a:extLst>
          </p:cNvPr>
          <p:cNvSpPr>
            <a:spLocks noGrp="1"/>
          </p:cNvSpPr>
          <p:nvPr>
            <p:ph idx="12"/>
          </p:nvPr>
        </p:nvSpPr>
        <p:spPr>
          <a:xfrm>
            <a:off x="1092200" y="1773238"/>
            <a:ext cx="10476217" cy="4170362"/>
          </a:xfrm>
        </p:spPr>
        <p:txBody>
          <a:bodyPr/>
          <a:lstStyle/>
          <a:p>
            <a:pPr marL="0" indent="0">
              <a:buNone/>
            </a:pPr>
            <a:r>
              <a:rPr lang="en-GB" b="1" noProof="0" dirty="0"/>
              <a:t>Unstructured / Expert clinical judgment </a:t>
            </a:r>
            <a:r>
              <a:rPr lang="en-GB" noProof="0" dirty="0"/>
              <a:t>(‘intuition’ or ‘instinct’)</a:t>
            </a:r>
          </a:p>
          <a:p>
            <a:pPr lvl="1"/>
            <a:r>
              <a:rPr lang="en-GB" noProof="0" dirty="0"/>
              <a:t>Not much better than chance.</a:t>
            </a:r>
          </a:p>
          <a:p>
            <a:pPr marL="0" indent="0">
              <a:buNone/>
            </a:pPr>
            <a:r>
              <a:rPr lang="en-GB" b="1" noProof="0" dirty="0"/>
              <a:t>Actuarial or structured checklist: </a:t>
            </a:r>
            <a:r>
              <a:rPr lang="en-GB" noProof="0" dirty="0"/>
              <a:t>categorises people according to risk or estimates the probability of an outcome by using an established checklist/screener.</a:t>
            </a:r>
          </a:p>
          <a:p>
            <a:pPr lvl="1"/>
            <a:r>
              <a:rPr lang="en-GB" noProof="0" dirty="0"/>
              <a:t>More accurate, but does not account for individual variation or transfer easily to new populations/context. Also, it does not clearly indicate treatment targets.</a:t>
            </a:r>
          </a:p>
          <a:p>
            <a:pPr marL="0" indent="0">
              <a:buNone/>
            </a:pPr>
            <a:r>
              <a:rPr lang="en-GB" b="1" noProof="0" dirty="0"/>
              <a:t>Structured professional judgement</a:t>
            </a:r>
          </a:p>
          <a:p>
            <a:pPr lvl="1"/>
            <a:r>
              <a:rPr lang="en-GB" noProof="0" dirty="0"/>
              <a:t>Combines statistically predictive, dynamic factors and clinical </a:t>
            </a:r>
            <a:br>
              <a:rPr lang="en-GB" noProof="0" dirty="0"/>
            </a:br>
            <a:r>
              <a:rPr lang="en-GB" noProof="0" dirty="0"/>
              <a:t>evaluation </a:t>
            </a:r>
            <a:r>
              <a:rPr lang="en-GB" kern="0" noProof="0" dirty="0">
                <a:solidFill>
                  <a:srgbClr val="000000"/>
                </a:solidFill>
                <a:cs typeface="Open Sans" panose="020B0606030504020204" pitchFamily="34" charset="0"/>
                <a:sym typeface="Wingdings" panose="05000000000000000000" pitchFamily="2" charset="2"/>
              </a:rPr>
              <a:t></a:t>
            </a:r>
            <a:r>
              <a:rPr lang="en-GB" noProof="0" dirty="0"/>
              <a:t> </a:t>
            </a:r>
            <a:r>
              <a:rPr lang="en-GB" b="1" noProof="0" dirty="0"/>
              <a:t>preferred approach</a:t>
            </a:r>
          </a:p>
        </p:txBody>
      </p:sp>
      <p:sp>
        <p:nvSpPr>
          <p:cNvPr id="5" name="Content Placeholder 4">
            <a:extLst>
              <a:ext uri="{FF2B5EF4-FFF2-40B4-BE49-F238E27FC236}">
                <a16:creationId xmlns="" xmlns:a16="http://schemas.microsoft.com/office/drawing/2014/main" id="{D75BD843-2309-5648-9748-D79733ECAA7A}"/>
              </a:ext>
            </a:extLst>
          </p:cNvPr>
          <p:cNvSpPr>
            <a:spLocks noGrp="1"/>
          </p:cNvSpPr>
          <p:nvPr>
            <p:ph sz="quarter" idx="13"/>
          </p:nvPr>
        </p:nvSpPr>
        <p:spPr/>
        <p:txBody>
          <a:bodyPr/>
          <a:lstStyle/>
          <a:p>
            <a:r>
              <a:rPr lang="en-GB" noProof="0" dirty="0"/>
              <a:t>Module 9: Ensuring “Do No Harm” – Assessing Vulnerabilities, Needs and Strengths</a:t>
            </a:r>
          </a:p>
          <a:p>
            <a:endParaRPr lang="en-GB" noProof="0" dirty="0"/>
          </a:p>
          <a:p>
            <a:endParaRPr lang="en-GB" noProof="0" dirty="0"/>
          </a:p>
        </p:txBody>
      </p:sp>
      <p:sp>
        <p:nvSpPr>
          <p:cNvPr id="6" name="Footer Placeholder 5">
            <a:extLst>
              <a:ext uri="{FF2B5EF4-FFF2-40B4-BE49-F238E27FC236}">
                <a16:creationId xmlns="" xmlns:a16="http://schemas.microsoft.com/office/drawing/2014/main" id="{851A952C-DB06-4A41-AEFA-21D690EB82E1}"/>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Rectangle 7">
            <a:extLst>
              <a:ext uri="{FF2B5EF4-FFF2-40B4-BE49-F238E27FC236}">
                <a16:creationId xmlns="" xmlns:a16="http://schemas.microsoft.com/office/drawing/2014/main" id="{877E4490-CF30-BA45-9719-D658B2A83778}"/>
              </a:ext>
            </a:extLst>
          </p:cNvPr>
          <p:cNvSpPr/>
          <p:nvPr/>
        </p:nvSpPr>
        <p:spPr>
          <a:xfrm>
            <a:off x="8167437" y="5709038"/>
            <a:ext cx="2932363"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(RTI International, 2018)</a:t>
            </a:r>
          </a:p>
        </p:txBody>
      </p:sp>
    </p:spTree>
    <p:extLst>
      <p:ext uri="{BB962C8B-B14F-4D97-AF65-F5344CB8AC3E}">
        <p14:creationId xmlns:p14="http://schemas.microsoft.com/office/powerpoint/2010/main" val="3874721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8D8C54-9394-8344-B557-33117B607CA3}"/>
              </a:ext>
            </a:extLst>
          </p:cNvPr>
          <p:cNvSpPr>
            <a:spLocks noGrp="1"/>
          </p:cNvSpPr>
          <p:nvPr>
            <p:ph type="title"/>
          </p:nvPr>
        </p:nvSpPr>
        <p:spPr/>
        <p:txBody>
          <a:bodyPr/>
          <a:lstStyle/>
          <a:p>
            <a:r>
              <a:rPr lang="en-GB" noProof="0" dirty="0"/>
              <a:t>Approaches to Risk Assessment</a:t>
            </a:r>
          </a:p>
        </p:txBody>
      </p:sp>
      <p:sp>
        <p:nvSpPr>
          <p:cNvPr id="3" name="Slide Number Placeholder 2">
            <a:extLst>
              <a:ext uri="{FF2B5EF4-FFF2-40B4-BE49-F238E27FC236}">
                <a16:creationId xmlns="" xmlns:a16="http://schemas.microsoft.com/office/drawing/2014/main" id="{6737D9A4-3474-FE49-A901-28CB9266AD45}"/>
              </a:ext>
            </a:extLst>
          </p:cNvPr>
          <p:cNvSpPr>
            <a:spLocks noGrp="1"/>
          </p:cNvSpPr>
          <p:nvPr>
            <p:ph type="sldNum" sz="quarter" idx="4"/>
          </p:nvPr>
        </p:nvSpPr>
        <p:spPr/>
        <p:txBody>
          <a:bodyPr/>
          <a:lstStyle/>
          <a:p>
            <a:fld id="{8147DBEF-BD83-7C4B-BB76-3EC13072CDF4}" type="slidenum">
              <a:rPr lang="x-none" smtClean="0"/>
              <a:pPr/>
              <a:t>139</a:t>
            </a:fld>
            <a:endParaRPr lang="x-none"/>
          </a:p>
        </p:txBody>
      </p:sp>
      <p:sp>
        <p:nvSpPr>
          <p:cNvPr id="4" name="Content Placeholder 3">
            <a:extLst>
              <a:ext uri="{FF2B5EF4-FFF2-40B4-BE49-F238E27FC236}">
                <a16:creationId xmlns="" xmlns:a16="http://schemas.microsoft.com/office/drawing/2014/main" id="{435902F7-C603-2E4A-8249-0045F913609C}"/>
              </a:ext>
            </a:extLst>
          </p:cNvPr>
          <p:cNvSpPr>
            <a:spLocks noGrp="1"/>
          </p:cNvSpPr>
          <p:nvPr>
            <p:ph idx="12"/>
          </p:nvPr>
        </p:nvSpPr>
        <p:spPr>
          <a:xfrm>
            <a:off x="1092200" y="1773237"/>
            <a:ext cx="10476217" cy="4382029"/>
          </a:xfrm>
        </p:spPr>
        <p:txBody>
          <a:bodyPr/>
          <a:lstStyle/>
          <a:p>
            <a:pPr marL="0" indent="0">
              <a:buNone/>
            </a:pPr>
            <a:r>
              <a:rPr lang="en-GB" b="1" noProof="0" dirty="0"/>
              <a:t> Structured professional judgement:</a:t>
            </a:r>
          </a:p>
          <a:p>
            <a:pPr marL="0" indent="0">
              <a:buNone/>
            </a:pPr>
            <a:r>
              <a:rPr lang="en-GB" noProof="0" dirty="0"/>
              <a:t>“</a:t>
            </a:r>
            <a:r>
              <a:rPr lang="en-GB" i="1" noProof="0" dirty="0"/>
              <a:t>An analytical method used to understand and mitigate the risk for interpersonal violence posed by individual people that is discretionary in essence but relies on evidence-based guidelines to systematise the exercise of discretion</a:t>
            </a:r>
            <a:r>
              <a:rPr lang="en-GB" noProof="0" dirty="0"/>
              <a:t>”</a:t>
            </a:r>
            <a:br>
              <a:rPr lang="en-GB" noProof="0" dirty="0"/>
            </a:br>
            <a:endParaRPr lang="en-GB" noProof="0" dirty="0"/>
          </a:p>
          <a:p>
            <a:r>
              <a:rPr lang="en-GB" b="1" noProof="0" dirty="0"/>
              <a:t>Strengths: </a:t>
            </a:r>
            <a:r>
              <a:rPr lang="en-GB" noProof="0" dirty="0"/>
              <a:t>increases the transparency, reliability, and predictive validity of violence risk assessments without sacrificing their individualisation and flexibility.</a:t>
            </a:r>
          </a:p>
          <a:p>
            <a:r>
              <a:rPr lang="en-GB" b="1" noProof="0" dirty="0"/>
              <a:t>But … </a:t>
            </a:r>
            <a:r>
              <a:rPr lang="en-GB" noProof="0" dirty="0"/>
              <a:t>evaluators must have some training and experience, and it still requires good empirical risk indicators.</a:t>
            </a:r>
          </a:p>
        </p:txBody>
      </p:sp>
      <p:sp>
        <p:nvSpPr>
          <p:cNvPr id="5" name="Content Placeholder 4">
            <a:extLst>
              <a:ext uri="{FF2B5EF4-FFF2-40B4-BE49-F238E27FC236}">
                <a16:creationId xmlns="" xmlns:a16="http://schemas.microsoft.com/office/drawing/2014/main" id="{D75BD843-2309-5648-9748-D79733ECAA7A}"/>
              </a:ext>
            </a:extLst>
          </p:cNvPr>
          <p:cNvSpPr>
            <a:spLocks noGrp="1"/>
          </p:cNvSpPr>
          <p:nvPr>
            <p:ph sz="quarter" idx="13"/>
          </p:nvPr>
        </p:nvSpPr>
        <p:spPr/>
        <p:txBody>
          <a:bodyPr/>
          <a:lstStyle/>
          <a:p>
            <a:r>
              <a:rPr lang="en-GB" noProof="0" dirty="0"/>
              <a:t>Module 9: Ensuring “Do No Harm” – Assessing Vulnerabilities, Needs and Strengths</a:t>
            </a:r>
          </a:p>
          <a:p>
            <a:endParaRPr lang="en-GB" noProof="0" dirty="0"/>
          </a:p>
          <a:p>
            <a:endParaRPr lang="en-GB" noProof="0" dirty="0"/>
          </a:p>
        </p:txBody>
      </p:sp>
      <p:sp>
        <p:nvSpPr>
          <p:cNvPr id="6" name="Footer Placeholder 5">
            <a:extLst>
              <a:ext uri="{FF2B5EF4-FFF2-40B4-BE49-F238E27FC236}">
                <a16:creationId xmlns="" xmlns:a16="http://schemas.microsoft.com/office/drawing/2014/main" id="{851A952C-DB06-4A41-AEFA-21D690EB82E1}"/>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Rectangle 7">
            <a:extLst>
              <a:ext uri="{FF2B5EF4-FFF2-40B4-BE49-F238E27FC236}">
                <a16:creationId xmlns="" xmlns:a16="http://schemas.microsoft.com/office/drawing/2014/main" id="{877E4490-CF30-BA45-9719-D658B2A83778}"/>
              </a:ext>
            </a:extLst>
          </p:cNvPr>
          <p:cNvSpPr/>
          <p:nvPr/>
        </p:nvSpPr>
        <p:spPr>
          <a:xfrm>
            <a:off x="8167437" y="3858419"/>
            <a:ext cx="2932363"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(Hart, S. D. et al., 2017)</a:t>
            </a:r>
          </a:p>
        </p:txBody>
      </p:sp>
    </p:spTree>
    <p:extLst>
      <p:ext uri="{BB962C8B-B14F-4D97-AF65-F5344CB8AC3E}">
        <p14:creationId xmlns:p14="http://schemas.microsoft.com/office/powerpoint/2010/main" val="3997591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p:txBody>
          <a:bodyPr/>
          <a:lstStyle/>
          <a:p>
            <a:fld id="{8147DBEF-BD83-7C4B-BB76-3EC13072CDF4}" type="slidenum">
              <a:rPr lang="x-none" smtClean="0"/>
              <a:pPr/>
              <a:t>14</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sz="quarter" idx="13"/>
          </p:nvPr>
        </p:nvSpPr>
        <p:spPr/>
        <p:txBody>
          <a:bodyPr/>
          <a:lstStyle/>
          <a:p>
            <a:r>
              <a:rPr lang="en-GB" noProof="0" dirty="0"/>
              <a:t>Module 2: Levelling the Playing Field</a:t>
            </a:r>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19" name="Freeform 18">
            <a:extLst>
              <a:ext uri="{FF2B5EF4-FFF2-40B4-BE49-F238E27FC236}">
                <a16:creationId xmlns="" xmlns:a16="http://schemas.microsoft.com/office/drawing/2014/main" id="{DA0D32D4-F35D-D74D-AA71-674E0B2079EE}"/>
              </a:ext>
            </a:extLst>
          </p:cNvPr>
          <p:cNvSpPr/>
          <p:nvPr/>
        </p:nvSpPr>
        <p:spPr>
          <a:xfrm>
            <a:off x="8318007" y="3710194"/>
            <a:ext cx="2622695" cy="172483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25000"/>
              </a:lnSpc>
              <a:spcBef>
                <a:spcPct val="0"/>
              </a:spcBef>
              <a:spcAft>
                <a:spcPct val="35000"/>
              </a:spcAft>
              <a:buNone/>
            </a:pPr>
            <a:r>
              <a:rPr lang="x-none" sz="2000" i="0" kern="1200" baseline="0">
                <a:solidFill>
                  <a:schemeClr val="tx2"/>
                </a:solidFill>
                <a:latin typeface="Open Sans" panose="020B0606030504020204" pitchFamily="34" charset="0"/>
                <a:ea typeface="Open Sans" panose="020B0606030504020204" pitchFamily="34" charset="0"/>
                <a:cs typeface="Open Sans" panose="020B0606030504020204" pitchFamily="34" charset="0"/>
              </a:rPr>
              <a:t>Understand the </a:t>
            </a:r>
            <a:r>
              <a:rPr lang="x-none" sz="2000" b="1" i="0" kern="1200" baseline="0">
                <a:solidFill>
                  <a:schemeClr val="tx2"/>
                </a:solidFill>
                <a:latin typeface="Open Sans" panose="020B0606030504020204" pitchFamily="34" charset="0"/>
                <a:ea typeface="Open Sans" panose="020B0606030504020204" pitchFamily="34" charset="0"/>
                <a:cs typeface="Open Sans" panose="020B0606030504020204" pitchFamily="34" charset="0"/>
              </a:rPr>
              <a:t>merits of adopting</a:t>
            </a:r>
            <a:br>
              <a:rPr lang="x-none" sz="2000" b="1" i="0" kern="1200" baseline="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x-none" sz="2000" b="1" i="0" kern="1200" baseline="0">
                <a:solidFill>
                  <a:schemeClr val="tx2"/>
                </a:solidFill>
                <a:latin typeface="Open Sans" panose="020B0606030504020204" pitchFamily="34" charset="0"/>
                <a:ea typeface="Open Sans" panose="020B0606030504020204" pitchFamily="34" charset="0"/>
                <a:cs typeface="Open Sans" panose="020B0606030504020204" pitchFamily="34" charset="0"/>
              </a:rPr>
              <a:t>a public health approach as a team.</a:t>
            </a:r>
            <a:endParaRPr lang="en-US" sz="2000" b="1" i="0" kern="1200" baseline="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 name="Graphic 25" descr="Badge Tick">
            <a:extLst>
              <a:ext uri="{FF2B5EF4-FFF2-40B4-BE49-F238E27FC236}">
                <a16:creationId xmlns="" xmlns:a16="http://schemas.microsoft.com/office/drawing/2014/main" id="{28217924-FDC0-6142-928C-CF2C22EBBFE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426612" y="2038247"/>
            <a:ext cx="1338777" cy="1338777"/>
          </a:xfrm>
          <a:prstGeom prst="rect">
            <a:avLst/>
          </a:prstGeom>
        </p:spPr>
      </p:pic>
      <p:pic>
        <p:nvPicPr>
          <p:cNvPr id="27" name="Graphic 26" descr="Badge Tick">
            <a:extLst>
              <a:ext uri="{FF2B5EF4-FFF2-40B4-BE49-F238E27FC236}">
                <a16:creationId xmlns="" xmlns:a16="http://schemas.microsoft.com/office/drawing/2014/main" id="{5C46576F-3C1D-DA47-9C1F-505C5F93ED4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893256" y="2038247"/>
            <a:ext cx="1338777" cy="1338777"/>
          </a:xfrm>
          <a:prstGeom prst="rect">
            <a:avLst/>
          </a:prstGeom>
        </p:spPr>
      </p:pic>
      <p:pic>
        <p:nvPicPr>
          <p:cNvPr id="28" name="Graphic 27" descr="Badge Tick">
            <a:extLst>
              <a:ext uri="{FF2B5EF4-FFF2-40B4-BE49-F238E27FC236}">
                <a16:creationId xmlns="" xmlns:a16="http://schemas.microsoft.com/office/drawing/2014/main" id="{390665A8-4495-4644-9B4D-A99A8D6E616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959965" y="2038247"/>
            <a:ext cx="1338777" cy="1338777"/>
          </a:xfrm>
          <a:prstGeom prst="rect">
            <a:avLst/>
          </a:prstGeom>
        </p:spPr>
      </p:pic>
      <p:sp>
        <p:nvSpPr>
          <p:cNvPr id="32" name="Freeform 31">
            <a:extLst>
              <a:ext uri="{FF2B5EF4-FFF2-40B4-BE49-F238E27FC236}">
                <a16:creationId xmlns="" xmlns:a16="http://schemas.microsoft.com/office/drawing/2014/main" id="{6772744F-CDCC-6B4C-B8F3-F75519794212}"/>
              </a:ext>
            </a:extLst>
          </p:cNvPr>
          <p:cNvSpPr/>
          <p:nvPr/>
        </p:nvSpPr>
        <p:spPr>
          <a:xfrm>
            <a:off x="4501953" y="3710194"/>
            <a:ext cx="3183117" cy="150893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pPr>
            <a:r>
              <a:rPr lang="x-none"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Consider the </a:t>
            </a:r>
            <a:br>
              <a:rPr lang="x-none"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x-none"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complexity of radicalisation to violence.</a:t>
            </a:r>
            <a:endPar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Freeform 32">
            <a:extLst>
              <a:ext uri="{FF2B5EF4-FFF2-40B4-BE49-F238E27FC236}">
                <a16:creationId xmlns="" xmlns:a16="http://schemas.microsoft.com/office/drawing/2014/main" id="{9DB33CC2-5D97-D04A-B6B9-3931AB3A61AC}"/>
              </a:ext>
            </a:extLst>
          </p:cNvPr>
          <p:cNvSpPr/>
          <p:nvPr/>
        </p:nvSpPr>
        <p:spPr>
          <a:xfrm>
            <a:off x="1251298" y="3710193"/>
            <a:ext cx="2622695" cy="1837851"/>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914400">
              <a:lnSpc>
                <a:spcPct val="125000"/>
              </a:lnSpc>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Get on the same page in relation to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terminology and definitions.</a:t>
            </a:r>
          </a:p>
        </p:txBody>
      </p:sp>
    </p:spTree>
    <p:extLst>
      <p:ext uri="{BB962C8B-B14F-4D97-AF65-F5344CB8AC3E}">
        <p14:creationId xmlns:p14="http://schemas.microsoft.com/office/powerpoint/2010/main" val="11827898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8D8C54-9394-8344-B557-33117B607CA3}"/>
              </a:ext>
            </a:extLst>
          </p:cNvPr>
          <p:cNvSpPr>
            <a:spLocks noGrp="1"/>
          </p:cNvSpPr>
          <p:nvPr>
            <p:ph type="title"/>
          </p:nvPr>
        </p:nvSpPr>
        <p:spPr>
          <a:xfrm>
            <a:off x="581025" y="558800"/>
            <a:ext cx="11315700" cy="584200"/>
          </a:xfrm>
        </p:spPr>
        <p:txBody>
          <a:bodyPr>
            <a:noAutofit/>
          </a:bodyPr>
          <a:lstStyle/>
          <a:p>
            <a:r>
              <a:rPr lang="en-GB" sz="2700" noProof="0" dirty="0"/>
              <a:t>Risk Assessment Tools to Aid Structured Professional Judgement</a:t>
            </a:r>
          </a:p>
        </p:txBody>
      </p:sp>
      <p:sp>
        <p:nvSpPr>
          <p:cNvPr id="3" name="Slide Number Placeholder 2">
            <a:extLst>
              <a:ext uri="{FF2B5EF4-FFF2-40B4-BE49-F238E27FC236}">
                <a16:creationId xmlns="" xmlns:a16="http://schemas.microsoft.com/office/drawing/2014/main" id="{6737D9A4-3474-FE49-A901-28CB9266AD45}"/>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140</a:t>
            </a:fld>
            <a:endParaRPr lang="x-none"/>
          </a:p>
        </p:txBody>
      </p:sp>
      <p:sp>
        <p:nvSpPr>
          <p:cNvPr id="5" name="Content Placeholder 4">
            <a:extLst>
              <a:ext uri="{FF2B5EF4-FFF2-40B4-BE49-F238E27FC236}">
                <a16:creationId xmlns="" xmlns:a16="http://schemas.microsoft.com/office/drawing/2014/main" id="{D75BD843-2309-5648-9748-D79733ECAA7A}"/>
              </a:ext>
            </a:extLst>
          </p:cNvPr>
          <p:cNvSpPr>
            <a:spLocks noGrp="1"/>
          </p:cNvSpPr>
          <p:nvPr>
            <p:ph sz="quarter" idx="13"/>
          </p:nvPr>
        </p:nvSpPr>
        <p:spPr>
          <a:xfrm>
            <a:off x="581025" y="137246"/>
            <a:ext cx="10878168" cy="297144"/>
          </a:xfrm>
        </p:spPr>
        <p:txBody>
          <a:bodyPr/>
          <a:lstStyle/>
          <a:p>
            <a:r>
              <a:rPr lang="en-GB" noProof="0" dirty="0"/>
              <a:t>Module 9: Ensuring “Do No Harm” – Assessing Vulnerabilities, Needs and Strengths</a:t>
            </a:r>
          </a:p>
          <a:p>
            <a:endParaRPr lang="en-GB" noProof="0" dirty="0"/>
          </a:p>
        </p:txBody>
      </p:sp>
      <p:sp>
        <p:nvSpPr>
          <p:cNvPr id="6" name="Footer Placeholder 5">
            <a:extLst>
              <a:ext uri="{FF2B5EF4-FFF2-40B4-BE49-F238E27FC236}">
                <a16:creationId xmlns="" xmlns:a16="http://schemas.microsoft.com/office/drawing/2014/main" id="{851A952C-DB06-4A41-AEFA-21D690EB82E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grpSp>
        <p:nvGrpSpPr>
          <p:cNvPr id="50" name="Group 49">
            <a:extLst>
              <a:ext uri="{FF2B5EF4-FFF2-40B4-BE49-F238E27FC236}">
                <a16:creationId xmlns="" xmlns:a16="http://schemas.microsoft.com/office/drawing/2014/main" id="{E6197E78-FF20-2948-9B04-4F9C5181304F}"/>
              </a:ext>
            </a:extLst>
          </p:cNvPr>
          <p:cNvGrpSpPr/>
          <p:nvPr/>
        </p:nvGrpSpPr>
        <p:grpSpPr>
          <a:xfrm>
            <a:off x="928569" y="3009732"/>
            <a:ext cx="4682960" cy="1774026"/>
            <a:chOff x="928569" y="3105982"/>
            <a:chExt cx="4682960" cy="1774026"/>
          </a:xfrm>
        </p:grpSpPr>
        <p:sp>
          <p:nvSpPr>
            <p:cNvPr id="40" name="Content Placeholder 3">
              <a:extLst>
                <a:ext uri="{FF2B5EF4-FFF2-40B4-BE49-F238E27FC236}">
                  <a16:creationId xmlns="" xmlns:a16="http://schemas.microsoft.com/office/drawing/2014/main" id="{3B9D36A1-86DC-F446-9C8B-C16AD8F78524}"/>
                </a:ext>
              </a:extLst>
            </p:cNvPr>
            <p:cNvSpPr txBox="1">
              <a:spLocks/>
            </p:cNvSpPr>
            <p:nvPr/>
          </p:nvSpPr>
          <p:spPr>
            <a:xfrm>
              <a:off x="1159577" y="3293674"/>
              <a:ext cx="4451952" cy="1586334"/>
            </a:xfrm>
            <a:prstGeom prst="rect">
              <a:avLst/>
            </a:prstGeom>
            <a:noFill/>
            <a:ln w="25400">
              <a:solidFill>
                <a:schemeClr val="accent1"/>
              </a:solidFill>
            </a:ln>
          </p:spPr>
          <p:txBody>
            <a:bodyPr lIns="216000" tIns="216000" rIns="216000" bIns="108000" numCol="1"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dirty="0"/>
                <a:t>Assesses risk of individuals engaging in lone-actor terrorism to assess threat assessors with prioritising cases for risk management. Used as an investigative framework.</a:t>
              </a:r>
            </a:p>
          </p:txBody>
        </p:sp>
        <p:sp>
          <p:nvSpPr>
            <p:cNvPr id="41" name="Content Placeholder 3">
              <a:extLst>
                <a:ext uri="{FF2B5EF4-FFF2-40B4-BE49-F238E27FC236}">
                  <a16:creationId xmlns="" xmlns:a16="http://schemas.microsoft.com/office/drawing/2014/main" id="{6494B39D-978A-2E4C-ACAD-08A15CEB9D8B}"/>
                </a:ext>
              </a:extLst>
            </p:cNvPr>
            <p:cNvSpPr txBox="1">
              <a:spLocks/>
            </p:cNvSpPr>
            <p:nvPr/>
          </p:nvSpPr>
          <p:spPr>
            <a:xfrm>
              <a:off x="928569" y="3105982"/>
              <a:ext cx="1448871" cy="341698"/>
            </a:xfrm>
            <a:prstGeom prst="rect">
              <a:avLst/>
            </a:prstGeom>
            <a:solidFill>
              <a:srgbClr val="C00000"/>
            </a:solidFill>
            <a:ln w="25400">
              <a:noFill/>
            </a:ln>
          </p:spPr>
          <p:txBody>
            <a:bodyPr lIns="72000" tIns="36000" rIns="36000" bIns="36000" numCol="1"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b="1" dirty="0">
                  <a:solidFill>
                    <a:schemeClr val="bg1"/>
                  </a:solidFill>
                </a:rPr>
                <a:t>TRAP-18</a:t>
              </a:r>
            </a:p>
          </p:txBody>
        </p:sp>
      </p:grpSp>
      <p:grpSp>
        <p:nvGrpSpPr>
          <p:cNvPr id="49" name="Group 48">
            <a:extLst>
              <a:ext uri="{FF2B5EF4-FFF2-40B4-BE49-F238E27FC236}">
                <a16:creationId xmlns="" xmlns:a16="http://schemas.microsoft.com/office/drawing/2014/main" id="{90FA7712-9E2F-F343-AB3F-8B1696F55036}"/>
              </a:ext>
            </a:extLst>
          </p:cNvPr>
          <p:cNvGrpSpPr/>
          <p:nvPr/>
        </p:nvGrpSpPr>
        <p:grpSpPr>
          <a:xfrm>
            <a:off x="928569" y="1679612"/>
            <a:ext cx="4682960" cy="1116531"/>
            <a:chOff x="928569" y="1775862"/>
            <a:chExt cx="4682960" cy="1116531"/>
          </a:xfrm>
        </p:grpSpPr>
        <p:sp>
          <p:nvSpPr>
            <p:cNvPr id="42" name="Content Placeholder 3">
              <a:extLst>
                <a:ext uri="{FF2B5EF4-FFF2-40B4-BE49-F238E27FC236}">
                  <a16:creationId xmlns="" xmlns:a16="http://schemas.microsoft.com/office/drawing/2014/main" id="{124A1BAD-D85F-3140-A849-4B5136EFAB0D}"/>
                </a:ext>
              </a:extLst>
            </p:cNvPr>
            <p:cNvSpPr txBox="1">
              <a:spLocks/>
            </p:cNvSpPr>
            <p:nvPr/>
          </p:nvSpPr>
          <p:spPr>
            <a:xfrm>
              <a:off x="1159577" y="1963555"/>
              <a:ext cx="4451952" cy="928838"/>
            </a:xfrm>
            <a:prstGeom prst="rect">
              <a:avLst/>
            </a:prstGeom>
            <a:noFill/>
            <a:ln w="25400">
              <a:solidFill>
                <a:schemeClr val="accent1"/>
              </a:solidFill>
            </a:ln>
          </p:spPr>
          <p:txBody>
            <a:bodyPr lIns="216000" tIns="216000" rIns="216000" bIns="108000" numCol="1"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dirty="0"/>
                <a:t>A tool for investigating motivation, commitment and risks posed by returnees</a:t>
              </a:r>
            </a:p>
          </p:txBody>
        </p:sp>
        <p:sp>
          <p:nvSpPr>
            <p:cNvPr id="43" name="Content Placeholder 3">
              <a:extLst>
                <a:ext uri="{FF2B5EF4-FFF2-40B4-BE49-F238E27FC236}">
                  <a16:creationId xmlns="" xmlns:a16="http://schemas.microsoft.com/office/drawing/2014/main" id="{46ADA6D6-E3FC-D443-8CB2-EC2FC0CCB219}"/>
                </a:ext>
              </a:extLst>
            </p:cNvPr>
            <p:cNvSpPr txBox="1">
              <a:spLocks/>
            </p:cNvSpPr>
            <p:nvPr/>
          </p:nvSpPr>
          <p:spPr>
            <a:xfrm>
              <a:off x="928569" y="1775862"/>
              <a:ext cx="1448871" cy="341698"/>
            </a:xfrm>
            <a:prstGeom prst="rect">
              <a:avLst/>
            </a:prstGeom>
            <a:solidFill>
              <a:srgbClr val="C00000"/>
            </a:solidFill>
            <a:ln w="25400">
              <a:noFill/>
            </a:ln>
          </p:spPr>
          <p:txBody>
            <a:bodyPr lIns="72000" tIns="36000" rIns="36000" bIns="36000" numCol="1"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b="1" dirty="0">
                  <a:solidFill>
                    <a:schemeClr val="bg1"/>
                  </a:solidFill>
                </a:rPr>
                <a:t>Returnee 45</a:t>
              </a:r>
            </a:p>
          </p:txBody>
        </p:sp>
      </p:grpSp>
      <p:grpSp>
        <p:nvGrpSpPr>
          <p:cNvPr id="51" name="Group 50">
            <a:extLst>
              <a:ext uri="{FF2B5EF4-FFF2-40B4-BE49-F238E27FC236}">
                <a16:creationId xmlns="" xmlns:a16="http://schemas.microsoft.com/office/drawing/2014/main" id="{675FBA0A-181D-5D42-86BF-AE3B266C17D2}"/>
              </a:ext>
            </a:extLst>
          </p:cNvPr>
          <p:cNvGrpSpPr/>
          <p:nvPr/>
        </p:nvGrpSpPr>
        <p:grpSpPr>
          <a:xfrm>
            <a:off x="928569" y="4981074"/>
            <a:ext cx="4682960" cy="1044342"/>
            <a:chOff x="928569" y="5077324"/>
            <a:chExt cx="4682960" cy="1044342"/>
          </a:xfrm>
        </p:grpSpPr>
        <p:sp>
          <p:nvSpPr>
            <p:cNvPr id="44" name="Content Placeholder 3">
              <a:extLst>
                <a:ext uri="{FF2B5EF4-FFF2-40B4-BE49-F238E27FC236}">
                  <a16:creationId xmlns="" xmlns:a16="http://schemas.microsoft.com/office/drawing/2014/main" id="{BAEB74B8-4847-FF4B-978C-CF2D8EF47459}"/>
                </a:ext>
              </a:extLst>
            </p:cNvPr>
            <p:cNvSpPr txBox="1">
              <a:spLocks/>
            </p:cNvSpPr>
            <p:nvPr/>
          </p:nvSpPr>
          <p:spPr>
            <a:xfrm>
              <a:off x="1159576" y="5266852"/>
              <a:ext cx="4451953" cy="854814"/>
            </a:xfrm>
            <a:prstGeom prst="rect">
              <a:avLst/>
            </a:prstGeom>
            <a:noFill/>
            <a:ln w="25400">
              <a:solidFill>
                <a:schemeClr val="accent1"/>
              </a:solidFill>
            </a:ln>
          </p:spPr>
          <p:txBody>
            <a:bodyPr lIns="216000" tIns="216000" rIns="216000" bIns="108000" numCol="1" anchor="b"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dirty="0"/>
                <a:t>Dutch tool used for multiagency assessments in “safety houses”</a:t>
              </a:r>
            </a:p>
          </p:txBody>
        </p:sp>
        <p:sp>
          <p:nvSpPr>
            <p:cNvPr id="39" name="Content Placeholder 3">
              <a:extLst>
                <a:ext uri="{FF2B5EF4-FFF2-40B4-BE49-F238E27FC236}">
                  <a16:creationId xmlns="" xmlns:a16="http://schemas.microsoft.com/office/drawing/2014/main" id="{9FA9F658-4A6F-6D48-9DBA-2E9B87C90FE2}"/>
                </a:ext>
              </a:extLst>
            </p:cNvPr>
            <p:cNvSpPr txBox="1">
              <a:spLocks/>
            </p:cNvSpPr>
            <p:nvPr/>
          </p:nvSpPr>
          <p:spPr>
            <a:xfrm>
              <a:off x="928569" y="5077324"/>
              <a:ext cx="1448871" cy="341698"/>
            </a:xfrm>
            <a:prstGeom prst="rect">
              <a:avLst/>
            </a:prstGeom>
            <a:solidFill>
              <a:srgbClr val="C00000"/>
            </a:solidFill>
            <a:ln w="25400">
              <a:noFill/>
            </a:ln>
          </p:spPr>
          <p:txBody>
            <a:bodyPr lIns="72000" tIns="36000" rIns="36000" bIns="36000" numCol="1"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b="1" dirty="0">
                  <a:solidFill>
                    <a:schemeClr val="bg1"/>
                  </a:solidFill>
                </a:rPr>
                <a:t>IR46</a:t>
              </a:r>
            </a:p>
          </p:txBody>
        </p:sp>
      </p:grpSp>
      <p:grpSp>
        <p:nvGrpSpPr>
          <p:cNvPr id="48" name="Group 47">
            <a:extLst>
              <a:ext uri="{FF2B5EF4-FFF2-40B4-BE49-F238E27FC236}">
                <a16:creationId xmlns="" xmlns:a16="http://schemas.microsoft.com/office/drawing/2014/main" id="{36680192-51A1-154E-82F8-95D0B189DDA0}"/>
              </a:ext>
            </a:extLst>
          </p:cNvPr>
          <p:cNvGrpSpPr/>
          <p:nvPr/>
        </p:nvGrpSpPr>
        <p:grpSpPr>
          <a:xfrm>
            <a:off x="5842536" y="1679612"/>
            <a:ext cx="5524899" cy="1900989"/>
            <a:chOff x="5842536" y="1775862"/>
            <a:chExt cx="5524899" cy="1900989"/>
          </a:xfrm>
        </p:grpSpPr>
        <p:sp>
          <p:nvSpPr>
            <p:cNvPr id="36" name="Content Placeholder 3">
              <a:extLst>
                <a:ext uri="{FF2B5EF4-FFF2-40B4-BE49-F238E27FC236}">
                  <a16:creationId xmlns="" xmlns:a16="http://schemas.microsoft.com/office/drawing/2014/main" id="{04DC1AF7-BDF0-9B4A-8535-0F4BCEE9B221}"/>
                </a:ext>
              </a:extLst>
            </p:cNvPr>
            <p:cNvSpPr txBox="1">
              <a:spLocks/>
            </p:cNvSpPr>
            <p:nvPr/>
          </p:nvSpPr>
          <p:spPr>
            <a:xfrm>
              <a:off x="6041829" y="1963552"/>
              <a:ext cx="5325606" cy="1713299"/>
            </a:xfrm>
            <a:prstGeom prst="rect">
              <a:avLst/>
            </a:prstGeom>
            <a:noFill/>
            <a:ln w="25400">
              <a:solidFill>
                <a:schemeClr val="accent1"/>
              </a:solidFill>
            </a:ln>
          </p:spPr>
          <p:txBody>
            <a:bodyPr lIns="216000" tIns="216000" rIns="216000" bIns="108000" numCol="1"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dirty="0"/>
                <a:t>Assesses risk and needs in convicted extremist offenders and others for whom there are credible concerns of VE. Used by Channel in UK.  Present-focused snapshot of psychological profile. Independent of specific context and ideology.</a:t>
              </a:r>
            </a:p>
          </p:txBody>
        </p:sp>
        <p:sp>
          <p:nvSpPr>
            <p:cNvPr id="45" name="Content Placeholder 3">
              <a:extLst>
                <a:ext uri="{FF2B5EF4-FFF2-40B4-BE49-F238E27FC236}">
                  <a16:creationId xmlns="" xmlns:a16="http://schemas.microsoft.com/office/drawing/2014/main" id="{5E633051-F8EC-B34C-AD5B-8B0B078A60B7}"/>
                </a:ext>
              </a:extLst>
            </p:cNvPr>
            <p:cNvSpPr txBox="1">
              <a:spLocks/>
            </p:cNvSpPr>
            <p:nvPr/>
          </p:nvSpPr>
          <p:spPr>
            <a:xfrm>
              <a:off x="5842536" y="1775862"/>
              <a:ext cx="1448871" cy="341698"/>
            </a:xfrm>
            <a:prstGeom prst="rect">
              <a:avLst/>
            </a:prstGeom>
            <a:solidFill>
              <a:srgbClr val="C00000"/>
            </a:solidFill>
            <a:ln w="25400">
              <a:noFill/>
            </a:ln>
          </p:spPr>
          <p:txBody>
            <a:bodyPr lIns="72000" tIns="36000" rIns="36000" bIns="36000" numCol="1"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b="1" dirty="0">
                  <a:solidFill>
                    <a:schemeClr val="bg1"/>
                  </a:solidFill>
                </a:rPr>
                <a:t>ERG22+</a:t>
              </a:r>
            </a:p>
          </p:txBody>
        </p:sp>
      </p:grpSp>
      <p:grpSp>
        <p:nvGrpSpPr>
          <p:cNvPr id="47" name="Group 46">
            <a:extLst>
              <a:ext uri="{FF2B5EF4-FFF2-40B4-BE49-F238E27FC236}">
                <a16:creationId xmlns="" xmlns:a16="http://schemas.microsoft.com/office/drawing/2014/main" id="{7DA8F13E-3DD8-0F43-9AFB-E2283A0DC89D}"/>
              </a:ext>
            </a:extLst>
          </p:cNvPr>
          <p:cNvGrpSpPr/>
          <p:nvPr/>
        </p:nvGrpSpPr>
        <p:grpSpPr>
          <a:xfrm>
            <a:off x="5842536" y="3845297"/>
            <a:ext cx="5524899" cy="2165685"/>
            <a:chOff x="5842536" y="3941547"/>
            <a:chExt cx="5524899" cy="2165685"/>
          </a:xfrm>
        </p:grpSpPr>
        <p:sp>
          <p:nvSpPr>
            <p:cNvPr id="35" name="Content Placeholder 3">
              <a:extLst>
                <a:ext uri="{FF2B5EF4-FFF2-40B4-BE49-F238E27FC236}">
                  <a16:creationId xmlns="" xmlns:a16="http://schemas.microsoft.com/office/drawing/2014/main" id="{6442EE1C-19FF-3540-9F55-039E84408B55}"/>
                </a:ext>
              </a:extLst>
            </p:cNvPr>
            <p:cNvSpPr txBox="1">
              <a:spLocks/>
            </p:cNvSpPr>
            <p:nvPr/>
          </p:nvSpPr>
          <p:spPr>
            <a:xfrm>
              <a:off x="6041828" y="4129237"/>
              <a:ext cx="5325607" cy="1977995"/>
            </a:xfrm>
            <a:prstGeom prst="rect">
              <a:avLst/>
            </a:prstGeom>
            <a:noFill/>
            <a:ln w="25400">
              <a:solidFill>
                <a:schemeClr val="accent1"/>
              </a:solidFill>
            </a:ln>
          </p:spPr>
          <p:txBody>
            <a:bodyPr lIns="216000" tIns="216000" rIns="216000" bIns="108000" numCol="1"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dirty="0"/>
                <a:t>Assesses the likelihood of future violence by an identified offender who has been convicted of ideologically motivated violence. Used in prison and probation services in several countries, formulated based on theory.  Includes historical information, focuses on risk for extremist violent acts</a:t>
              </a:r>
            </a:p>
          </p:txBody>
        </p:sp>
        <p:sp>
          <p:nvSpPr>
            <p:cNvPr id="46" name="Content Placeholder 3">
              <a:extLst>
                <a:ext uri="{FF2B5EF4-FFF2-40B4-BE49-F238E27FC236}">
                  <a16:creationId xmlns="" xmlns:a16="http://schemas.microsoft.com/office/drawing/2014/main" id="{9280F7AE-3430-A242-9795-A133A22A0BEA}"/>
                </a:ext>
              </a:extLst>
            </p:cNvPr>
            <p:cNvSpPr txBox="1">
              <a:spLocks/>
            </p:cNvSpPr>
            <p:nvPr/>
          </p:nvSpPr>
          <p:spPr>
            <a:xfrm>
              <a:off x="5842536" y="3941547"/>
              <a:ext cx="1448871" cy="341698"/>
            </a:xfrm>
            <a:prstGeom prst="rect">
              <a:avLst/>
            </a:prstGeom>
            <a:solidFill>
              <a:srgbClr val="C00000"/>
            </a:solidFill>
            <a:ln w="25400">
              <a:noFill/>
            </a:ln>
          </p:spPr>
          <p:txBody>
            <a:bodyPr lIns="72000" tIns="36000" rIns="36000" bIns="36000" numCol="1"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b="1" dirty="0">
                  <a:solidFill>
                    <a:schemeClr val="bg1"/>
                  </a:solidFill>
                </a:rPr>
                <a:t>VERA-2</a:t>
              </a:r>
            </a:p>
          </p:txBody>
        </p:sp>
      </p:grpSp>
    </p:spTree>
    <p:extLst>
      <p:ext uri="{BB962C8B-B14F-4D97-AF65-F5344CB8AC3E}">
        <p14:creationId xmlns:p14="http://schemas.microsoft.com/office/powerpoint/2010/main" val="41889105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8D8C54-9394-8344-B557-33117B607CA3}"/>
              </a:ext>
            </a:extLst>
          </p:cNvPr>
          <p:cNvSpPr>
            <a:spLocks noGrp="1"/>
          </p:cNvSpPr>
          <p:nvPr>
            <p:ph type="title"/>
          </p:nvPr>
        </p:nvSpPr>
        <p:spPr>
          <a:xfrm>
            <a:off x="581192" y="558657"/>
            <a:ext cx="10878168" cy="584775"/>
          </a:xfrm>
        </p:spPr>
        <p:txBody>
          <a:bodyPr/>
          <a:lstStyle/>
          <a:p>
            <a:r>
              <a:rPr lang="en-GB" noProof="0" dirty="0"/>
              <a:t>Limitations of Tools</a:t>
            </a:r>
          </a:p>
        </p:txBody>
      </p:sp>
      <p:sp>
        <p:nvSpPr>
          <p:cNvPr id="3" name="Slide Number Placeholder 2">
            <a:extLst>
              <a:ext uri="{FF2B5EF4-FFF2-40B4-BE49-F238E27FC236}">
                <a16:creationId xmlns="" xmlns:a16="http://schemas.microsoft.com/office/drawing/2014/main" id="{6737D9A4-3474-FE49-A901-28CB9266AD45}"/>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141</a:t>
            </a:fld>
            <a:endParaRPr lang="x-none"/>
          </a:p>
        </p:txBody>
      </p:sp>
      <p:sp>
        <p:nvSpPr>
          <p:cNvPr id="4" name="Content Placeholder 3">
            <a:extLst>
              <a:ext uri="{FF2B5EF4-FFF2-40B4-BE49-F238E27FC236}">
                <a16:creationId xmlns="" xmlns:a16="http://schemas.microsoft.com/office/drawing/2014/main" id="{435902F7-C603-2E4A-8249-0045F913609C}"/>
              </a:ext>
            </a:extLst>
          </p:cNvPr>
          <p:cNvSpPr>
            <a:spLocks noGrp="1"/>
          </p:cNvSpPr>
          <p:nvPr>
            <p:ph idx="12"/>
          </p:nvPr>
        </p:nvSpPr>
        <p:spPr>
          <a:xfrm>
            <a:off x="1092200" y="1773238"/>
            <a:ext cx="9979025" cy="3780539"/>
          </a:xfrm>
        </p:spPr>
        <p:txBody>
          <a:bodyPr/>
          <a:lstStyle/>
          <a:p>
            <a:pPr marL="0" indent="0">
              <a:buNone/>
            </a:pPr>
            <a:r>
              <a:rPr lang="en-GB" b="1" noProof="0" dirty="0"/>
              <a:t>Regardless of the tool used, there are common limitations:</a:t>
            </a:r>
          </a:p>
          <a:p>
            <a:r>
              <a:rPr lang="en-GB" b="1" noProof="0" dirty="0"/>
              <a:t>Violent extremism is extremely low base rate: </a:t>
            </a:r>
            <a:r>
              <a:rPr lang="en-GB" noProof="0" dirty="0"/>
              <a:t>most individuals </a:t>
            </a:r>
            <a:r>
              <a:rPr lang="en-GB" b="1" u="sng" noProof="0" dirty="0"/>
              <a:t>will not </a:t>
            </a:r>
            <a:r>
              <a:rPr lang="en-GB" noProof="0" dirty="0"/>
              <a:t>engage in extremist violence.</a:t>
            </a:r>
          </a:p>
          <a:p>
            <a:r>
              <a:rPr lang="en-GB" b="1" noProof="0" dirty="0"/>
              <a:t>Tools have not been empirically validated.</a:t>
            </a:r>
          </a:p>
          <a:p>
            <a:r>
              <a:rPr lang="en-GB" b="1" noProof="0" dirty="0"/>
              <a:t>Variations in cultural and historical context </a:t>
            </a:r>
            <a:r>
              <a:rPr lang="en-GB" noProof="0" dirty="0"/>
              <a:t>can shape motivations for joining violent extremist groups, and statistical-derived risk factors may not reflect this.</a:t>
            </a:r>
          </a:p>
        </p:txBody>
      </p:sp>
      <p:sp>
        <p:nvSpPr>
          <p:cNvPr id="5" name="Content Placeholder 4">
            <a:extLst>
              <a:ext uri="{FF2B5EF4-FFF2-40B4-BE49-F238E27FC236}">
                <a16:creationId xmlns="" xmlns:a16="http://schemas.microsoft.com/office/drawing/2014/main" id="{D75BD843-2309-5648-9748-D79733ECAA7A}"/>
              </a:ext>
            </a:extLst>
          </p:cNvPr>
          <p:cNvSpPr>
            <a:spLocks noGrp="1"/>
          </p:cNvSpPr>
          <p:nvPr>
            <p:ph sz="quarter" idx="13"/>
          </p:nvPr>
        </p:nvSpPr>
        <p:spPr>
          <a:xfrm>
            <a:off x="581025" y="137246"/>
            <a:ext cx="10878168" cy="297144"/>
          </a:xfrm>
        </p:spPr>
        <p:txBody>
          <a:bodyPr/>
          <a:lstStyle/>
          <a:p>
            <a:r>
              <a:rPr lang="en-GB" noProof="0" dirty="0"/>
              <a:t>Module 9: Ensuring “Do No Harm” – Assessing Vulnerabilities, Needs and Strengths</a:t>
            </a:r>
          </a:p>
          <a:p>
            <a:endParaRPr lang="en-GB" noProof="0" dirty="0"/>
          </a:p>
          <a:p>
            <a:endParaRPr lang="en-GB" noProof="0" dirty="0"/>
          </a:p>
        </p:txBody>
      </p:sp>
      <p:sp>
        <p:nvSpPr>
          <p:cNvPr id="6" name="Footer Placeholder 5">
            <a:extLst>
              <a:ext uri="{FF2B5EF4-FFF2-40B4-BE49-F238E27FC236}">
                <a16:creationId xmlns="" xmlns:a16="http://schemas.microsoft.com/office/drawing/2014/main" id="{851A952C-DB06-4A41-AEFA-21D690EB82E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35282839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6737D9A4-3474-FE49-A901-28CB9266AD45}"/>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142</a:t>
            </a:fld>
            <a:endParaRPr lang="x-none"/>
          </a:p>
        </p:txBody>
      </p:sp>
      <p:sp>
        <p:nvSpPr>
          <p:cNvPr id="5" name="Content Placeholder 4">
            <a:extLst>
              <a:ext uri="{FF2B5EF4-FFF2-40B4-BE49-F238E27FC236}">
                <a16:creationId xmlns="" xmlns:a16="http://schemas.microsoft.com/office/drawing/2014/main" id="{D75BD843-2309-5648-9748-D79733ECAA7A}"/>
              </a:ext>
            </a:extLst>
          </p:cNvPr>
          <p:cNvSpPr>
            <a:spLocks noGrp="1"/>
          </p:cNvSpPr>
          <p:nvPr>
            <p:ph sz="quarter" idx="13"/>
          </p:nvPr>
        </p:nvSpPr>
        <p:spPr>
          <a:xfrm>
            <a:off x="581025" y="137246"/>
            <a:ext cx="10878168" cy="297144"/>
          </a:xfrm>
        </p:spPr>
        <p:txBody>
          <a:bodyPr/>
          <a:lstStyle/>
          <a:p>
            <a:r>
              <a:rPr lang="en-GB" noProof="0" dirty="0"/>
              <a:t>Module 9: Ensuring “Do No Harm” – Assessing Vulnerabilities, Needs and Strength</a:t>
            </a:r>
          </a:p>
          <a:p>
            <a:endParaRPr lang="en-GB" noProof="0" dirty="0"/>
          </a:p>
        </p:txBody>
      </p:sp>
      <p:sp>
        <p:nvSpPr>
          <p:cNvPr id="6" name="Footer Placeholder 5">
            <a:extLst>
              <a:ext uri="{FF2B5EF4-FFF2-40B4-BE49-F238E27FC236}">
                <a16:creationId xmlns="" xmlns:a16="http://schemas.microsoft.com/office/drawing/2014/main" id="{851A952C-DB06-4A41-AEFA-21D690EB82E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0" name="Title 1">
            <a:extLst>
              <a:ext uri="{FF2B5EF4-FFF2-40B4-BE49-F238E27FC236}">
                <a16:creationId xmlns="" xmlns:a16="http://schemas.microsoft.com/office/drawing/2014/main" id="{06F8E85A-D37C-B844-AA95-C25D5F6344F8}"/>
              </a:ext>
            </a:extLst>
          </p:cNvPr>
          <p:cNvSpPr>
            <a:spLocks noGrp="1"/>
          </p:cNvSpPr>
          <p:nvPr>
            <p:ph type="title"/>
          </p:nvPr>
        </p:nvSpPr>
        <p:spPr>
          <a:xfrm>
            <a:off x="581025" y="558800"/>
            <a:ext cx="11315700" cy="584200"/>
          </a:xfrm>
        </p:spPr>
        <p:txBody>
          <a:bodyPr>
            <a:noAutofit/>
          </a:bodyPr>
          <a:lstStyle/>
          <a:p>
            <a:r>
              <a:rPr lang="en-GB" sz="2700" noProof="0" dirty="0"/>
              <a:t>Risk Assessment Tools to Aid Structured Professional Judgement</a:t>
            </a:r>
          </a:p>
        </p:txBody>
      </p:sp>
      <p:sp>
        <p:nvSpPr>
          <p:cNvPr id="19" name="Google Shape;447;p19">
            <a:extLst>
              <a:ext uri="{FF2B5EF4-FFF2-40B4-BE49-F238E27FC236}">
                <a16:creationId xmlns="" xmlns:a16="http://schemas.microsoft.com/office/drawing/2014/main" id="{8342C2A0-CA66-2049-820C-9008EC67AC8A}"/>
              </a:ext>
            </a:extLst>
          </p:cNvPr>
          <p:cNvSpPr/>
          <p:nvPr/>
        </p:nvSpPr>
        <p:spPr>
          <a:xfrm>
            <a:off x="3147476" y="724494"/>
            <a:ext cx="6182797" cy="92632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nvGrpSpPr>
          <p:cNvPr id="38" name="Group 37">
            <a:extLst>
              <a:ext uri="{FF2B5EF4-FFF2-40B4-BE49-F238E27FC236}">
                <a16:creationId xmlns="" xmlns:a16="http://schemas.microsoft.com/office/drawing/2014/main" id="{81C21D30-1591-3143-A1A7-1D07332DE17F}"/>
              </a:ext>
            </a:extLst>
          </p:cNvPr>
          <p:cNvGrpSpPr/>
          <p:nvPr/>
        </p:nvGrpSpPr>
        <p:grpSpPr>
          <a:xfrm>
            <a:off x="3147476" y="1579092"/>
            <a:ext cx="6182797" cy="4359628"/>
            <a:chOff x="3147476" y="1773878"/>
            <a:chExt cx="6182797" cy="4359628"/>
          </a:xfrm>
        </p:grpSpPr>
        <p:sp>
          <p:nvSpPr>
            <p:cNvPr id="21" name="Google Shape;449;p19">
              <a:extLst>
                <a:ext uri="{FF2B5EF4-FFF2-40B4-BE49-F238E27FC236}">
                  <a16:creationId xmlns="" xmlns:a16="http://schemas.microsoft.com/office/drawing/2014/main" id="{AF49E7CC-6A9C-7C4C-A058-FC9B70087741}"/>
                </a:ext>
              </a:extLst>
            </p:cNvPr>
            <p:cNvSpPr/>
            <p:nvPr/>
          </p:nvSpPr>
          <p:spPr>
            <a:xfrm>
              <a:off x="3147477" y="2585412"/>
              <a:ext cx="349888" cy="321986"/>
            </a:xfrm>
            <a:prstGeom prst="rect">
              <a:avLst/>
            </a:prstGeom>
            <a:solidFill>
              <a:schemeClr val="lt1"/>
            </a:solid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2" name="Google Shape;450;p19">
              <a:extLst>
                <a:ext uri="{FF2B5EF4-FFF2-40B4-BE49-F238E27FC236}">
                  <a16:creationId xmlns="" xmlns:a16="http://schemas.microsoft.com/office/drawing/2014/main" id="{C1FCED62-8EDD-1248-8CF7-25EE637C588F}"/>
                </a:ext>
              </a:extLst>
            </p:cNvPr>
            <p:cNvSpPr/>
            <p:nvPr/>
          </p:nvSpPr>
          <p:spPr>
            <a:xfrm>
              <a:off x="3580272" y="2380755"/>
              <a:ext cx="5750001" cy="7505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3" name="Google Shape;451;p19">
              <a:extLst>
                <a:ext uri="{FF2B5EF4-FFF2-40B4-BE49-F238E27FC236}">
                  <a16:creationId xmlns="" xmlns:a16="http://schemas.microsoft.com/office/drawing/2014/main" id="{B4A5E368-0F4C-BD46-A161-446E6584D0D1}"/>
                </a:ext>
              </a:extLst>
            </p:cNvPr>
            <p:cNvSpPr txBox="1"/>
            <p:nvPr/>
          </p:nvSpPr>
          <p:spPr>
            <a:xfrm>
              <a:off x="3580272" y="2380755"/>
              <a:ext cx="5750001" cy="750550"/>
            </a:xfrm>
            <a:prstGeom prst="rect">
              <a:avLst/>
            </a:prstGeom>
            <a:noFill/>
            <a:ln>
              <a:noFill/>
            </a:ln>
          </p:spPr>
          <p:txBody>
            <a:bodyPr spcFirstLastPara="1" wrap="square" lIns="92450" tIns="92450" rIns="92450" bIns="92450" anchor="ctr" anchorCtr="0">
              <a:no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15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Rely on context-specific local research and include factors linked to the targeted population</a:t>
              </a:r>
            </a:p>
          </p:txBody>
        </p:sp>
        <p:sp>
          <p:nvSpPr>
            <p:cNvPr id="24" name="Google Shape;452;p19">
              <a:extLst>
                <a:ext uri="{FF2B5EF4-FFF2-40B4-BE49-F238E27FC236}">
                  <a16:creationId xmlns="" xmlns:a16="http://schemas.microsoft.com/office/drawing/2014/main" id="{92663D29-A118-8A4E-A4A6-5FC387A50B67}"/>
                </a:ext>
              </a:extLst>
            </p:cNvPr>
            <p:cNvSpPr/>
            <p:nvPr/>
          </p:nvSpPr>
          <p:spPr>
            <a:xfrm>
              <a:off x="3147477" y="3335962"/>
              <a:ext cx="349888" cy="321986"/>
            </a:xfrm>
            <a:prstGeom prst="rect">
              <a:avLst/>
            </a:prstGeom>
            <a:solidFill>
              <a:schemeClr val="lt1"/>
            </a:solid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5" name="Google Shape;453;p19">
              <a:extLst>
                <a:ext uri="{FF2B5EF4-FFF2-40B4-BE49-F238E27FC236}">
                  <a16:creationId xmlns="" xmlns:a16="http://schemas.microsoft.com/office/drawing/2014/main" id="{A4D7ADC0-EE6D-5F4C-ACD0-2976CBDB8D0F}"/>
                </a:ext>
              </a:extLst>
            </p:cNvPr>
            <p:cNvSpPr/>
            <p:nvPr/>
          </p:nvSpPr>
          <p:spPr>
            <a:xfrm>
              <a:off x="3580272" y="3131305"/>
              <a:ext cx="5750001" cy="7505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6" name="Google Shape;454;p19">
              <a:extLst>
                <a:ext uri="{FF2B5EF4-FFF2-40B4-BE49-F238E27FC236}">
                  <a16:creationId xmlns="" xmlns:a16="http://schemas.microsoft.com/office/drawing/2014/main" id="{935FDCE6-A093-7F4E-98E9-97C449DC7A6F}"/>
                </a:ext>
              </a:extLst>
            </p:cNvPr>
            <p:cNvSpPr txBox="1"/>
            <p:nvPr/>
          </p:nvSpPr>
          <p:spPr>
            <a:xfrm>
              <a:off x="3580272" y="3131305"/>
              <a:ext cx="5750001" cy="750550"/>
            </a:xfrm>
            <a:prstGeom prst="rect">
              <a:avLst/>
            </a:prstGeom>
            <a:noFill/>
            <a:ln>
              <a:noFill/>
            </a:ln>
          </p:spPr>
          <p:txBody>
            <a:bodyPr spcFirstLastPara="1" wrap="square" lIns="92450" tIns="92450" rIns="92450" bIns="92450" anchor="ctr" anchorCtr="0">
              <a:noAutofit/>
            </a:bodyPr>
            <a:lstStyle/>
            <a:p>
              <a:pPr defTabSz="914400">
                <a:lnSpc>
                  <a:spcPct val="120000"/>
                </a:lnSpc>
                <a:buClr>
                  <a:srgbClr val="000000"/>
                </a:buClr>
                <a:defRPr/>
              </a:pPr>
              <a:r>
                <a:rPr lang="en-GB" sz="15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entury Gothic"/>
                </a:rPr>
                <a:t>Consult with local professionals and practitioners, including for the purposes of relying on multiple sources of information </a:t>
              </a:r>
            </a:p>
          </p:txBody>
        </p:sp>
        <p:sp>
          <p:nvSpPr>
            <p:cNvPr id="27" name="Google Shape;455;p19">
              <a:extLst>
                <a:ext uri="{FF2B5EF4-FFF2-40B4-BE49-F238E27FC236}">
                  <a16:creationId xmlns="" xmlns:a16="http://schemas.microsoft.com/office/drawing/2014/main" id="{6B1063CA-CB72-7440-AC74-FCD84DB827DC}"/>
                </a:ext>
              </a:extLst>
            </p:cNvPr>
            <p:cNvSpPr/>
            <p:nvPr/>
          </p:nvSpPr>
          <p:spPr>
            <a:xfrm>
              <a:off x="3147477" y="4086512"/>
              <a:ext cx="349888" cy="321986"/>
            </a:xfrm>
            <a:prstGeom prst="rect">
              <a:avLst/>
            </a:prstGeom>
            <a:solidFill>
              <a:schemeClr val="lt1"/>
            </a:solid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8" name="Google Shape;456;p19">
              <a:extLst>
                <a:ext uri="{FF2B5EF4-FFF2-40B4-BE49-F238E27FC236}">
                  <a16:creationId xmlns="" xmlns:a16="http://schemas.microsoft.com/office/drawing/2014/main" id="{8BC151C7-9B09-FB43-9A20-ACCE73BA1BF4}"/>
                </a:ext>
              </a:extLst>
            </p:cNvPr>
            <p:cNvSpPr/>
            <p:nvPr/>
          </p:nvSpPr>
          <p:spPr>
            <a:xfrm>
              <a:off x="3580272" y="3881855"/>
              <a:ext cx="5750001" cy="7505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9" name="Google Shape;457;p19">
              <a:extLst>
                <a:ext uri="{FF2B5EF4-FFF2-40B4-BE49-F238E27FC236}">
                  <a16:creationId xmlns="" xmlns:a16="http://schemas.microsoft.com/office/drawing/2014/main" id="{C433B03E-3406-C742-BC00-06814ACF8512}"/>
                </a:ext>
              </a:extLst>
            </p:cNvPr>
            <p:cNvSpPr txBox="1"/>
            <p:nvPr/>
          </p:nvSpPr>
          <p:spPr>
            <a:xfrm>
              <a:off x="3580272" y="3881855"/>
              <a:ext cx="5750001" cy="750550"/>
            </a:xfrm>
            <a:prstGeom prst="rect">
              <a:avLst/>
            </a:prstGeom>
            <a:noFill/>
            <a:ln>
              <a:noFill/>
            </a:ln>
          </p:spPr>
          <p:txBody>
            <a:bodyPr spcFirstLastPara="1" wrap="square" lIns="92450" tIns="92450" rIns="92450" bIns="92450" anchor="ctr" anchorCtr="0">
              <a:noAutofit/>
            </a:bodyPr>
            <a:lstStyle/>
            <a:p>
              <a:pPr marR="0" lvl="0" indent="0" defTabSz="914400" fontAlgn="auto">
                <a:lnSpc>
                  <a:spcPct val="120000"/>
                </a:lnSpc>
                <a:spcBef>
                  <a:spcPts val="0"/>
                </a:spcBef>
                <a:spcAft>
                  <a:spcPts val="0"/>
                </a:spcAft>
                <a:buClr>
                  <a:srgbClr val="000000"/>
                </a:buClr>
                <a:buSzTx/>
                <a:buFont typeface="Arial"/>
                <a:buNone/>
                <a:tabLst/>
                <a:defRPr/>
              </a:pPr>
              <a:r>
                <a:rPr lang="en-GB" sz="15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entury Gothic"/>
                </a:rPr>
                <a:t>Take into account the wider political and social contexts </a:t>
              </a:r>
            </a:p>
          </p:txBody>
        </p:sp>
        <p:sp>
          <p:nvSpPr>
            <p:cNvPr id="30" name="Google Shape;458;p19">
              <a:extLst>
                <a:ext uri="{FF2B5EF4-FFF2-40B4-BE49-F238E27FC236}">
                  <a16:creationId xmlns="" xmlns:a16="http://schemas.microsoft.com/office/drawing/2014/main" id="{9D10B9F2-0A9B-F04E-9AD3-8CC59FD5CD05}"/>
                </a:ext>
              </a:extLst>
            </p:cNvPr>
            <p:cNvSpPr/>
            <p:nvPr/>
          </p:nvSpPr>
          <p:spPr>
            <a:xfrm>
              <a:off x="3147477" y="4837063"/>
              <a:ext cx="349888" cy="321986"/>
            </a:xfrm>
            <a:prstGeom prst="rect">
              <a:avLst/>
            </a:prstGeom>
            <a:solidFill>
              <a:schemeClr val="lt1"/>
            </a:solid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1" name="Google Shape;459;p19">
              <a:extLst>
                <a:ext uri="{FF2B5EF4-FFF2-40B4-BE49-F238E27FC236}">
                  <a16:creationId xmlns="" xmlns:a16="http://schemas.microsoft.com/office/drawing/2014/main" id="{EA314755-6F07-4341-813F-9ADCE9F77C95}"/>
                </a:ext>
              </a:extLst>
            </p:cNvPr>
            <p:cNvSpPr/>
            <p:nvPr/>
          </p:nvSpPr>
          <p:spPr>
            <a:xfrm>
              <a:off x="3580272" y="4632405"/>
              <a:ext cx="5750001" cy="7505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2" name="Google Shape;460;p19">
              <a:extLst>
                <a:ext uri="{FF2B5EF4-FFF2-40B4-BE49-F238E27FC236}">
                  <a16:creationId xmlns="" xmlns:a16="http://schemas.microsoft.com/office/drawing/2014/main" id="{2943B736-189C-6A48-8714-1975432D2B12}"/>
                </a:ext>
              </a:extLst>
            </p:cNvPr>
            <p:cNvSpPr txBox="1"/>
            <p:nvPr/>
          </p:nvSpPr>
          <p:spPr>
            <a:xfrm>
              <a:off x="3580272" y="4632405"/>
              <a:ext cx="5750001" cy="750550"/>
            </a:xfrm>
            <a:prstGeom prst="rect">
              <a:avLst/>
            </a:prstGeom>
            <a:noFill/>
            <a:ln>
              <a:noFill/>
            </a:ln>
          </p:spPr>
          <p:txBody>
            <a:bodyPr spcFirstLastPara="1" wrap="square" lIns="92450" tIns="92450" rIns="92450" bIns="92450" anchor="ctr" anchorCtr="0">
              <a:noAutofit/>
            </a:bodyPr>
            <a:lstStyle/>
            <a:p>
              <a:pPr defTabSz="914400">
                <a:lnSpc>
                  <a:spcPct val="120000"/>
                </a:lnSpc>
                <a:buClr>
                  <a:srgbClr val="000000"/>
                </a:buClr>
                <a:defRPr/>
              </a:pPr>
              <a:r>
                <a:rPr lang="en-GB" sz="15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entury Gothic"/>
                </a:rPr>
                <a:t>Account for protective and resilience factors, as well as for extremism related risks</a:t>
              </a:r>
            </a:p>
          </p:txBody>
        </p:sp>
        <p:sp>
          <p:nvSpPr>
            <p:cNvPr id="33" name="Google Shape;461;p19">
              <a:extLst>
                <a:ext uri="{FF2B5EF4-FFF2-40B4-BE49-F238E27FC236}">
                  <a16:creationId xmlns="" xmlns:a16="http://schemas.microsoft.com/office/drawing/2014/main" id="{D4600513-501E-DA4E-8F4B-A37C58B783AF}"/>
                </a:ext>
              </a:extLst>
            </p:cNvPr>
            <p:cNvSpPr/>
            <p:nvPr/>
          </p:nvSpPr>
          <p:spPr>
            <a:xfrm>
              <a:off x="3147477" y="5587613"/>
              <a:ext cx="349888" cy="321986"/>
            </a:xfrm>
            <a:prstGeom prst="rect">
              <a:avLst/>
            </a:prstGeom>
            <a:solidFill>
              <a:schemeClr val="lt1"/>
            </a:solid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 name="Google Shape;462;p19">
              <a:extLst>
                <a:ext uri="{FF2B5EF4-FFF2-40B4-BE49-F238E27FC236}">
                  <a16:creationId xmlns="" xmlns:a16="http://schemas.microsoft.com/office/drawing/2014/main" id="{A17C51F2-3695-3E41-A62A-276BC0E029C1}"/>
                </a:ext>
              </a:extLst>
            </p:cNvPr>
            <p:cNvSpPr/>
            <p:nvPr/>
          </p:nvSpPr>
          <p:spPr>
            <a:xfrm>
              <a:off x="3580272" y="5382956"/>
              <a:ext cx="5750001" cy="7505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5" name="Google Shape;463;p19">
              <a:extLst>
                <a:ext uri="{FF2B5EF4-FFF2-40B4-BE49-F238E27FC236}">
                  <a16:creationId xmlns="" xmlns:a16="http://schemas.microsoft.com/office/drawing/2014/main" id="{965922F0-D4CE-B145-AFC5-C1EFA04B5A79}"/>
                </a:ext>
              </a:extLst>
            </p:cNvPr>
            <p:cNvSpPr txBox="1"/>
            <p:nvPr/>
          </p:nvSpPr>
          <p:spPr>
            <a:xfrm>
              <a:off x="3580272" y="5382956"/>
              <a:ext cx="5750001" cy="750550"/>
            </a:xfrm>
            <a:prstGeom prst="rect">
              <a:avLst/>
            </a:prstGeom>
            <a:noFill/>
            <a:ln>
              <a:noFill/>
            </a:ln>
          </p:spPr>
          <p:txBody>
            <a:bodyPr spcFirstLastPara="1" wrap="square" lIns="92450" tIns="92450" rIns="92450" bIns="92450" anchor="ctr" anchorCtr="0">
              <a:noAutofit/>
            </a:bodyPr>
            <a:lstStyle/>
            <a:p>
              <a:pPr marR="0" lvl="0" indent="0" defTabSz="914400" fontAlgn="auto">
                <a:lnSpc>
                  <a:spcPct val="120000"/>
                </a:lnSpc>
                <a:spcBef>
                  <a:spcPts val="0"/>
                </a:spcBef>
                <a:spcAft>
                  <a:spcPts val="0"/>
                </a:spcAft>
                <a:buClr>
                  <a:srgbClr val="000000"/>
                </a:buClr>
                <a:buSzTx/>
                <a:buFont typeface="Arial"/>
                <a:buNone/>
                <a:tabLst/>
                <a:defRPr/>
              </a:pPr>
              <a:r>
                <a:rPr lang="en-GB" sz="15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entury Gothic"/>
                </a:rPr>
                <a:t>Be informed by and linked to available interventions and support services </a:t>
              </a:r>
            </a:p>
          </p:txBody>
        </p:sp>
        <p:sp>
          <p:nvSpPr>
            <p:cNvPr id="36" name="Google Shape;464;p19">
              <a:extLst>
                <a:ext uri="{FF2B5EF4-FFF2-40B4-BE49-F238E27FC236}">
                  <a16:creationId xmlns="" xmlns:a16="http://schemas.microsoft.com/office/drawing/2014/main" id="{F85B2493-C75C-0845-88A0-3EAFB7D9031E}"/>
                </a:ext>
              </a:extLst>
            </p:cNvPr>
            <p:cNvSpPr txBox="1"/>
            <p:nvPr/>
          </p:nvSpPr>
          <p:spPr>
            <a:xfrm>
              <a:off x="3147476" y="1773878"/>
              <a:ext cx="6182797" cy="369332"/>
            </a:xfrm>
            <a:prstGeom prst="rect">
              <a:avLst/>
            </a:prstGeom>
            <a:solidFill>
              <a:srgbClr val="C0000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u="none" strike="noStrike" kern="0" cap="none" spc="0" normalizeH="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Regardless of the instrument…</a:t>
              </a:r>
              <a:endParaRPr kumimoji="0" sz="1800" b="1" u="none" strike="noStrike" kern="0" cap="none" spc="0" normalizeH="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grpSp>
      <p:sp>
        <p:nvSpPr>
          <p:cNvPr id="37" name="Rectangle 36">
            <a:extLst>
              <a:ext uri="{FF2B5EF4-FFF2-40B4-BE49-F238E27FC236}">
                <a16:creationId xmlns="" xmlns:a16="http://schemas.microsoft.com/office/drawing/2014/main" id="{437E28D8-81D0-B644-BE63-62DB5462B675}"/>
              </a:ext>
            </a:extLst>
          </p:cNvPr>
          <p:cNvSpPr/>
          <p:nvPr/>
        </p:nvSpPr>
        <p:spPr>
          <a:xfrm>
            <a:off x="7543982" y="5714813"/>
            <a:ext cx="2932363"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(OSCE, 2019)</a:t>
            </a:r>
          </a:p>
        </p:txBody>
      </p:sp>
    </p:spTree>
    <p:extLst>
      <p:ext uri="{BB962C8B-B14F-4D97-AF65-F5344CB8AC3E}">
        <p14:creationId xmlns:p14="http://schemas.microsoft.com/office/powerpoint/2010/main" val="27641408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6737D9A4-3474-FE49-A901-28CB9266AD45}"/>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143</a:t>
            </a:fld>
            <a:endParaRPr lang="x-none"/>
          </a:p>
        </p:txBody>
      </p:sp>
      <p:sp>
        <p:nvSpPr>
          <p:cNvPr id="5" name="Content Placeholder 4">
            <a:extLst>
              <a:ext uri="{FF2B5EF4-FFF2-40B4-BE49-F238E27FC236}">
                <a16:creationId xmlns="" xmlns:a16="http://schemas.microsoft.com/office/drawing/2014/main" id="{D75BD843-2309-5648-9748-D79733ECAA7A}"/>
              </a:ext>
            </a:extLst>
          </p:cNvPr>
          <p:cNvSpPr>
            <a:spLocks noGrp="1"/>
          </p:cNvSpPr>
          <p:nvPr>
            <p:ph sz="quarter" idx="13"/>
          </p:nvPr>
        </p:nvSpPr>
        <p:spPr>
          <a:xfrm>
            <a:off x="581025" y="137246"/>
            <a:ext cx="10878168" cy="297144"/>
          </a:xfrm>
        </p:spPr>
        <p:txBody>
          <a:bodyPr/>
          <a:lstStyle/>
          <a:p>
            <a:r>
              <a:rPr lang="en-GB" noProof="0" dirty="0"/>
              <a:t>Module 9: Ensuring “Do No Harm” – Assessing Vulnerabilities, Needs and Strength</a:t>
            </a:r>
          </a:p>
          <a:p>
            <a:endParaRPr lang="en-GB" noProof="0" dirty="0"/>
          </a:p>
        </p:txBody>
      </p:sp>
      <p:sp>
        <p:nvSpPr>
          <p:cNvPr id="6" name="Footer Placeholder 5">
            <a:extLst>
              <a:ext uri="{FF2B5EF4-FFF2-40B4-BE49-F238E27FC236}">
                <a16:creationId xmlns="" xmlns:a16="http://schemas.microsoft.com/office/drawing/2014/main" id="{851A952C-DB06-4A41-AEFA-21D690EB82E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9" name="Google Shape;447;p19">
            <a:extLst>
              <a:ext uri="{FF2B5EF4-FFF2-40B4-BE49-F238E27FC236}">
                <a16:creationId xmlns="" xmlns:a16="http://schemas.microsoft.com/office/drawing/2014/main" id="{8342C2A0-CA66-2049-820C-9008EC67AC8A}"/>
              </a:ext>
            </a:extLst>
          </p:cNvPr>
          <p:cNvSpPr/>
          <p:nvPr/>
        </p:nvSpPr>
        <p:spPr>
          <a:xfrm>
            <a:off x="3147476" y="724494"/>
            <a:ext cx="6182797" cy="92632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nvGrpSpPr>
          <p:cNvPr id="8" name="Group 7">
            <a:extLst>
              <a:ext uri="{FF2B5EF4-FFF2-40B4-BE49-F238E27FC236}">
                <a16:creationId xmlns="" xmlns:a16="http://schemas.microsoft.com/office/drawing/2014/main" id="{4B39967C-CE5B-D44A-9BC9-7820D2DED805}"/>
              </a:ext>
            </a:extLst>
          </p:cNvPr>
          <p:cNvGrpSpPr/>
          <p:nvPr/>
        </p:nvGrpSpPr>
        <p:grpSpPr>
          <a:xfrm>
            <a:off x="1092200" y="1525939"/>
            <a:ext cx="7363329" cy="4316453"/>
            <a:chOff x="1511164" y="1525939"/>
            <a:chExt cx="7363329" cy="4316453"/>
          </a:xfrm>
        </p:grpSpPr>
        <p:grpSp>
          <p:nvGrpSpPr>
            <p:cNvPr id="7" name="Group 6">
              <a:extLst>
                <a:ext uri="{FF2B5EF4-FFF2-40B4-BE49-F238E27FC236}">
                  <a16:creationId xmlns="" xmlns:a16="http://schemas.microsoft.com/office/drawing/2014/main" id="{A2E1996C-C225-D84D-8493-2E042A08D33C}"/>
                </a:ext>
              </a:extLst>
            </p:cNvPr>
            <p:cNvGrpSpPr/>
            <p:nvPr/>
          </p:nvGrpSpPr>
          <p:grpSpPr>
            <a:xfrm>
              <a:off x="1511165" y="1525939"/>
              <a:ext cx="7363326" cy="1322655"/>
              <a:chOff x="1511165" y="1458564"/>
              <a:chExt cx="7363326" cy="1322655"/>
            </a:xfrm>
          </p:grpSpPr>
          <p:sp>
            <p:nvSpPr>
              <p:cNvPr id="46" name="Content Placeholder 3">
                <a:extLst>
                  <a:ext uri="{FF2B5EF4-FFF2-40B4-BE49-F238E27FC236}">
                    <a16:creationId xmlns="" xmlns:a16="http://schemas.microsoft.com/office/drawing/2014/main" id="{3DB0EFE8-25E2-5A40-AC1A-9BF0C1DCA54A}"/>
                  </a:ext>
                </a:extLst>
              </p:cNvPr>
              <p:cNvSpPr txBox="1">
                <a:spLocks/>
              </p:cNvSpPr>
              <p:nvPr/>
            </p:nvSpPr>
            <p:spPr>
              <a:xfrm>
                <a:off x="3570972" y="1546684"/>
                <a:ext cx="5303519" cy="1146416"/>
              </a:xfrm>
              <a:prstGeom prst="rect">
                <a:avLst/>
              </a:prstGeom>
              <a:noFill/>
              <a:ln w="25400">
                <a:solidFill>
                  <a:schemeClr val="accent1"/>
                </a:solidFill>
              </a:ln>
            </p:spPr>
            <p:txBody>
              <a:bodyPr lIns="180000" tIns="251999" rIns="180000" bIns="251999" numCol="2" spcCol="1800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GB" dirty="0">
                    <a:sym typeface="Century Gothic"/>
                  </a:rPr>
                  <a:t>Language</a:t>
                </a:r>
              </a:p>
              <a:p>
                <a:r>
                  <a:rPr lang="en-GB" dirty="0">
                    <a:sym typeface="Century Gothic"/>
                  </a:rPr>
                  <a:t>Transportation</a:t>
                </a:r>
              </a:p>
              <a:p>
                <a:r>
                  <a:rPr lang="en-GB" dirty="0">
                    <a:sym typeface="Century Gothic"/>
                  </a:rPr>
                  <a:t>Time/money</a:t>
                </a:r>
              </a:p>
              <a:p>
                <a:r>
                  <a:rPr lang="en-GB" dirty="0">
                    <a:sym typeface="Century Gothic"/>
                  </a:rPr>
                  <a:t>Childcare</a:t>
                </a:r>
              </a:p>
            </p:txBody>
          </p:sp>
          <p:sp>
            <p:nvSpPr>
              <p:cNvPr id="39" name="Rounded Rectangle 38">
                <a:extLst>
                  <a:ext uri="{FF2B5EF4-FFF2-40B4-BE49-F238E27FC236}">
                    <a16:creationId xmlns="" xmlns:a16="http://schemas.microsoft.com/office/drawing/2014/main" id="{7D2736B5-51D9-2E4E-899E-44EF2FA7C9A9}"/>
                  </a:ext>
                </a:extLst>
              </p:cNvPr>
              <p:cNvSpPr/>
              <p:nvPr/>
            </p:nvSpPr>
            <p:spPr>
              <a:xfrm>
                <a:off x="1511165" y="1458564"/>
                <a:ext cx="2059807" cy="1322655"/>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Practical</a:t>
                </a:r>
                <a:endParaRPr lang="en-GB" sz="2000" dirty="0">
                  <a:solidFill>
                    <a:schemeClr val="bg1"/>
                  </a:solidFill>
                  <a:latin typeface="Open Sans" panose="020B0606030504020204" pitchFamily="34" charset="0"/>
                  <a:sym typeface="Arial"/>
                </a:endParaRPr>
              </a:p>
            </p:txBody>
          </p:sp>
        </p:grpSp>
        <p:grpSp>
          <p:nvGrpSpPr>
            <p:cNvPr id="4" name="Group 3">
              <a:extLst>
                <a:ext uri="{FF2B5EF4-FFF2-40B4-BE49-F238E27FC236}">
                  <a16:creationId xmlns="" xmlns:a16="http://schemas.microsoft.com/office/drawing/2014/main" id="{67C1E94E-7F55-D24D-8AF8-DD9104617287}"/>
                </a:ext>
              </a:extLst>
            </p:cNvPr>
            <p:cNvGrpSpPr/>
            <p:nvPr/>
          </p:nvGrpSpPr>
          <p:grpSpPr>
            <a:xfrm>
              <a:off x="1511165" y="3022838"/>
              <a:ext cx="7363328" cy="1322655"/>
              <a:chOff x="1511165" y="2978778"/>
              <a:chExt cx="7363328" cy="1322655"/>
            </a:xfrm>
          </p:grpSpPr>
          <p:sp>
            <p:nvSpPr>
              <p:cNvPr id="47" name="Content Placeholder 3">
                <a:extLst>
                  <a:ext uri="{FF2B5EF4-FFF2-40B4-BE49-F238E27FC236}">
                    <a16:creationId xmlns="" xmlns:a16="http://schemas.microsoft.com/office/drawing/2014/main" id="{5A598CD4-290A-0447-A6D6-EA80DF8F5F70}"/>
                  </a:ext>
                </a:extLst>
              </p:cNvPr>
              <p:cNvSpPr txBox="1">
                <a:spLocks/>
              </p:cNvSpPr>
              <p:nvPr/>
            </p:nvSpPr>
            <p:spPr>
              <a:xfrm>
                <a:off x="3570973" y="3066898"/>
                <a:ext cx="5303520" cy="1146416"/>
              </a:xfrm>
              <a:prstGeom prst="rect">
                <a:avLst/>
              </a:prstGeom>
              <a:noFill/>
              <a:ln w="25400">
                <a:solidFill>
                  <a:schemeClr val="accent1"/>
                </a:solidFill>
              </a:ln>
            </p:spPr>
            <p:txBody>
              <a:bodyPr lIns="180000" tIns="251999" rIns="180000" bIns="251999" numCol="1" spcCol="1800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Aft>
                    <a:spcPts val="0"/>
                  </a:spcAft>
                </a:pPr>
                <a:r>
                  <a:rPr lang="en-GB" dirty="0">
                    <a:sym typeface="Century Gothic"/>
                  </a:rPr>
                  <a:t>This won’t work</a:t>
                </a:r>
              </a:p>
              <a:p>
                <a:pPr>
                  <a:spcAft>
                    <a:spcPts val="0"/>
                  </a:spcAft>
                </a:pPr>
                <a:r>
                  <a:rPr lang="en-GB" dirty="0">
                    <a:sym typeface="Century Gothic"/>
                  </a:rPr>
                  <a:t>This isn’t what I care about</a:t>
                </a:r>
              </a:p>
              <a:p>
                <a:pPr>
                  <a:spcAft>
                    <a:spcPts val="0"/>
                  </a:spcAft>
                </a:pPr>
                <a:r>
                  <a:rPr lang="en-GB" dirty="0">
                    <a:sym typeface="Century Gothic"/>
                  </a:rPr>
                  <a:t>This will stigmatise me and my community</a:t>
                </a:r>
              </a:p>
            </p:txBody>
          </p:sp>
          <p:sp>
            <p:nvSpPr>
              <p:cNvPr id="41" name="Rounded Rectangle 40">
                <a:extLst>
                  <a:ext uri="{FF2B5EF4-FFF2-40B4-BE49-F238E27FC236}">
                    <a16:creationId xmlns="" xmlns:a16="http://schemas.microsoft.com/office/drawing/2014/main" id="{5435DCA4-3348-5C4A-AB35-2694E0C63678}"/>
                  </a:ext>
                </a:extLst>
              </p:cNvPr>
              <p:cNvSpPr/>
              <p:nvPr/>
            </p:nvSpPr>
            <p:spPr>
              <a:xfrm>
                <a:off x="1511165" y="2978778"/>
                <a:ext cx="2059807" cy="1322655"/>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Cognitive</a:t>
                </a:r>
                <a:endParaRPr lang="en-GB" sz="2000" dirty="0">
                  <a:solidFill>
                    <a:schemeClr val="bg1"/>
                  </a:solidFill>
                  <a:latin typeface="Open Sans" panose="020B0606030504020204" pitchFamily="34" charset="0"/>
                  <a:sym typeface="Arial"/>
                </a:endParaRPr>
              </a:p>
            </p:txBody>
          </p:sp>
        </p:grpSp>
        <p:grpSp>
          <p:nvGrpSpPr>
            <p:cNvPr id="2" name="Group 1">
              <a:extLst>
                <a:ext uri="{FF2B5EF4-FFF2-40B4-BE49-F238E27FC236}">
                  <a16:creationId xmlns="" xmlns:a16="http://schemas.microsoft.com/office/drawing/2014/main" id="{E1C93046-E8DA-1D48-B520-EBF3993130E6}"/>
                </a:ext>
              </a:extLst>
            </p:cNvPr>
            <p:cNvGrpSpPr/>
            <p:nvPr/>
          </p:nvGrpSpPr>
          <p:grpSpPr>
            <a:xfrm>
              <a:off x="1511164" y="4519737"/>
              <a:ext cx="7363329" cy="1322655"/>
              <a:chOff x="1511164" y="4587112"/>
              <a:chExt cx="7363329" cy="1322655"/>
            </a:xfrm>
          </p:grpSpPr>
          <p:sp>
            <p:nvSpPr>
              <p:cNvPr id="48" name="Content Placeholder 3">
                <a:extLst>
                  <a:ext uri="{FF2B5EF4-FFF2-40B4-BE49-F238E27FC236}">
                    <a16:creationId xmlns="" xmlns:a16="http://schemas.microsoft.com/office/drawing/2014/main" id="{AAE203D4-BC09-FB45-85E3-ABDF99FDC141}"/>
                  </a:ext>
                </a:extLst>
              </p:cNvPr>
              <p:cNvSpPr txBox="1">
                <a:spLocks/>
              </p:cNvSpPr>
              <p:nvPr/>
            </p:nvSpPr>
            <p:spPr>
              <a:xfrm>
                <a:off x="3570973" y="4673697"/>
                <a:ext cx="5303520" cy="1146416"/>
              </a:xfrm>
              <a:prstGeom prst="rect">
                <a:avLst/>
              </a:prstGeom>
              <a:noFill/>
              <a:ln w="25400">
                <a:solidFill>
                  <a:schemeClr val="accent1"/>
                </a:solidFill>
              </a:ln>
            </p:spPr>
            <p:txBody>
              <a:bodyPr lIns="180000" tIns="251999" rIns="180000" bIns="251999" numCol="1" spcCol="1800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Aft>
                    <a:spcPts val="0"/>
                  </a:spcAft>
                </a:pPr>
                <a:r>
                  <a:rPr lang="en-GB" dirty="0">
                    <a:sym typeface="Century Gothic"/>
                  </a:rPr>
                  <a:t>Distrust</a:t>
                </a:r>
              </a:p>
              <a:p>
                <a:pPr>
                  <a:spcAft>
                    <a:spcPts val="0"/>
                  </a:spcAft>
                </a:pPr>
                <a:r>
                  <a:rPr lang="en-GB" dirty="0">
                    <a:sym typeface="Century Gothic"/>
                  </a:rPr>
                  <a:t>Disillusionment</a:t>
                </a:r>
              </a:p>
              <a:p>
                <a:pPr>
                  <a:spcAft>
                    <a:spcPts val="0"/>
                  </a:spcAft>
                </a:pPr>
                <a:r>
                  <a:rPr lang="en-GB" dirty="0">
                    <a:sym typeface="Century Gothic"/>
                  </a:rPr>
                  <a:t>Anger </a:t>
                </a:r>
              </a:p>
            </p:txBody>
          </p:sp>
          <p:sp>
            <p:nvSpPr>
              <p:cNvPr id="44" name="Rounded Rectangle 43">
                <a:extLst>
                  <a:ext uri="{FF2B5EF4-FFF2-40B4-BE49-F238E27FC236}">
                    <a16:creationId xmlns="" xmlns:a16="http://schemas.microsoft.com/office/drawing/2014/main" id="{AC64518F-F875-0646-A09B-131F9A20DE5C}"/>
                  </a:ext>
                </a:extLst>
              </p:cNvPr>
              <p:cNvSpPr/>
              <p:nvPr/>
            </p:nvSpPr>
            <p:spPr>
              <a:xfrm>
                <a:off x="1511164" y="4587112"/>
                <a:ext cx="2059807" cy="1322655"/>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Emotional</a:t>
                </a:r>
                <a:endParaRPr lang="en-GB" sz="2000" dirty="0">
                  <a:solidFill>
                    <a:schemeClr val="bg1"/>
                  </a:solidFill>
                  <a:latin typeface="Open Sans" panose="020B0606030504020204" pitchFamily="34" charset="0"/>
                  <a:sym typeface="Arial"/>
                </a:endParaRPr>
              </a:p>
            </p:txBody>
          </p:sp>
        </p:grpSp>
      </p:grpSp>
      <p:sp>
        <p:nvSpPr>
          <p:cNvPr id="50" name="Title 1">
            <a:extLst>
              <a:ext uri="{FF2B5EF4-FFF2-40B4-BE49-F238E27FC236}">
                <a16:creationId xmlns="" xmlns:a16="http://schemas.microsoft.com/office/drawing/2014/main" id="{D9D35557-86BB-7643-BEA6-2213911857E2}"/>
              </a:ext>
            </a:extLst>
          </p:cNvPr>
          <p:cNvSpPr>
            <a:spLocks noGrp="1"/>
          </p:cNvSpPr>
          <p:nvPr>
            <p:ph type="title"/>
          </p:nvPr>
        </p:nvSpPr>
        <p:spPr>
          <a:xfrm>
            <a:off x="581025" y="558800"/>
            <a:ext cx="11315700" cy="584200"/>
          </a:xfrm>
        </p:spPr>
        <p:txBody>
          <a:bodyPr>
            <a:noAutofit/>
          </a:bodyPr>
          <a:lstStyle/>
          <a:p>
            <a:r>
              <a:rPr lang="en-GB" sz="2400" noProof="0" dirty="0"/>
              <a:t>Assessing Barriers to Care: </a:t>
            </a:r>
            <a:br>
              <a:rPr lang="en-GB" sz="2400" noProof="0" dirty="0"/>
            </a:br>
            <a:r>
              <a:rPr lang="en-GB" sz="2400" noProof="0" dirty="0"/>
              <a:t>Laying the Groundwork for Successful Engagement</a:t>
            </a:r>
          </a:p>
        </p:txBody>
      </p:sp>
    </p:spTree>
    <p:extLst>
      <p:ext uri="{BB962C8B-B14F-4D97-AF65-F5344CB8AC3E}">
        <p14:creationId xmlns:p14="http://schemas.microsoft.com/office/powerpoint/2010/main" val="36332131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6737D9A4-3474-FE49-A901-28CB9266AD45}"/>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144</a:t>
            </a:fld>
            <a:endParaRPr lang="x-none"/>
          </a:p>
        </p:txBody>
      </p:sp>
      <p:sp>
        <p:nvSpPr>
          <p:cNvPr id="5" name="Content Placeholder 4">
            <a:extLst>
              <a:ext uri="{FF2B5EF4-FFF2-40B4-BE49-F238E27FC236}">
                <a16:creationId xmlns="" xmlns:a16="http://schemas.microsoft.com/office/drawing/2014/main" id="{D75BD843-2309-5648-9748-D79733ECAA7A}"/>
              </a:ext>
            </a:extLst>
          </p:cNvPr>
          <p:cNvSpPr>
            <a:spLocks noGrp="1"/>
          </p:cNvSpPr>
          <p:nvPr>
            <p:ph sz="quarter" idx="13"/>
          </p:nvPr>
        </p:nvSpPr>
        <p:spPr>
          <a:xfrm>
            <a:off x="581025" y="137246"/>
            <a:ext cx="10878168" cy="297144"/>
          </a:xfrm>
        </p:spPr>
        <p:txBody>
          <a:bodyPr/>
          <a:lstStyle/>
          <a:p>
            <a:r>
              <a:rPr lang="en-GB" noProof="0" dirty="0"/>
              <a:t>Module 9: Ensuring “Do No Harm” – Assessing Vulnerabilities, Needs and Strength</a:t>
            </a:r>
          </a:p>
          <a:p>
            <a:endParaRPr lang="en-GB" noProof="0" dirty="0"/>
          </a:p>
        </p:txBody>
      </p:sp>
      <p:sp>
        <p:nvSpPr>
          <p:cNvPr id="6" name="Footer Placeholder 5">
            <a:extLst>
              <a:ext uri="{FF2B5EF4-FFF2-40B4-BE49-F238E27FC236}">
                <a16:creationId xmlns="" xmlns:a16="http://schemas.microsoft.com/office/drawing/2014/main" id="{851A952C-DB06-4A41-AEFA-21D690EB82E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0" name="Title 1">
            <a:extLst>
              <a:ext uri="{FF2B5EF4-FFF2-40B4-BE49-F238E27FC236}">
                <a16:creationId xmlns="" xmlns:a16="http://schemas.microsoft.com/office/drawing/2014/main" id="{06F8E85A-D37C-B844-AA95-C25D5F6344F8}"/>
              </a:ext>
            </a:extLst>
          </p:cNvPr>
          <p:cNvSpPr>
            <a:spLocks noGrp="1"/>
          </p:cNvSpPr>
          <p:nvPr>
            <p:ph type="title"/>
          </p:nvPr>
        </p:nvSpPr>
        <p:spPr>
          <a:xfrm>
            <a:off x="581025" y="558800"/>
            <a:ext cx="11315700" cy="584200"/>
          </a:xfrm>
        </p:spPr>
        <p:txBody>
          <a:bodyPr>
            <a:noAutofit/>
          </a:bodyPr>
          <a:lstStyle/>
          <a:p>
            <a:r>
              <a:rPr lang="en-GB" sz="2400" noProof="0" dirty="0"/>
              <a:t>Assessing Barriers to Care: </a:t>
            </a:r>
            <a:br>
              <a:rPr lang="en-GB" sz="2400" noProof="0" dirty="0"/>
            </a:br>
            <a:r>
              <a:rPr lang="en-GB" sz="2400" noProof="0" dirty="0"/>
              <a:t>Laying the Groundwork for Successful Engagement</a:t>
            </a:r>
          </a:p>
        </p:txBody>
      </p:sp>
      <p:sp>
        <p:nvSpPr>
          <p:cNvPr id="19" name="Google Shape;447;p19">
            <a:extLst>
              <a:ext uri="{FF2B5EF4-FFF2-40B4-BE49-F238E27FC236}">
                <a16:creationId xmlns="" xmlns:a16="http://schemas.microsoft.com/office/drawing/2014/main" id="{8342C2A0-CA66-2049-820C-9008EC67AC8A}"/>
              </a:ext>
            </a:extLst>
          </p:cNvPr>
          <p:cNvSpPr/>
          <p:nvPr/>
        </p:nvSpPr>
        <p:spPr>
          <a:xfrm>
            <a:off x="3147476" y="724494"/>
            <a:ext cx="6182797" cy="92632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nvGrpSpPr>
          <p:cNvPr id="8" name="Group 7">
            <a:extLst>
              <a:ext uri="{FF2B5EF4-FFF2-40B4-BE49-F238E27FC236}">
                <a16:creationId xmlns="" xmlns:a16="http://schemas.microsoft.com/office/drawing/2014/main" id="{4B39967C-CE5B-D44A-9BC9-7820D2DED805}"/>
              </a:ext>
            </a:extLst>
          </p:cNvPr>
          <p:cNvGrpSpPr/>
          <p:nvPr/>
        </p:nvGrpSpPr>
        <p:grpSpPr>
          <a:xfrm>
            <a:off x="1092200" y="1525939"/>
            <a:ext cx="7363329" cy="4316453"/>
            <a:chOff x="1511164" y="1525939"/>
            <a:chExt cx="7363329" cy="4316453"/>
          </a:xfrm>
        </p:grpSpPr>
        <p:grpSp>
          <p:nvGrpSpPr>
            <p:cNvPr id="7" name="Group 6">
              <a:extLst>
                <a:ext uri="{FF2B5EF4-FFF2-40B4-BE49-F238E27FC236}">
                  <a16:creationId xmlns="" xmlns:a16="http://schemas.microsoft.com/office/drawing/2014/main" id="{A2E1996C-C225-D84D-8493-2E042A08D33C}"/>
                </a:ext>
              </a:extLst>
            </p:cNvPr>
            <p:cNvGrpSpPr/>
            <p:nvPr/>
          </p:nvGrpSpPr>
          <p:grpSpPr>
            <a:xfrm>
              <a:off x="1511165" y="1525939"/>
              <a:ext cx="7363326" cy="1322655"/>
              <a:chOff x="1511165" y="1458564"/>
              <a:chExt cx="7363326" cy="1322655"/>
            </a:xfrm>
          </p:grpSpPr>
          <p:sp>
            <p:nvSpPr>
              <p:cNvPr id="46" name="Content Placeholder 3">
                <a:extLst>
                  <a:ext uri="{FF2B5EF4-FFF2-40B4-BE49-F238E27FC236}">
                    <a16:creationId xmlns="" xmlns:a16="http://schemas.microsoft.com/office/drawing/2014/main" id="{3DB0EFE8-25E2-5A40-AC1A-9BF0C1DCA54A}"/>
                  </a:ext>
                </a:extLst>
              </p:cNvPr>
              <p:cNvSpPr txBox="1">
                <a:spLocks/>
              </p:cNvSpPr>
              <p:nvPr/>
            </p:nvSpPr>
            <p:spPr>
              <a:xfrm>
                <a:off x="3570972" y="1546684"/>
                <a:ext cx="5303519" cy="1146416"/>
              </a:xfrm>
              <a:prstGeom prst="rect">
                <a:avLst/>
              </a:prstGeom>
              <a:noFill/>
              <a:ln w="25400">
                <a:solidFill>
                  <a:schemeClr val="accent1"/>
                </a:solidFill>
              </a:ln>
            </p:spPr>
            <p:txBody>
              <a:bodyPr lIns="180000" tIns="251999" rIns="180000" bIns="251999" numCol="2" spcCol="1800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GB" dirty="0">
                    <a:sym typeface="Century Gothic"/>
                  </a:rPr>
                  <a:t>Language</a:t>
                </a:r>
              </a:p>
              <a:p>
                <a:r>
                  <a:rPr lang="en-GB" dirty="0">
                    <a:sym typeface="Century Gothic"/>
                  </a:rPr>
                  <a:t>Transportation</a:t>
                </a:r>
              </a:p>
              <a:p>
                <a:r>
                  <a:rPr lang="en-GB" dirty="0">
                    <a:sym typeface="Century Gothic"/>
                  </a:rPr>
                  <a:t>Time/money</a:t>
                </a:r>
              </a:p>
              <a:p>
                <a:r>
                  <a:rPr lang="en-GB" dirty="0">
                    <a:sym typeface="Century Gothic"/>
                  </a:rPr>
                  <a:t>Childcare</a:t>
                </a:r>
              </a:p>
            </p:txBody>
          </p:sp>
          <p:sp>
            <p:nvSpPr>
              <p:cNvPr id="39" name="Rounded Rectangle 38">
                <a:extLst>
                  <a:ext uri="{FF2B5EF4-FFF2-40B4-BE49-F238E27FC236}">
                    <a16:creationId xmlns="" xmlns:a16="http://schemas.microsoft.com/office/drawing/2014/main" id="{7D2736B5-51D9-2E4E-899E-44EF2FA7C9A9}"/>
                  </a:ext>
                </a:extLst>
              </p:cNvPr>
              <p:cNvSpPr/>
              <p:nvPr/>
            </p:nvSpPr>
            <p:spPr>
              <a:xfrm>
                <a:off x="1511165" y="1458564"/>
                <a:ext cx="2059807" cy="1322655"/>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Practical</a:t>
                </a:r>
                <a:endParaRPr lang="en-GB" sz="2000" dirty="0">
                  <a:solidFill>
                    <a:schemeClr val="bg1"/>
                  </a:solidFill>
                  <a:latin typeface="Open Sans" panose="020B0606030504020204" pitchFamily="34" charset="0"/>
                  <a:sym typeface="Arial"/>
                </a:endParaRPr>
              </a:p>
            </p:txBody>
          </p:sp>
        </p:grpSp>
        <p:grpSp>
          <p:nvGrpSpPr>
            <p:cNvPr id="4" name="Group 3">
              <a:extLst>
                <a:ext uri="{FF2B5EF4-FFF2-40B4-BE49-F238E27FC236}">
                  <a16:creationId xmlns="" xmlns:a16="http://schemas.microsoft.com/office/drawing/2014/main" id="{67C1E94E-7F55-D24D-8AF8-DD9104617287}"/>
                </a:ext>
              </a:extLst>
            </p:cNvPr>
            <p:cNvGrpSpPr/>
            <p:nvPr/>
          </p:nvGrpSpPr>
          <p:grpSpPr>
            <a:xfrm>
              <a:off x="1511165" y="3022838"/>
              <a:ext cx="7363328" cy="1322655"/>
              <a:chOff x="1511165" y="2978778"/>
              <a:chExt cx="7363328" cy="1322655"/>
            </a:xfrm>
          </p:grpSpPr>
          <p:sp>
            <p:nvSpPr>
              <p:cNvPr id="47" name="Content Placeholder 3">
                <a:extLst>
                  <a:ext uri="{FF2B5EF4-FFF2-40B4-BE49-F238E27FC236}">
                    <a16:creationId xmlns="" xmlns:a16="http://schemas.microsoft.com/office/drawing/2014/main" id="{5A598CD4-290A-0447-A6D6-EA80DF8F5F70}"/>
                  </a:ext>
                </a:extLst>
              </p:cNvPr>
              <p:cNvSpPr txBox="1">
                <a:spLocks/>
              </p:cNvSpPr>
              <p:nvPr/>
            </p:nvSpPr>
            <p:spPr>
              <a:xfrm>
                <a:off x="3570973" y="3066898"/>
                <a:ext cx="5303520" cy="1146416"/>
              </a:xfrm>
              <a:prstGeom prst="rect">
                <a:avLst/>
              </a:prstGeom>
              <a:noFill/>
              <a:ln w="25400">
                <a:solidFill>
                  <a:schemeClr val="accent1"/>
                </a:solidFill>
              </a:ln>
            </p:spPr>
            <p:txBody>
              <a:bodyPr lIns="180000" tIns="251999" rIns="180000" bIns="251999" numCol="1" spcCol="1800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Aft>
                    <a:spcPts val="0"/>
                  </a:spcAft>
                </a:pPr>
                <a:r>
                  <a:rPr lang="en-GB" dirty="0">
                    <a:sym typeface="Century Gothic"/>
                  </a:rPr>
                  <a:t>This won’t work</a:t>
                </a:r>
              </a:p>
              <a:p>
                <a:pPr>
                  <a:spcAft>
                    <a:spcPts val="0"/>
                  </a:spcAft>
                </a:pPr>
                <a:r>
                  <a:rPr lang="en-GB" dirty="0">
                    <a:sym typeface="Century Gothic"/>
                  </a:rPr>
                  <a:t>This isn’t what I care about</a:t>
                </a:r>
              </a:p>
              <a:p>
                <a:pPr>
                  <a:spcAft>
                    <a:spcPts val="0"/>
                  </a:spcAft>
                </a:pPr>
                <a:r>
                  <a:rPr lang="en-GB" dirty="0">
                    <a:sym typeface="Century Gothic"/>
                  </a:rPr>
                  <a:t>This will stigmatise me and my community</a:t>
                </a:r>
              </a:p>
            </p:txBody>
          </p:sp>
          <p:sp>
            <p:nvSpPr>
              <p:cNvPr id="41" name="Rounded Rectangle 40">
                <a:extLst>
                  <a:ext uri="{FF2B5EF4-FFF2-40B4-BE49-F238E27FC236}">
                    <a16:creationId xmlns="" xmlns:a16="http://schemas.microsoft.com/office/drawing/2014/main" id="{5435DCA4-3348-5C4A-AB35-2694E0C63678}"/>
                  </a:ext>
                </a:extLst>
              </p:cNvPr>
              <p:cNvSpPr/>
              <p:nvPr/>
            </p:nvSpPr>
            <p:spPr>
              <a:xfrm>
                <a:off x="1511165" y="2978778"/>
                <a:ext cx="2059807" cy="1322655"/>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Cognitive</a:t>
                </a:r>
                <a:endParaRPr lang="en-GB" sz="2000" dirty="0">
                  <a:solidFill>
                    <a:schemeClr val="bg1"/>
                  </a:solidFill>
                  <a:latin typeface="Open Sans" panose="020B0606030504020204" pitchFamily="34" charset="0"/>
                  <a:sym typeface="Arial"/>
                </a:endParaRPr>
              </a:p>
            </p:txBody>
          </p:sp>
        </p:grpSp>
        <p:grpSp>
          <p:nvGrpSpPr>
            <p:cNvPr id="2" name="Group 1">
              <a:extLst>
                <a:ext uri="{FF2B5EF4-FFF2-40B4-BE49-F238E27FC236}">
                  <a16:creationId xmlns="" xmlns:a16="http://schemas.microsoft.com/office/drawing/2014/main" id="{E1C93046-E8DA-1D48-B520-EBF3993130E6}"/>
                </a:ext>
              </a:extLst>
            </p:cNvPr>
            <p:cNvGrpSpPr/>
            <p:nvPr/>
          </p:nvGrpSpPr>
          <p:grpSpPr>
            <a:xfrm>
              <a:off x="1511164" y="4519737"/>
              <a:ext cx="7363329" cy="1322655"/>
              <a:chOff x="1511164" y="4587112"/>
              <a:chExt cx="7363329" cy="1322655"/>
            </a:xfrm>
          </p:grpSpPr>
          <p:sp>
            <p:nvSpPr>
              <p:cNvPr id="48" name="Content Placeholder 3">
                <a:extLst>
                  <a:ext uri="{FF2B5EF4-FFF2-40B4-BE49-F238E27FC236}">
                    <a16:creationId xmlns="" xmlns:a16="http://schemas.microsoft.com/office/drawing/2014/main" id="{AAE203D4-BC09-FB45-85E3-ABDF99FDC141}"/>
                  </a:ext>
                </a:extLst>
              </p:cNvPr>
              <p:cNvSpPr txBox="1">
                <a:spLocks/>
              </p:cNvSpPr>
              <p:nvPr/>
            </p:nvSpPr>
            <p:spPr>
              <a:xfrm>
                <a:off x="3570973" y="4673697"/>
                <a:ext cx="5303520" cy="1146416"/>
              </a:xfrm>
              <a:prstGeom prst="rect">
                <a:avLst/>
              </a:prstGeom>
              <a:noFill/>
              <a:ln w="25400">
                <a:solidFill>
                  <a:schemeClr val="accent1"/>
                </a:solidFill>
              </a:ln>
            </p:spPr>
            <p:txBody>
              <a:bodyPr lIns="180000" tIns="251999" rIns="180000" bIns="251999" numCol="1" spcCol="1800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Aft>
                    <a:spcPts val="0"/>
                  </a:spcAft>
                </a:pPr>
                <a:r>
                  <a:rPr lang="en-GB" dirty="0">
                    <a:sym typeface="Century Gothic"/>
                  </a:rPr>
                  <a:t>Distrust</a:t>
                </a:r>
              </a:p>
              <a:p>
                <a:pPr>
                  <a:spcAft>
                    <a:spcPts val="0"/>
                  </a:spcAft>
                </a:pPr>
                <a:r>
                  <a:rPr lang="en-GB" dirty="0">
                    <a:sym typeface="Century Gothic"/>
                  </a:rPr>
                  <a:t>Disillusionment</a:t>
                </a:r>
              </a:p>
              <a:p>
                <a:pPr>
                  <a:spcAft>
                    <a:spcPts val="0"/>
                  </a:spcAft>
                </a:pPr>
                <a:r>
                  <a:rPr lang="en-GB" dirty="0">
                    <a:sym typeface="Century Gothic"/>
                  </a:rPr>
                  <a:t>Anger </a:t>
                </a:r>
              </a:p>
            </p:txBody>
          </p:sp>
          <p:sp>
            <p:nvSpPr>
              <p:cNvPr id="44" name="Rounded Rectangle 43">
                <a:extLst>
                  <a:ext uri="{FF2B5EF4-FFF2-40B4-BE49-F238E27FC236}">
                    <a16:creationId xmlns="" xmlns:a16="http://schemas.microsoft.com/office/drawing/2014/main" id="{AC64518F-F875-0646-A09B-131F9A20DE5C}"/>
                  </a:ext>
                </a:extLst>
              </p:cNvPr>
              <p:cNvSpPr/>
              <p:nvPr/>
            </p:nvSpPr>
            <p:spPr>
              <a:xfrm>
                <a:off x="1511164" y="4587112"/>
                <a:ext cx="2059807" cy="1322655"/>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Emotional</a:t>
                </a:r>
                <a:endParaRPr lang="en-GB" sz="2000" dirty="0">
                  <a:solidFill>
                    <a:schemeClr val="bg1"/>
                  </a:solidFill>
                  <a:latin typeface="Open Sans" panose="020B0606030504020204" pitchFamily="34" charset="0"/>
                  <a:sym typeface="Arial"/>
                </a:endParaRPr>
              </a:p>
            </p:txBody>
          </p:sp>
        </p:grpSp>
      </p:grpSp>
      <p:sp>
        <p:nvSpPr>
          <p:cNvPr id="17" name="Google Shape;515;p21">
            <a:extLst>
              <a:ext uri="{FF2B5EF4-FFF2-40B4-BE49-F238E27FC236}">
                <a16:creationId xmlns="" xmlns:a16="http://schemas.microsoft.com/office/drawing/2014/main" id="{93CA2BE9-3346-3245-8E56-F34D15D1B818}"/>
              </a:ext>
            </a:extLst>
          </p:cNvPr>
          <p:cNvSpPr txBox="1"/>
          <p:nvPr/>
        </p:nvSpPr>
        <p:spPr>
          <a:xfrm>
            <a:off x="9259503" y="1525939"/>
            <a:ext cx="2199690" cy="1322654"/>
          </a:xfrm>
          <a:prstGeom prst="rect">
            <a:avLst/>
          </a:prstGeom>
          <a:gradFill>
            <a:gsLst>
              <a:gs pos="0">
                <a:schemeClr val="accent1"/>
              </a:gs>
              <a:gs pos="88000">
                <a:schemeClr val="accent2">
                  <a:lumMod val="84000"/>
                  <a:lumOff val="16000"/>
                </a:schemeClr>
              </a:gs>
            </a:gsLst>
            <a:lin ang="5400000" scaled="0"/>
          </a:gradFill>
          <a:ln>
            <a:noFill/>
          </a:ln>
        </p:spPr>
        <p:txBody>
          <a:bodyPr spcFirstLastPara="1" wrap="square" lIns="180000" tIns="180000" rIns="180000" bIns="180000" anchor="ctr" anchorCtr="1">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GB" sz="1400" b="1" dirty="0">
                <a:solidFill>
                  <a:schemeClr val="bg1"/>
                </a:solidFill>
                <a:latin typeface="Open Sans" panose="020B0606030504020204" pitchFamily="34" charset="0"/>
                <a:sym typeface="Century Gothic"/>
              </a:rPr>
              <a:t>Troubleshoot, build trust through recognising challenges</a:t>
            </a:r>
          </a:p>
        </p:txBody>
      </p:sp>
      <p:sp>
        <p:nvSpPr>
          <p:cNvPr id="18" name="Google Shape;517;p21">
            <a:extLst>
              <a:ext uri="{FF2B5EF4-FFF2-40B4-BE49-F238E27FC236}">
                <a16:creationId xmlns="" xmlns:a16="http://schemas.microsoft.com/office/drawing/2014/main" id="{8DC660FD-C91B-E94D-9DD9-74CCBBBCFF61}"/>
              </a:ext>
            </a:extLst>
          </p:cNvPr>
          <p:cNvSpPr txBox="1"/>
          <p:nvPr/>
        </p:nvSpPr>
        <p:spPr>
          <a:xfrm>
            <a:off x="9259503" y="3022838"/>
            <a:ext cx="2199690" cy="1322654"/>
          </a:xfrm>
          <a:prstGeom prst="rect">
            <a:avLst/>
          </a:prstGeom>
          <a:gradFill>
            <a:gsLst>
              <a:gs pos="0">
                <a:schemeClr val="accent1"/>
              </a:gs>
              <a:gs pos="88000">
                <a:schemeClr val="accent2">
                  <a:lumMod val="84000"/>
                  <a:lumOff val="16000"/>
                </a:schemeClr>
              </a:gs>
            </a:gsLst>
            <a:lin ang="5400000" scaled="0"/>
          </a:gradFill>
          <a:ln>
            <a:noFill/>
          </a:ln>
        </p:spPr>
        <p:txBody>
          <a:bodyPr spcFirstLastPara="1" wrap="square" lIns="180000" tIns="180000" rIns="180000" bIns="180000" anchor="ctr" anchorCtr="1">
            <a:noAutofit/>
          </a:bodyPr>
          <a:lstStyle/>
          <a:p>
            <a:pPr algn="ctr" defTabSz="914400">
              <a:lnSpc>
                <a:spcPct val="90000"/>
              </a:lnSpc>
              <a:buClr>
                <a:srgbClr val="000000"/>
              </a:buClr>
              <a:defRPr/>
            </a:pPr>
            <a:r>
              <a:rPr lang="en-GB" sz="1400" b="1" dirty="0">
                <a:solidFill>
                  <a:schemeClr val="bg1"/>
                </a:solidFill>
                <a:latin typeface="Open Sans" panose="020B0606030504020204" pitchFamily="34" charset="0"/>
                <a:sym typeface="Century Gothic"/>
              </a:rPr>
              <a:t>Make room to hear and understand, provide hope, ensure confidentiality</a:t>
            </a:r>
          </a:p>
        </p:txBody>
      </p:sp>
      <p:sp>
        <p:nvSpPr>
          <p:cNvPr id="20" name="Google Shape;519;p21">
            <a:extLst>
              <a:ext uri="{FF2B5EF4-FFF2-40B4-BE49-F238E27FC236}">
                <a16:creationId xmlns="" xmlns:a16="http://schemas.microsoft.com/office/drawing/2014/main" id="{7D1A2172-9AC7-4040-9E5B-18387E575228}"/>
              </a:ext>
            </a:extLst>
          </p:cNvPr>
          <p:cNvSpPr txBox="1"/>
          <p:nvPr/>
        </p:nvSpPr>
        <p:spPr>
          <a:xfrm>
            <a:off x="9259504" y="4519737"/>
            <a:ext cx="2199690" cy="1322654"/>
          </a:xfrm>
          <a:prstGeom prst="rect">
            <a:avLst/>
          </a:prstGeom>
          <a:gradFill>
            <a:gsLst>
              <a:gs pos="0">
                <a:schemeClr val="accent1"/>
              </a:gs>
              <a:gs pos="88000">
                <a:schemeClr val="accent2">
                  <a:lumMod val="84000"/>
                  <a:lumOff val="16000"/>
                </a:schemeClr>
              </a:gs>
            </a:gsLst>
            <a:lin ang="5400000" scaled="0"/>
          </a:gradFill>
          <a:ln>
            <a:noFill/>
          </a:ln>
        </p:spPr>
        <p:txBody>
          <a:bodyPr spcFirstLastPara="1" wrap="square" lIns="180000" tIns="180000" rIns="180000" bIns="180000" anchor="ctr" anchorCtr="1">
            <a:noAutofit/>
          </a:bodyPr>
          <a:lstStyle/>
          <a:p>
            <a:pPr marR="0" lvl="0" indent="0" algn="ctr" defTabSz="914400" fontAlgn="auto">
              <a:lnSpc>
                <a:spcPct val="90000"/>
              </a:lnSpc>
              <a:spcBef>
                <a:spcPts val="0"/>
              </a:spcBef>
              <a:spcAft>
                <a:spcPts val="0"/>
              </a:spcAft>
              <a:buClr>
                <a:srgbClr val="000000"/>
              </a:buClr>
              <a:buSzTx/>
              <a:buFont typeface="Arial"/>
              <a:buNone/>
              <a:tabLst/>
              <a:defRPr/>
            </a:pPr>
            <a:r>
              <a:rPr lang="en-GB" sz="1400" b="1" dirty="0">
                <a:solidFill>
                  <a:schemeClr val="bg1"/>
                </a:solidFill>
                <a:latin typeface="Open Sans" panose="020B0606030504020204" pitchFamily="34" charset="0"/>
                <a:sym typeface="Century Gothic"/>
              </a:rPr>
              <a:t>Use assessment to build relationship, engage trusted liaison, assume non-judgemental stance</a:t>
            </a:r>
          </a:p>
        </p:txBody>
      </p:sp>
      <p:sp>
        <p:nvSpPr>
          <p:cNvPr id="21" name="Google Shape;521;p21">
            <a:extLst>
              <a:ext uri="{FF2B5EF4-FFF2-40B4-BE49-F238E27FC236}">
                <a16:creationId xmlns="" xmlns:a16="http://schemas.microsoft.com/office/drawing/2014/main" id="{8DC9332C-CC60-CC44-861D-F120AA7194E9}"/>
              </a:ext>
            </a:extLst>
          </p:cNvPr>
          <p:cNvSpPr/>
          <p:nvPr/>
        </p:nvSpPr>
        <p:spPr>
          <a:xfrm>
            <a:off x="8498840" y="1905402"/>
            <a:ext cx="717349" cy="555682"/>
          </a:xfrm>
          <a:prstGeom prst="leftArrow">
            <a:avLst>
              <a:gd name="adj1" fmla="val 50000"/>
              <a:gd name="adj2" fmla="val 50000"/>
            </a:avLst>
          </a:prstGeom>
          <a:solidFill>
            <a:srgbClr val="C00000"/>
          </a:solidFill>
          <a:ln w="19050" cap="rnd"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sp>
        <p:nvSpPr>
          <p:cNvPr id="22" name="Google Shape;521;p21">
            <a:extLst>
              <a:ext uri="{FF2B5EF4-FFF2-40B4-BE49-F238E27FC236}">
                <a16:creationId xmlns="" xmlns:a16="http://schemas.microsoft.com/office/drawing/2014/main" id="{8FD0993B-4D2A-4046-A0D3-7F1A6E872B35}"/>
              </a:ext>
            </a:extLst>
          </p:cNvPr>
          <p:cNvSpPr/>
          <p:nvPr/>
        </p:nvSpPr>
        <p:spPr>
          <a:xfrm>
            <a:off x="8498839" y="3404928"/>
            <a:ext cx="717349" cy="555682"/>
          </a:xfrm>
          <a:prstGeom prst="leftArrow">
            <a:avLst>
              <a:gd name="adj1" fmla="val 50000"/>
              <a:gd name="adj2" fmla="val 50000"/>
            </a:avLst>
          </a:prstGeom>
          <a:solidFill>
            <a:srgbClr val="C00000"/>
          </a:solidFill>
          <a:ln w="19050" cap="rnd"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sp>
        <p:nvSpPr>
          <p:cNvPr id="23" name="Google Shape;521;p21">
            <a:extLst>
              <a:ext uri="{FF2B5EF4-FFF2-40B4-BE49-F238E27FC236}">
                <a16:creationId xmlns="" xmlns:a16="http://schemas.microsoft.com/office/drawing/2014/main" id="{87C540FE-E71A-A849-A0A2-DBD44F65FEEC}"/>
              </a:ext>
            </a:extLst>
          </p:cNvPr>
          <p:cNvSpPr/>
          <p:nvPr/>
        </p:nvSpPr>
        <p:spPr>
          <a:xfrm>
            <a:off x="8498838" y="4904454"/>
            <a:ext cx="717349" cy="555682"/>
          </a:xfrm>
          <a:prstGeom prst="leftArrow">
            <a:avLst>
              <a:gd name="adj1" fmla="val 50000"/>
              <a:gd name="adj2" fmla="val 50000"/>
            </a:avLst>
          </a:prstGeom>
          <a:solidFill>
            <a:srgbClr val="C00000"/>
          </a:solidFill>
          <a:ln w="19050" cap="rnd"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spTree>
    <p:extLst>
      <p:ext uri="{BB962C8B-B14F-4D97-AF65-F5344CB8AC3E}">
        <p14:creationId xmlns:p14="http://schemas.microsoft.com/office/powerpoint/2010/main" val="41127899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8D8C54-9394-8344-B557-33117B607CA3}"/>
              </a:ext>
            </a:extLst>
          </p:cNvPr>
          <p:cNvSpPr>
            <a:spLocks noGrp="1"/>
          </p:cNvSpPr>
          <p:nvPr>
            <p:ph type="title"/>
          </p:nvPr>
        </p:nvSpPr>
        <p:spPr>
          <a:xfrm>
            <a:off x="581192" y="558657"/>
            <a:ext cx="10878168" cy="584775"/>
          </a:xfrm>
        </p:spPr>
        <p:txBody>
          <a:bodyPr/>
          <a:lstStyle/>
          <a:p>
            <a:r>
              <a:rPr lang="en-GB" noProof="0" dirty="0"/>
              <a:t>Who Does the Assessment?</a:t>
            </a:r>
          </a:p>
        </p:txBody>
      </p:sp>
      <p:sp>
        <p:nvSpPr>
          <p:cNvPr id="3" name="Slide Number Placeholder 2">
            <a:extLst>
              <a:ext uri="{FF2B5EF4-FFF2-40B4-BE49-F238E27FC236}">
                <a16:creationId xmlns="" xmlns:a16="http://schemas.microsoft.com/office/drawing/2014/main" id="{6737D9A4-3474-FE49-A901-28CB9266AD45}"/>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145</a:t>
            </a:fld>
            <a:endParaRPr lang="x-none"/>
          </a:p>
        </p:txBody>
      </p:sp>
      <p:sp>
        <p:nvSpPr>
          <p:cNvPr id="5" name="Content Placeholder 4">
            <a:extLst>
              <a:ext uri="{FF2B5EF4-FFF2-40B4-BE49-F238E27FC236}">
                <a16:creationId xmlns="" xmlns:a16="http://schemas.microsoft.com/office/drawing/2014/main" id="{D75BD843-2309-5648-9748-D79733ECAA7A}"/>
              </a:ext>
            </a:extLst>
          </p:cNvPr>
          <p:cNvSpPr>
            <a:spLocks noGrp="1"/>
          </p:cNvSpPr>
          <p:nvPr>
            <p:ph sz="quarter" idx="13"/>
          </p:nvPr>
        </p:nvSpPr>
        <p:spPr>
          <a:xfrm>
            <a:off x="581025" y="137246"/>
            <a:ext cx="10878168" cy="297144"/>
          </a:xfrm>
        </p:spPr>
        <p:txBody>
          <a:bodyPr/>
          <a:lstStyle/>
          <a:p>
            <a:r>
              <a:rPr lang="en-GB" noProof="0" dirty="0"/>
              <a:t>Module 9: Ensuring “Do No Harm” – Assessing Vulnerabilities, Needs and Strengths</a:t>
            </a:r>
          </a:p>
        </p:txBody>
      </p:sp>
      <p:sp>
        <p:nvSpPr>
          <p:cNvPr id="6" name="Footer Placeholder 5">
            <a:extLst>
              <a:ext uri="{FF2B5EF4-FFF2-40B4-BE49-F238E27FC236}">
                <a16:creationId xmlns="" xmlns:a16="http://schemas.microsoft.com/office/drawing/2014/main" id="{851A952C-DB06-4A41-AEFA-21D690EB82E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grpSp>
        <p:nvGrpSpPr>
          <p:cNvPr id="22" name="Group 21">
            <a:extLst>
              <a:ext uri="{FF2B5EF4-FFF2-40B4-BE49-F238E27FC236}">
                <a16:creationId xmlns="" xmlns:a16="http://schemas.microsoft.com/office/drawing/2014/main" id="{F0A66766-B859-0448-A05D-B8E3857C7935}"/>
              </a:ext>
            </a:extLst>
          </p:cNvPr>
          <p:cNvGrpSpPr/>
          <p:nvPr/>
        </p:nvGrpSpPr>
        <p:grpSpPr>
          <a:xfrm>
            <a:off x="1472665" y="1793558"/>
            <a:ext cx="9918674" cy="5084761"/>
            <a:chOff x="1472665" y="1773238"/>
            <a:chExt cx="9918674" cy="5084761"/>
          </a:xfrm>
        </p:grpSpPr>
        <p:pic>
          <p:nvPicPr>
            <p:cNvPr id="15" name="Picture 14">
              <a:extLst>
                <a:ext uri="{FF2B5EF4-FFF2-40B4-BE49-F238E27FC236}">
                  <a16:creationId xmlns="" xmlns:a16="http://schemas.microsoft.com/office/drawing/2014/main" id="{E5192D48-B694-D141-A9EA-723725928B19}"/>
                </a:ext>
              </a:extLst>
            </p:cNvPr>
            <p:cNvPicPr>
              <a:picLocks noChangeAspect="1"/>
            </p:cNvPicPr>
            <p:nvPr/>
          </p:nvPicPr>
          <p:blipFill rotWithShape="1">
            <a:blip r:embed="rId3"/>
            <a:srcRect l="7674" t="18499" b="21014"/>
            <a:stretch/>
          </p:blipFill>
          <p:spPr>
            <a:xfrm>
              <a:off x="1472665" y="1773238"/>
              <a:ext cx="9918674" cy="5084761"/>
            </a:xfrm>
            <a:prstGeom prst="rect">
              <a:avLst/>
            </a:prstGeom>
          </p:spPr>
        </p:pic>
        <p:sp>
          <p:nvSpPr>
            <p:cNvPr id="16" name="TextBox 15">
              <a:extLst>
                <a:ext uri="{FF2B5EF4-FFF2-40B4-BE49-F238E27FC236}">
                  <a16:creationId xmlns="" xmlns:a16="http://schemas.microsoft.com/office/drawing/2014/main" id="{6E5DE9BC-F9C0-9B4B-A864-CCAE60891CED}"/>
                </a:ext>
              </a:extLst>
            </p:cNvPr>
            <p:cNvSpPr txBox="1"/>
            <p:nvPr/>
          </p:nvSpPr>
          <p:spPr>
            <a:xfrm>
              <a:off x="1559294" y="2069432"/>
              <a:ext cx="1174282" cy="808521"/>
            </a:xfrm>
            <a:prstGeom prst="rect">
              <a:avLst/>
            </a:prstGeom>
            <a:noFill/>
          </p:spPr>
          <p:txBody>
            <a:bodyPr wrap="square" lIns="108000" tIns="108000" rIns="108000" bIns="108000" rtlCol="0" anchor="ctr" anchorCtr="1">
              <a:noAutofit/>
            </a:bodyPr>
            <a:lstStyle/>
            <a:p>
              <a:pPr algn="ctr">
                <a:lnSpc>
                  <a:spcPct val="95000"/>
                </a:lnSpc>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Who does the trust?</a:t>
              </a:r>
            </a:p>
          </p:txBody>
        </p:sp>
        <p:sp>
          <p:nvSpPr>
            <p:cNvPr id="17" name="TextBox 16">
              <a:extLst>
                <a:ext uri="{FF2B5EF4-FFF2-40B4-BE49-F238E27FC236}">
                  <a16:creationId xmlns="" xmlns:a16="http://schemas.microsoft.com/office/drawing/2014/main" id="{750700A9-9958-E244-9A66-965C3072AC92}"/>
                </a:ext>
              </a:extLst>
            </p:cNvPr>
            <p:cNvSpPr txBox="1"/>
            <p:nvPr/>
          </p:nvSpPr>
          <p:spPr>
            <a:xfrm>
              <a:off x="3176337" y="1838426"/>
              <a:ext cx="1405287" cy="885523"/>
            </a:xfrm>
            <a:prstGeom prst="rect">
              <a:avLst/>
            </a:prstGeom>
            <a:noFill/>
          </p:spPr>
          <p:txBody>
            <a:bodyPr wrap="square" lIns="108000" tIns="108000" rIns="108000" bIns="108000" rtlCol="0" anchor="ctr" anchorCtr="1">
              <a:noAutofit/>
            </a:bodyPr>
            <a:lstStyle/>
            <a:p>
              <a:pPr algn="ctr">
                <a:lnSpc>
                  <a:spcPct val="95000"/>
                </a:lnSpc>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Concerns and needs of family are…</a:t>
              </a:r>
            </a:p>
          </p:txBody>
        </p:sp>
        <p:sp>
          <p:nvSpPr>
            <p:cNvPr id="18" name="TextBox 17">
              <a:extLst>
                <a:ext uri="{FF2B5EF4-FFF2-40B4-BE49-F238E27FC236}">
                  <a16:creationId xmlns="" xmlns:a16="http://schemas.microsoft.com/office/drawing/2014/main" id="{6C7A831C-447E-D74F-8CA0-373B67059FE5}"/>
                </a:ext>
              </a:extLst>
            </p:cNvPr>
            <p:cNvSpPr txBox="1"/>
            <p:nvPr/>
          </p:nvSpPr>
          <p:spPr>
            <a:xfrm>
              <a:off x="4668253" y="2146434"/>
              <a:ext cx="972152" cy="635266"/>
            </a:xfrm>
            <a:prstGeom prst="rect">
              <a:avLst/>
            </a:prstGeom>
            <a:noFill/>
          </p:spPr>
          <p:txBody>
            <a:bodyPr wrap="square" lIns="108000" tIns="108000" rIns="108000" bIns="108000" rtlCol="0" anchor="ctr" anchorCtr="1">
              <a:normAutofit fontScale="85000" lnSpcReduction="10000"/>
            </a:bodyPr>
            <a:lstStyle/>
            <a:p>
              <a:pPr algn="ctr">
                <a:lnSpc>
                  <a:spcPct val="95000"/>
                </a:lnSpc>
              </a:pPr>
              <a:r>
                <a:rPr lang="en-GB" sz="1400" b="1" dirty="0">
                  <a:latin typeface="Open Sans" panose="020B0606030504020204" pitchFamily="34" charset="0"/>
                  <a:ea typeface="Open Sans" panose="020B0606030504020204" pitchFamily="34" charset="0"/>
                  <a:cs typeface="Open Sans" panose="020B0606030504020204" pitchFamily="34" charset="0"/>
                </a:rPr>
                <a:t>I’ll assess risk</a:t>
              </a:r>
            </a:p>
          </p:txBody>
        </p:sp>
        <p:sp>
          <p:nvSpPr>
            <p:cNvPr id="19" name="TextBox 18">
              <a:extLst>
                <a:ext uri="{FF2B5EF4-FFF2-40B4-BE49-F238E27FC236}">
                  <a16:creationId xmlns="" xmlns:a16="http://schemas.microsoft.com/office/drawing/2014/main" id="{D811972E-D2A4-E34D-8928-CB6820B7180C}"/>
                </a:ext>
              </a:extLst>
            </p:cNvPr>
            <p:cNvSpPr txBox="1"/>
            <p:nvPr/>
          </p:nvSpPr>
          <p:spPr>
            <a:xfrm>
              <a:off x="5852161" y="1838426"/>
              <a:ext cx="1126156" cy="702643"/>
            </a:xfrm>
            <a:prstGeom prst="rect">
              <a:avLst/>
            </a:prstGeom>
            <a:noFill/>
          </p:spPr>
          <p:txBody>
            <a:bodyPr wrap="square" lIns="108000" tIns="108000" rIns="108000" bIns="108000" rtlCol="0" anchor="ctr" anchorCtr="1">
              <a:noAutofit/>
            </a:bodyPr>
            <a:lstStyle/>
            <a:p>
              <a:pPr algn="ctr">
                <a:lnSpc>
                  <a:spcPct val="95000"/>
                </a:lnSpc>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Don’t forget strengths</a:t>
              </a:r>
            </a:p>
          </p:txBody>
        </p:sp>
        <p:sp>
          <p:nvSpPr>
            <p:cNvPr id="20" name="TextBox 19">
              <a:extLst>
                <a:ext uri="{FF2B5EF4-FFF2-40B4-BE49-F238E27FC236}">
                  <a16:creationId xmlns="" xmlns:a16="http://schemas.microsoft.com/office/drawing/2014/main" id="{1853D4D6-F1B4-164E-BFE1-C8AD75F7E271}"/>
                </a:ext>
              </a:extLst>
            </p:cNvPr>
            <p:cNvSpPr txBox="1"/>
            <p:nvPr/>
          </p:nvSpPr>
          <p:spPr>
            <a:xfrm>
              <a:off x="8287355" y="1773238"/>
              <a:ext cx="1559288" cy="1008462"/>
            </a:xfrm>
            <a:prstGeom prst="ellipse">
              <a:avLst/>
            </a:prstGeom>
            <a:noFill/>
          </p:spPr>
          <p:txBody>
            <a:bodyPr wrap="square" lIns="0" tIns="0" rIns="0" bIns="0" rtlCol="0" anchor="ctr" anchorCtr="1">
              <a:normAutofit fontScale="77500" lnSpcReduction="20000"/>
            </a:bodyPr>
            <a:lstStyle/>
            <a:p>
              <a:pPr algn="ctr">
                <a:lnSpc>
                  <a:spcPct val="140000"/>
                </a:lnSpc>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 assessed some mental health issues…</a:t>
              </a:r>
            </a:p>
          </p:txBody>
        </p:sp>
        <p:sp>
          <p:nvSpPr>
            <p:cNvPr id="21" name="TextBox 20">
              <a:extLst>
                <a:ext uri="{FF2B5EF4-FFF2-40B4-BE49-F238E27FC236}">
                  <a16:creationId xmlns="" xmlns:a16="http://schemas.microsoft.com/office/drawing/2014/main" id="{7E4AC0FC-EFB1-A24C-8CB8-2B6F9E5BFFF7}"/>
                </a:ext>
              </a:extLst>
            </p:cNvPr>
            <p:cNvSpPr txBox="1"/>
            <p:nvPr/>
          </p:nvSpPr>
          <p:spPr>
            <a:xfrm>
              <a:off x="9760017" y="2406316"/>
              <a:ext cx="872689" cy="539015"/>
            </a:xfrm>
            <a:prstGeom prst="rect">
              <a:avLst/>
            </a:prstGeom>
            <a:noFill/>
          </p:spPr>
          <p:txBody>
            <a:bodyPr wrap="square" lIns="108000" tIns="108000" rIns="108000" bIns="108000" rtlCol="0" anchor="ctr" anchorCtr="1">
              <a:normAutofit fontScale="92500" lnSpcReduction="20000"/>
            </a:bodyPr>
            <a:lstStyle/>
            <a:p>
              <a:pPr algn="ctr">
                <a:lnSpc>
                  <a:spcPct val="95000"/>
                </a:lnSpc>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Go team!</a:t>
              </a:r>
            </a:p>
          </p:txBody>
        </p:sp>
      </p:grpSp>
    </p:spTree>
    <p:extLst>
      <p:ext uri="{BB962C8B-B14F-4D97-AF65-F5344CB8AC3E}">
        <p14:creationId xmlns:p14="http://schemas.microsoft.com/office/powerpoint/2010/main" val="24614853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2CDF57-A0A2-0F4B-9618-0AEB8DFA0142}"/>
              </a:ext>
            </a:extLst>
          </p:cNvPr>
          <p:cNvSpPr>
            <a:spLocks noGrp="1"/>
          </p:cNvSpPr>
          <p:nvPr>
            <p:ph type="title"/>
          </p:nvPr>
        </p:nvSpPr>
        <p:spPr/>
        <p:txBody>
          <a:bodyPr/>
          <a:lstStyle/>
          <a:p>
            <a:r>
              <a:rPr lang="en-GB" noProof="0" dirty="0"/>
              <a:t>Sources of Information</a:t>
            </a:r>
          </a:p>
        </p:txBody>
      </p:sp>
      <p:sp>
        <p:nvSpPr>
          <p:cNvPr id="3" name="Slide Number Placeholder 2">
            <a:extLst>
              <a:ext uri="{FF2B5EF4-FFF2-40B4-BE49-F238E27FC236}">
                <a16:creationId xmlns="" xmlns:a16="http://schemas.microsoft.com/office/drawing/2014/main" id="{E65BD70B-61D0-794E-9044-82C9CC2B1735}"/>
              </a:ext>
            </a:extLst>
          </p:cNvPr>
          <p:cNvSpPr>
            <a:spLocks noGrp="1"/>
          </p:cNvSpPr>
          <p:nvPr>
            <p:ph type="sldNum" sz="quarter" idx="4"/>
          </p:nvPr>
        </p:nvSpPr>
        <p:spPr/>
        <p:txBody>
          <a:bodyPr/>
          <a:lstStyle/>
          <a:p>
            <a:fld id="{8147DBEF-BD83-7C4B-BB76-3EC13072CDF4}" type="slidenum">
              <a:rPr lang="x-none" smtClean="0"/>
              <a:pPr/>
              <a:t>146</a:t>
            </a:fld>
            <a:endParaRPr lang="x-none"/>
          </a:p>
        </p:txBody>
      </p:sp>
      <p:sp>
        <p:nvSpPr>
          <p:cNvPr id="4" name="Content Placeholder 3">
            <a:extLst>
              <a:ext uri="{FF2B5EF4-FFF2-40B4-BE49-F238E27FC236}">
                <a16:creationId xmlns="" xmlns:a16="http://schemas.microsoft.com/office/drawing/2014/main" id="{0DB5718A-374B-544F-8F96-5D2EB759001E}"/>
              </a:ext>
            </a:extLst>
          </p:cNvPr>
          <p:cNvSpPr>
            <a:spLocks noGrp="1"/>
          </p:cNvSpPr>
          <p:nvPr>
            <p:ph idx="12"/>
          </p:nvPr>
        </p:nvSpPr>
        <p:spPr>
          <a:xfrm>
            <a:off x="1092201" y="2626355"/>
            <a:ext cx="3999563" cy="3029640"/>
          </a:xfrm>
        </p:spPr>
        <p:txBody>
          <a:bodyPr/>
          <a:lstStyle/>
          <a:p>
            <a:pPr marL="0" indent="0">
              <a:buNone/>
            </a:pPr>
            <a:r>
              <a:rPr lang="en-GB" b="1" noProof="0" dirty="0"/>
              <a:t>Different sources of information can provide different pieces to the puzzle.</a:t>
            </a:r>
          </a:p>
        </p:txBody>
      </p:sp>
      <p:sp>
        <p:nvSpPr>
          <p:cNvPr id="5" name="Content Placeholder 4">
            <a:extLst>
              <a:ext uri="{FF2B5EF4-FFF2-40B4-BE49-F238E27FC236}">
                <a16:creationId xmlns="" xmlns:a16="http://schemas.microsoft.com/office/drawing/2014/main" id="{4504D2AF-237B-4E41-BDDA-9008BE1360D2}"/>
              </a:ext>
            </a:extLst>
          </p:cNvPr>
          <p:cNvSpPr>
            <a:spLocks noGrp="1"/>
          </p:cNvSpPr>
          <p:nvPr>
            <p:ph sz="quarter" idx="13"/>
          </p:nvPr>
        </p:nvSpPr>
        <p:spPr/>
        <p:txBody>
          <a:bodyPr/>
          <a:lstStyle/>
          <a:p>
            <a:r>
              <a:rPr lang="en-GB" noProof="0" dirty="0"/>
              <a:t>Module 9: Ensuring “Do No Harm” – Assessing Vulnerabilities, Needs and Strengths</a:t>
            </a:r>
          </a:p>
        </p:txBody>
      </p:sp>
      <p:sp>
        <p:nvSpPr>
          <p:cNvPr id="6" name="Footer Placeholder 5">
            <a:extLst>
              <a:ext uri="{FF2B5EF4-FFF2-40B4-BE49-F238E27FC236}">
                <a16:creationId xmlns="" xmlns:a16="http://schemas.microsoft.com/office/drawing/2014/main" id="{7897290F-F3B3-074B-A0BD-E26C81ECCFA5}"/>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11" name="Picture 10" descr="A picture containing jigsaw puzzle&#10;&#10;Description automatically generated">
            <a:extLst>
              <a:ext uri="{FF2B5EF4-FFF2-40B4-BE49-F238E27FC236}">
                <a16:creationId xmlns="" xmlns:a16="http://schemas.microsoft.com/office/drawing/2014/main" id="{63DB0B05-F209-B94F-B9D4-4D0A176FB26F}"/>
              </a:ext>
            </a:extLst>
          </p:cNvPr>
          <p:cNvPicPr>
            <a:picLocks noChangeAspect="1"/>
          </p:cNvPicPr>
          <p:nvPr/>
        </p:nvPicPr>
        <p:blipFill>
          <a:blip r:embed="rId3"/>
          <a:stretch>
            <a:fillRect/>
          </a:stretch>
        </p:blipFill>
        <p:spPr>
          <a:xfrm>
            <a:off x="5919537" y="1710279"/>
            <a:ext cx="6209121" cy="4097686"/>
          </a:xfrm>
          <a:prstGeom prst="rect">
            <a:avLst/>
          </a:prstGeom>
        </p:spPr>
      </p:pic>
    </p:spTree>
    <p:extLst>
      <p:ext uri="{BB962C8B-B14F-4D97-AF65-F5344CB8AC3E}">
        <p14:creationId xmlns:p14="http://schemas.microsoft.com/office/powerpoint/2010/main" val="2892914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048A9C-8346-DD4E-A619-EF0650CE7CCE}"/>
              </a:ext>
            </a:extLst>
          </p:cNvPr>
          <p:cNvSpPr>
            <a:spLocks noGrp="1"/>
          </p:cNvSpPr>
          <p:nvPr>
            <p:ph type="title"/>
          </p:nvPr>
        </p:nvSpPr>
        <p:spPr/>
        <p:txBody>
          <a:bodyPr/>
          <a:lstStyle/>
          <a:p>
            <a:r>
              <a:rPr lang="en-GB" noProof="0" dirty="0"/>
              <a:t>Key Principles of Assessment</a:t>
            </a:r>
          </a:p>
        </p:txBody>
      </p:sp>
      <p:sp>
        <p:nvSpPr>
          <p:cNvPr id="3" name="Slide Number Placeholder 2">
            <a:extLst>
              <a:ext uri="{FF2B5EF4-FFF2-40B4-BE49-F238E27FC236}">
                <a16:creationId xmlns="" xmlns:a16="http://schemas.microsoft.com/office/drawing/2014/main" id="{818FF0B4-4D66-FE4C-ACC5-5FBD616EAC15}"/>
              </a:ext>
            </a:extLst>
          </p:cNvPr>
          <p:cNvSpPr>
            <a:spLocks noGrp="1"/>
          </p:cNvSpPr>
          <p:nvPr>
            <p:ph type="sldNum" sz="quarter" idx="4"/>
          </p:nvPr>
        </p:nvSpPr>
        <p:spPr/>
        <p:txBody>
          <a:bodyPr/>
          <a:lstStyle/>
          <a:p>
            <a:fld id="{8147DBEF-BD83-7C4B-BB76-3EC13072CDF4}" type="slidenum">
              <a:rPr lang="x-none" smtClean="0"/>
              <a:pPr/>
              <a:t>147</a:t>
            </a:fld>
            <a:endParaRPr lang="x-none"/>
          </a:p>
        </p:txBody>
      </p:sp>
      <p:sp>
        <p:nvSpPr>
          <p:cNvPr id="4" name="Content Placeholder 3">
            <a:extLst>
              <a:ext uri="{FF2B5EF4-FFF2-40B4-BE49-F238E27FC236}">
                <a16:creationId xmlns="" xmlns:a16="http://schemas.microsoft.com/office/drawing/2014/main" id="{AAF09EAD-9A26-074F-BA6D-F1BC4A0C8FA8}"/>
              </a:ext>
            </a:extLst>
          </p:cNvPr>
          <p:cNvSpPr>
            <a:spLocks noGrp="1"/>
          </p:cNvSpPr>
          <p:nvPr>
            <p:ph idx="12"/>
          </p:nvPr>
        </p:nvSpPr>
        <p:spPr/>
        <p:txBody>
          <a:bodyPr/>
          <a:lstStyle/>
          <a:p>
            <a:r>
              <a:rPr lang="en-GB" b="1" noProof="0" dirty="0"/>
              <a:t>Take a strengths-based approach.</a:t>
            </a:r>
          </a:p>
          <a:p>
            <a:r>
              <a:rPr lang="en-GB" b="1" noProof="0" dirty="0"/>
              <a:t>Use the assessment to build trust and relationship.</a:t>
            </a:r>
          </a:p>
          <a:p>
            <a:r>
              <a:rPr lang="en-GB" b="1" noProof="0" dirty="0"/>
              <a:t>Learn what matters to the individual/family.</a:t>
            </a:r>
          </a:p>
          <a:p>
            <a:r>
              <a:rPr lang="en-GB" b="1" noProof="0" dirty="0"/>
              <a:t>“Do No Harm”</a:t>
            </a:r>
          </a:p>
          <a:p>
            <a:endParaRPr lang="en-GB" noProof="0" dirty="0"/>
          </a:p>
          <a:p>
            <a:endParaRPr lang="en-GB" noProof="0" dirty="0"/>
          </a:p>
        </p:txBody>
      </p:sp>
      <p:sp>
        <p:nvSpPr>
          <p:cNvPr id="5" name="Content Placeholder 4">
            <a:extLst>
              <a:ext uri="{FF2B5EF4-FFF2-40B4-BE49-F238E27FC236}">
                <a16:creationId xmlns="" xmlns:a16="http://schemas.microsoft.com/office/drawing/2014/main" id="{482D215F-11A4-874C-8714-A3A93111D517}"/>
              </a:ext>
            </a:extLst>
          </p:cNvPr>
          <p:cNvSpPr>
            <a:spLocks noGrp="1"/>
          </p:cNvSpPr>
          <p:nvPr>
            <p:ph sz="quarter" idx="13"/>
          </p:nvPr>
        </p:nvSpPr>
        <p:spPr/>
        <p:txBody>
          <a:bodyPr/>
          <a:lstStyle/>
          <a:p>
            <a:r>
              <a:rPr lang="en-GB" noProof="0" dirty="0"/>
              <a:t>Module 9: Ensuring “Do No Harm” – Assessing Vulnerabilities, Needs and Strengths</a:t>
            </a:r>
          </a:p>
          <a:p>
            <a:endParaRPr lang="en-GB" noProof="0" dirty="0"/>
          </a:p>
        </p:txBody>
      </p:sp>
      <p:sp>
        <p:nvSpPr>
          <p:cNvPr id="6" name="Footer Placeholder 5">
            <a:extLst>
              <a:ext uri="{FF2B5EF4-FFF2-40B4-BE49-F238E27FC236}">
                <a16:creationId xmlns="" xmlns:a16="http://schemas.microsoft.com/office/drawing/2014/main" id="{1229BCC5-EB56-D64C-A717-4858D75ECCDA}"/>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41515140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878168" cy="584775"/>
          </a:xfrm>
        </p:spPr>
        <p:txBody>
          <a:bodyPr/>
          <a:lstStyle/>
          <a:p>
            <a:r>
              <a:rPr lang="en-GB" noProof="0" dirty="0"/>
              <a:t>Breakout Exercise</a:t>
            </a:r>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148</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0" y="1773238"/>
            <a:ext cx="9979025" cy="2926955"/>
          </a:xfrm>
        </p:spPr>
        <p:txBody>
          <a:bodyPr wrap="square">
            <a:spAutoFit/>
          </a:bodyPr>
          <a:lstStyle/>
          <a:p>
            <a:pPr marL="0" lvl="0" indent="0">
              <a:buNone/>
            </a:pPr>
            <a:r>
              <a:rPr lang="en-GB" b="1" noProof="0" dirty="0">
                <a:sym typeface="Calibri"/>
              </a:rPr>
              <a:t>Instructions</a:t>
            </a:r>
          </a:p>
          <a:p>
            <a:pPr marL="457200" indent="-457200">
              <a:buFont typeface="+mj-lt"/>
              <a:buAutoNum type="arabicPeriod"/>
            </a:pPr>
            <a:r>
              <a:rPr lang="en-GB" noProof="0" dirty="0">
                <a:sym typeface="Century Gothic"/>
              </a:rPr>
              <a:t>Read through a case example.</a:t>
            </a:r>
            <a:endParaRPr lang="en-GB" noProof="0" dirty="0">
              <a:sym typeface="Arial"/>
            </a:endParaRPr>
          </a:p>
          <a:p>
            <a:pPr marL="457200" indent="-457200">
              <a:buFont typeface="+mj-lt"/>
              <a:buAutoNum type="arabicPeriod"/>
            </a:pPr>
            <a:r>
              <a:rPr lang="en-GB" noProof="0" dirty="0">
                <a:sym typeface="Century Gothic"/>
              </a:rPr>
              <a:t>Discuss and answer the following questions:</a:t>
            </a:r>
            <a:endParaRPr lang="en-GB" noProof="0" dirty="0">
              <a:sym typeface="Arial"/>
            </a:endParaRPr>
          </a:p>
          <a:p>
            <a:pPr marL="828000" lvl="1" indent="-342900">
              <a:buFont typeface="+mj-lt"/>
              <a:buAutoNum type="alphaLcParenR"/>
            </a:pPr>
            <a:r>
              <a:rPr lang="en-GB" noProof="0" dirty="0">
                <a:sym typeface="Arial"/>
              </a:rPr>
              <a:t>What areas of information are relevant to an assessment? What additional information would you like to get?</a:t>
            </a:r>
          </a:p>
          <a:p>
            <a:pPr marL="828000" lvl="1" indent="-342900">
              <a:buFont typeface="+mj-lt"/>
              <a:buAutoNum type="alphaLcParenR"/>
            </a:pPr>
            <a:r>
              <a:rPr lang="en-GB" noProof="0" dirty="0">
                <a:sym typeface="Arial"/>
              </a:rPr>
              <a:t>What sources might you go to in order to obtain this additional information?</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878168" cy="297144"/>
          </a:xfrm>
        </p:spPr>
        <p:txBody>
          <a:bodyPr>
            <a:normAutofit/>
          </a:bodyPr>
          <a:lstStyle/>
          <a:p>
            <a:r>
              <a:rPr lang="en-GB" noProof="0" dirty="0"/>
              <a:t>Module 9: Ensuring “Do No Harm” – Assessing Vulnerabilities, Needs and Strengths</a:t>
            </a:r>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raphic 6" descr="Chat">
            <a:extLst>
              <a:ext uri="{FF2B5EF4-FFF2-40B4-BE49-F238E27FC236}">
                <a16:creationId xmlns="" xmlns:a16="http://schemas.microsoft.com/office/drawing/2014/main" id="{C4A6068D-37F2-854F-9A5F-61F1A687086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88629908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197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p:txBody>
          <a:bodyPr/>
          <a:lstStyle/>
          <a:p>
            <a:r>
              <a:rPr lang="en-GB" noProof="0" dirty="0"/>
              <a:t>Key Foundational Terms and Concepts</a:t>
            </a:r>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p:txBody>
          <a:bodyPr/>
          <a:lstStyle/>
          <a:p>
            <a:fld id="{8147DBEF-BD83-7C4B-BB76-3EC13072CDF4}" type="slidenum">
              <a:rPr lang="x-none" smtClean="0"/>
              <a:pPr/>
              <a:t>15</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p:txBody>
          <a:bodyPr wrap="square">
            <a:spAutoFit/>
          </a:bodyPr>
          <a:lstStyle/>
          <a:p>
            <a:pPr lvl="0"/>
            <a:r>
              <a:rPr lang="en-GB" b="1" noProof="0" dirty="0">
                <a:sym typeface="Calibri"/>
              </a:rPr>
              <a:t>Radicalisation: </a:t>
            </a:r>
            <a:r>
              <a:rPr lang="en-GB" noProof="0" dirty="0">
                <a:sym typeface="Calibri"/>
              </a:rPr>
              <a:t>who might have a proposed definition?</a:t>
            </a:r>
          </a:p>
          <a:p>
            <a:pPr lvl="0"/>
            <a:r>
              <a:rPr lang="en-GB" b="1" noProof="0" dirty="0">
                <a:sym typeface="Calibri"/>
              </a:rPr>
              <a:t>Violent extremism (VE): </a:t>
            </a:r>
            <a:r>
              <a:rPr lang="en-GB" noProof="0" dirty="0">
                <a:sym typeface="Calibri"/>
              </a:rPr>
              <a:t>who might have a proposed definition?</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p:txBody>
          <a:bodyPr>
            <a:normAutofit/>
          </a:bodyPr>
          <a:lstStyle/>
          <a:p>
            <a:r>
              <a:rPr lang="en-GB" noProof="0" dirty="0"/>
              <a:t>Module 2: Levelling the Playing Field</a:t>
            </a:r>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p:txBody>
          <a:bodyPr/>
          <a:lstStyle/>
          <a:p>
            <a:r>
              <a:rPr lang="en-GB" dirty="0"/>
              <a:t>IIJ Multi-Actor P/CVE Training Curriculum</a:t>
            </a:r>
          </a:p>
        </p:txBody>
      </p:sp>
    </p:spTree>
    <p:extLst>
      <p:ext uri="{BB962C8B-B14F-4D97-AF65-F5344CB8AC3E}">
        <p14:creationId xmlns:p14="http://schemas.microsoft.com/office/powerpoint/2010/main" val="173656981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79593A20-D6B2-4845-908B-CDBB2E237E55}"/>
              </a:ext>
            </a:extLst>
          </p:cNvPr>
          <p:cNvSpPr>
            <a:spLocks noGrp="1"/>
          </p:cNvSpPr>
          <p:nvPr>
            <p:ph type="subTitle" idx="1"/>
          </p:nvPr>
        </p:nvSpPr>
        <p:spPr>
          <a:xfrm>
            <a:off x="3410378" y="3672900"/>
            <a:ext cx="5338986" cy="1938992"/>
          </a:xfrm>
        </p:spPr>
        <p:txBody>
          <a:bodyPr wrap="square">
            <a:spAutoFit/>
          </a:bodyPr>
          <a:lstStyle/>
          <a:p>
            <a:r>
              <a:rPr lang="en-GB" noProof="0" dirty="0"/>
              <a:t>Ensuring “Do No Harm” – Developing and Implementing Tailor-Made Individual Support Plans</a:t>
            </a:r>
          </a:p>
        </p:txBody>
      </p:sp>
      <p:sp>
        <p:nvSpPr>
          <p:cNvPr id="2" name="Title 1">
            <a:extLst>
              <a:ext uri="{FF2B5EF4-FFF2-40B4-BE49-F238E27FC236}">
                <a16:creationId xmlns="" xmlns:a16="http://schemas.microsoft.com/office/drawing/2014/main"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10</a:t>
            </a:r>
          </a:p>
        </p:txBody>
      </p:sp>
      <p:sp>
        <p:nvSpPr>
          <p:cNvPr id="5" name="Slide Number Placeholder 4">
            <a:extLst>
              <a:ext uri="{FF2B5EF4-FFF2-40B4-BE49-F238E27FC236}">
                <a16:creationId xmlns="" xmlns:a16="http://schemas.microsoft.com/office/drawing/2014/main"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x-none" smtClean="0"/>
              <a:pPr/>
              <a:t>150</a:t>
            </a:fld>
            <a:endParaRPr lang="x-none"/>
          </a:p>
        </p:txBody>
      </p:sp>
      <p:pic>
        <p:nvPicPr>
          <p:cNvPr id="14" name="Picture 13" descr="A picture containing shape&#10;&#10;Description automatically generated">
            <a:extLst>
              <a:ext uri="{FF2B5EF4-FFF2-40B4-BE49-F238E27FC236}">
                <a16:creationId xmlns="" xmlns:a16="http://schemas.microsoft.com/office/drawing/2014/main"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293258752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 xmlns:a16="http://schemas.microsoft.com/office/drawing/2014/main"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151</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1" y="2178494"/>
            <a:ext cx="5003800" cy="1697388"/>
          </a:xfrm>
        </p:spPr>
        <p:txBody>
          <a:bodyPr wrap="square">
            <a:spAutoFit/>
          </a:bodyPr>
          <a:lstStyle/>
          <a:p>
            <a:pPr marL="0" lvl="0" indent="0">
              <a:buNone/>
            </a:pPr>
            <a:r>
              <a:rPr lang="en-GB" noProof="0" dirty="0">
                <a:sym typeface="Calibri"/>
              </a:rPr>
              <a:t>To provide a </a:t>
            </a:r>
            <a:r>
              <a:rPr lang="en-GB" b="1" noProof="0" dirty="0">
                <a:sym typeface="Calibri"/>
              </a:rPr>
              <a:t>framework and specific guidance for interventions </a:t>
            </a:r>
            <a:r>
              <a:rPr lang="en-GB" noProof="0" dirty="0">
                <a:sym typeface="Calibri"/>
              </a:rPr>
              <a:t>within a multi-actor framework and </a:t>
            </a:r>
            <a:r>
              <a:rPr lang="en-GB" b="1" noProof="0" dirty="0">
                <a:sym typeface="Calibri"/>
              </a:rPr>
              <a:t>ensuring a “Do No Harm” approach.</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10: Ensuring “Do No Harm” – Developing and Implementing Tailor-made Individual Support Plans</a:t>
            </a:r>
          </a:p>
        </p:txBody>
      </p:sp>
      <p:sp>
        <p:nvSpPr>
          <p:cNvPr id="23" name="Footer Placeholder 3">
            <a:extLst>
              <a:ext uri="{FF2B5EF4-FFF2-40B4-BE49-F238E27FC236}">
                <a16:creationId xmlns="" xmlns:a16="http://schemas.microsoft.com/office/drawing/2014/main"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 xmlns:a16="http://schemas.microsoft.com/office/drawing/2014/main" id="{D29935A7-D3E1-1142-9A43-BE7541D10AAE}"/>
              </a:ext>
            </a:extLst>
          </p:cNvPr>
          <p:cNvPicPr>
            <a:picLocks noChangeAspect="1"/>
          </p:cNvPicPr>
          <p:nvPr/>
        </p:nvPicPr>
        <p:blipFill>
          <a:blip r:embed="rId2"/>
          <a:stretch>
            <a:fillRect/>
          </a:stretch>
        </p:blipFill>
        <p:spPr>
          <a:xfrm>
            <a:off x="8081589" y="3020251"/>
            <a:ext cx="2812666" cy="2645520"/>
          </a:xfrm>
          <a:prstGeom prst="rect">
            <a:avLst/>
          </a:prstGeom>
        </p:spPr>
      </p:pic>
    </p:spTree>
    <p:extLst>
      <p:ext uri="{BB962C8B-B14F-4D97-AF65-F5344CB8AC3E}">
        <p14:creationId xmlns:p14="http://schemas.microsoft.com/office/powerpoint/2010/main" val="7998147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p:txBody>
          <a:bodyPr/>
          <a:lstStyle/>
          <a:p>
            <a:fld id="{8147DBEF-BD83-7C4B-BB76-3EC13072CDF4}" type="slidenum">
              <a:rPr lang="x-none" smtClean="0"/>
              <a:pPr/>
              <a:t>152</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sz="quarter" idx="13"/>
          </p:nvPr>
        </p:nvSpPr>
        <p:spPr/>
        <p:txBody>
          <a:bodyPr/>
          <a:lstStyle/>
          <a:p>
            <a:r>
              <a:rPr lang="en-GB" noProof="0" dirty="0"/>
              <a:t>Module 10: Ensuring “Do No Harm” – Developing and Implementing Tailor-made Individual Support Plans</a:t>
            </a:r>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p:txBody>
          <a:bodyPr/>
          <a:lstStyle/>
          <a:p>
            <a:r>
              <a:rPr lang="en-GB" dirty="0"/>
              <a:t>IIJ Multi-Actor P/CVE Training Curriculum</a:t>
            </a:r>
          </a:p>
        </p:txBody>
      </p:sp>
      <p:grpSp>
        <p:nvGrpSpPr>
          <p:cNvPr id="2" name="Group 65">
            <a:extLst>
              <a:ext uri="{FF2B5EF4-FFF2-40B4-BE49-F238E27FC236}">
                <a16:creationId xmlns="" xmlns:a16="http://schemas.microsoft.com/office/drawing/2014/main" id="{5D07680C-1445-3D4E-AE1D-5B5D5374F6CD}"/>
              </a:ext>
            </a:extLst>
          </p:cNvPr>
          <p:cNvGrpSpPr/>
          <p:nvPr/>
        </p:nvGrpSpPr>
        <p:grpSpPr>
          <a:xfrm>
            <a:off x="581026" y="2026672"/>
            <a:ext cx="2653324" cy="4024225"/>
            <a:chOff x="1225951" y="2038247"/>
            <a:chExt cx="2653324" cy="4024225"/>
          </a:xfrm>
        </p:grpSpPr>
        <p:pic>
          <p:nvPicPr>
            <p:cNvPr id="27" name="Graphic 26" descr="Badge Tick">
              <a:extLst>
                <a:ext uri="{FF2B5EF4-FFF2-40B4-BE49-F238E27FC236}">
                  <a16:creationId xmlns="" xmlns:a16="http://schemas.microsoft.com/office/drawing/2014/main" id="{5C46576F-3C1D-DA47-9C1F-505C5F93ED4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93256" y="2038247"/>
              <a:ext cx="1338777" cy="1338777"/>
            </a:xfrm>
            <a:prstGeom prst="rect">
              <a:avLst/>
            </a:prstGeom>
          </p:spPr>
        </p:pic>
        <p:sp>
          <p:nvSpPr>
            <p:cNvPr id="33" name="Freeform 67">
              <a:extLst>
                <a:ext uri="{FF2B5EF4-FFF2-40B4-BE49-F238E27FC236}">
                  <a16:creationId xmlns="" xmlns:a16="http://schemas.microsoft.com/office/drawing/2014/main" id="{9DB33CC2-5D97-D04A-B6B9-3931AB3A61AC}"/>
                </a:ext>
              </a:extLst>
            </p:cNvPr>
            <p:cNvSpPr/>
            <p:nvPr/>
          </p:nvSpPr>
          <p:spPr>
            <a:xfrm>
              <a:off x="1225951" y="3504127"/>
              <a:ext cx="2653324" cy="255834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the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key domains and potential tools/approaches for intervention </a:t>
              </a: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 a multi-actor approach.</a:t>
              </a:r>
            </a:p>
          </p:txBody>
        </p:sp>
      </p:grpSp>
      <p:grpSp>
        <p:nvGrpSpPr>
          <p:cNvPr id="13" name="Group 71">
            <a:extLst>
              <a:ext uri="{FF2B5EF4-FFF2-40B4-BE49-F238E27FC236}">
                <a16:creationId xmlns="" xmlns:a16="http://schemas.microsoft.com/office/drawing/2014/main" id="{43C4C908-8CB6-FF42-B7AF-F2FE40E7C493}"/>
              </a:ext>
            </a:extLst>
          </p:cNvPr>
          <p:cNvGrpSpPr/>
          <p:nvPr/>
        </p:nvGrpSpPr>
        <p:grpSpPr>
          <a:xfrm>
            <a:off x="3588101" y="2026672"/>
            <a:ext cx="2653325" cy="4024225"/>
            <a:chOff x="1309012" y="2038247"/>
            <a:chExt cx="2507263" cy="4024225"/>
          </a:xfrm>
        </p:grpSpPr>
        <p:pic>
          <p:nvPicPr>
            <p:cNvPr id="14" name="Graphic 13" descr="Badge Tick">
              <a:extLst>
                <a:ext uri="{FF2B5EF4-FFF2-40B4-BE49-F238E27FC236}">
                  <a16:creationId xmlns="" xmlns:a16="http://schemas.microsoft.com/office/drawing/2014/main" id="{16BA1B01-43B3-5E4D-BAE0-DDDD86B677B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93256" y="2038247"/>
              <a:ext cx="1338777" cy="1338777"/>
            </a:xfrm>
            <a:prstGeom prst="rect">
              <a:avLst/>
            </a:prstGeom>
          </p:spPr>
        </p:pic>
        <p:sp>
          <p:nvSpPr>
            <p:cNvPr id="15" name="Freeform 73">
              <a:extLst>
                <a:ext uri="{FF2B5EF4-FFF2-40B4-BE49-F238E27FC236}">
                  <a16:creationId xmlns="" xmlns:a16="http://schemas.microsoft.com/office/drawing/2014/main" id="{02B336D0-DCD5-4F4F-ACF0-8BC4BB6B0325}"/>
                </a:ext>
              </a:extLst>
            </p:cNvPr>
            <p:cNvSpPr/>
            <p:nvPr/>
          </p:nvSpPr>
          <p:spPr>
            <a:xfrm>
              <a:off x="1309012" y="3504127"/>
              <a:ext cx="2507263" cy="255834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that available interventions must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align with vulnerabilities and strengthen the protective factors </a:t>
              </a: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identified during assessment.</a:t>
              </a:r>
            </a:p>
          </p:txBody>
        </p:sp>
      </p:grpSp>
      <p:grpSp>
        <p:nvGrpSpPr>
          <p:cNvPr id="16" name="Group 77">
            <a:extLst>
              <a:ext uri="{FF2B5EF4-FFF2-40B4-BE49-F238E27FC236}">
                <a16:creationId xmlns="" xmlns:a16="http://schemas.microsoft.com/office/drawing/2014/main" id="{570732EE-3F9C-4A41-8CD8-EA20328D8B89}"/>
              </a:ext>
            </a:extLst>
          </p:cNvPr>
          <p:cNvGrpSpPr/>
          <p:nvPr/>
        </p:nvGrpSpPr>
        <p:grpSpPr>
          <a:xfrm>
            <a:off x="6702968" y="2026672"/>
            <a:ext cx="1832989" cy="4024225"/>
            <a:chOff x="1696601" y="2038247"/>
            <a:chExt cx="1732086" cy="4024225"/>
          </a:xfrm>
        </p:grpSpPr>
        <p:pic>
          <p:nvPicPr>
            <p:cNvPr id="17" name="Graphic 16" descr="Badge Tick">
              <a:extLst>
                <a:ext uri="{FF2B5EF4-FFF2-40B4-BE49-F238E27FC236}">
                  <a16:creationId xmlns="" xmlns:a16="http://schemas.microsoft.com/office/drawing/2014/main" id="{348F8EDA-C136-FD4E-AB24-4E3B1617B0F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93256" y="2038247"/>
              <a:ext cx="1338777" cy="1338777"/>
            </a:xfrm>
            <a:prstGeom prst="rect">
              <a:avLst/>
            </a:prstGeom>
          </p:spPr>
        </p:pic>
        <p:sp>
          <p:nvSpPr>
            <p:cNvPr id="18" name="Freeform 79">
              <a:extLst>
                <a:ext uri="{FF2B5EF4-FFF2-40B4-BE49-F238E27FC236}">
                  <a16:creationId xmlns="" xmlns:a16="http://schemas.microsoft.com/office/drawing/2014/main" id="{9F390287-BC10-A144-ACC3-E7B3A50F2210}"/>
                </a:ext>
              </a:extLst>
            </p:cNvPr>
            <p:cNvSpPr/>
            <p:nvPr/>
          </p:nvSpPr>
          <p:spPr>
            <a:xfrm>
              <a:off x="1696601" y="3504127"/>
              <a:ext cx="1732086" cy="255834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Describe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special considerations by age and gender.</a:t>
              </a:r>
            </a:p>
          </p:txBody>
        </p:sp>
      </p:grpSp>
      <p:grpSp>
        <p:nvGrpSpPr>
          <p:cNvPr id="21" name="Group 83">
            <a:extLst>
              <a:ext uri="{FF2B5EF4-FFF2-40B4-BE49-F238E27FC236}">
                <a16:creationId xmlns="" xmlns:a16="http://schemas.microsoft.com/office/drawing/2014/main" id="{EF014F16-914B-5E41-AC27-A8DB2A14EBB5}"/>
              </a:ext>
            </a:extLst>
          </p:cNvPr>
          <p:cNvGrpSpPr/>
          <p:nvPr/>
        </p:nvGrpSpPr>
        <p:grpSpPr>
          <a:xfrm>
            <a:off x="8997501" y="2026672"/>
            <a:ext cx="2653325" cy="4024225"/>
            <a:chOff x="1309013" y="2038247"/>
            <a:chExt cx="2507262" cy="4024225"/>
          </a:xfrm>
        </p:grpSpPr>
        <p:pic>
          <p:nvPicPr>
            <p:cNvPr id="22" name="Graphic 21" descr="Badge Tick">
              <a:extLst>
                <a:ext uri="{FF2B5EF4-FFF2-40B4-BE49-F238E27FC236}">
                  <a16:creationId xmlns="" xmlns:a16="http://schemas.microsoft.com/office/drawing/2014/main" id="{3EA1EB0B-C6BB-9045-92D5-67D18E95A44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93256" y="2038247"/>
              <a:ext cx="1338777" cy="1338777"/>
            </a:xfrm>
            <a:prstGeom prst="rect">
              <a:avLst/>
            </a:prstGeom>
          </p:spPr>
        </p:pic>
        <p:sp>
          <p:nvSpPr>
            <p:cNvPr id="23" name="Freeform 85">
              <a:extLst>
                <a:ext uri="{FF2B5EF4-FFF2-40B4-BE49-F238E27FC236}">
                  <a16:creationId xmlns="" xmlns:a16="http://schemas.microsoft.com/office/drawing/2014/main" id="{9D01B983-4528-E048-9190-9CF32295D14E}"/>
                </a:ext>
              </a:extLst>
            </p:cNvPr>
            <p:cNvSpPr/>
            <p:nvPr/>
          </p:nvSpPr>
          <p:spPr>
            <a:xfrm>
              <a:off x="1309013" y="3504127"/>
              <a:ext cx="2507262" cy="255834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the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potential harm that could come from interventions </a:t>
              </a: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and the need to adopt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reduction/avoidance strategies.</a:t>
              </a:r>
            </a:p>
          </p:txBody>
        </p:sp>
      </p:grpSp>
    </p:spTree>
    <p:extLst>
      <p:ext uri="{BB962C8B-B14F-4D97-AF65-F5344CB8AC3E}">
        <p14:creationId xmlns:p14="http://schemas.microsoft.com/office/powerpoint/2010/main" val="7858146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p:txBody>
          <a:bodyPr/>
          <a:lstStyle/>
          <a:p>
            <a:r>
              <a:rPr lang="en-GB" noProof="0" dirty="0"/>
              <a:t>Module Overview</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p:txBody>
          <a:bodyPr/>
          <a:lstStyle/>
          <a:p>
            <a:fld id="{8147DBEF-BD83-7C4B-BB76-3EC13072CDF4}" type="slidenum">
              <a:rPr lang="x-none" smtClean="0"/>
              <a:pPr/>
              <a:t>153</a:t>
            </a:fld>
            <a:endParaRPr lang="x-none"/>
          </a:p>
        </p:txBody>
      </p:sp>
      <p:sp>
        <p:nvSpPr>
          <p:cNvPr id="4" name="Content Placeholder 3">
            <a:extLst>
              <a:ext uri="{FF2B5EF4-FFF2-40B4-BE49-F238E27FC236}">
                <a16:creationId xmlns="" xmlns:a16="http://schemas.microsoft.com/office/drawing/2014/main" id="{E7FFA2BA-B390-704B-8017-14F9F100D974}"/>
              </a:ext>
            </a:extLst>
          </p:cNvPr>
          <p:cNvSpPr>
            <a:spLocks noGrp="1"/>
          </p:cNvSpPr>
          <p:nvPr>
            <p:ph idx="12"/>
          </p:nvPr>
        </p:nvSpPr>
        <p:spPr/>
        <p:txBody>
          <a:bodyPr/>
          <a:lstStyle/>
          <a:p>
            <a:r>
              <a:rPr lang="en-GB" noProof="0" dirty="0"/>
              <a:t> Theoretical background</a:t>
            </a:r>
          </a:p>
          <a:p>
            <a:r>
              <a:rPr lang="en-GB" noProof="0" dirty="0"/>
              <a:t> Intervention</a:t>
            </a:r>
          </a:p>
          <a:p>
            <a:r>
              <a:rPr lang="en-GB" noProof="0" dirty="0"/>
              <a:t> Special considerations by age and gender</a:t>
            </a:r>
          </a:p>
          <a:p>
            <a:r>
              <a:rPr lang="en-GB" noProof="0" dirty="0"/>
              <a:t> “Do No Harm” considerations</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p:txBody>
          <a:bodyPr/>
          <a:lstStyle/>
          <a:p>
            <a:r>
              <a:rPr lang="en-GB" noProof="0" dirty="0"/>
              <a:t>Module 10: Ensuring “Do No Harm” – Developing and Implementing Tailor-made Individual Support Plans</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38496629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02D844-FC7D-F643-B4EA-31D04D1F691D}"/>
              </a:ext>
            </a:extLst>
          </p:cNvPr>
          <p:cNvSpPr>
            <a:spLocks noGrp="1"/>
          </p:cNvSpPr>
          <p:nvPr>
            <p:ph type="title"/>
          </p:nvPr>
        </p:nvSpPr>
        <p:spPr/>
        <p:txBody>
          <a:bodyPr/>
          <a:lstStyle/>
          <a:p>
            <a:r>
              <a:rPr lang="en-GB" noProof="0" dirty="0"/>
              <a:t>Intervention</a:t>
            </a:r>
          </a:p>
        </p:txBody>
      </p:sp>
      <p:sp>
        <p:nvSpPr>
          <p:cNvPr id="3" name="Slide Number Placeholder 2">
            <a:extLst>
              <a:ext uri="{FF2B5EF4-FFF2-40B4-BE49-F238E27FC236}">
                <a16:creationId xmlns="" xmlns:a16="http://schemas.microsoft.com/office/drawing/2014/main" id="{79CF7D62-8DF3-C048-81F7-C3E6B1904A4D}"/>
              </a:ext>
            </a:extLst>
          </p:cNvPr>
          <p:cNvSpPr>
            <a:spLocks noGrp="1"/>
          </p:cNvSpPr>
          <p:nvPr>
            <p:ph type="sldNum" sz="quarter" idx="4"/>
          </p:nvPr>
        </p:nvSpPr>
        <p:spPr/>
        <p:txBody>
          <a:bodyPr/>
          <a:lstStyle/>
          <a:p>
            <a:fld id="{8147DBEF-BD83-7C4B-BB76-3EC13072CDF4}" type="slidenum">
              <a:rPr lang="x-none" smtClean="0"/>
              <a:pPr/>
              <a:t>154</a:t>
            </a:fld>
            <a:endParaRPr lang="x-none"/>
          </a:p>
        </p:txBody>
      </p:sp>
      <p:sp>
        <p:nvSpPr>
          <p:cNvPr id="4" name="Content Placeholder 3">
            <a:extLst>
              <a:ext uri="{FF2B5EF4-FFF2-40B4-BE49-F238E27FC236}">
                <a16:creationId xmlns="" xmlns:a16="http://schemas.microsoft.com/office/drawing/2014/main" id="{7154538C-F042-6741-BD1B-80C2B54CCBA3}"/>
              </a:ext>
            </a:extLst>
          </p:cNvPr>
          <p:cNvSpPr>
            <a:spLocks noGrp="1"/>
          </p:cNvSpPr>
          <p:nvPr>
            <p:ph sz="quarter" idx="13"/>
          </p:nvPr>
        </p:nvSpPr>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 xmlns:a16="http://schemas.microsoft.com/office/drawing/2014/main" id="{A3E60B16-BDDE-EC4E-B747-C0279440A10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6" name="Diagram 5">
            <a:extLst>
              <a:ext uri="{FF2B5EF4-FFF2-40B4-BE49-F238E27FC236}">
                <a16:creationId xmlns="" xmlns:a16="http://schemas.microsoft.com/office/drawing/2014/main" id="{2E786660-0550-B242-8F20-098681FA9D0E}"/>
              </a:ext>
            </a:extLst>
          </p:cNvPr>
          <p:cNvGraphicFramePr/>
          <p:nvPr/>
        </p:nvGraphicFramePr>
        <p:xfrm>
          <a:off x="1097280" y="1491916"/>
          <a:ext cx="10145027" cy="5139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87156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79CF7D62-8DF3-C048-81F7-C3E6B1904A4D}"/>
              </a:ext>
            </a:extLst>
          </p:cNvPr>
          <p:cNvSpPr>
            <a:spLocks noGrp="1"/>
          </p:cNvSpPr>
          <p:nvPr>
            <p:ph type="sldNum" sz="quarter" idx="4"/>
          </p:nvPr>
        </p:nvSpPr>
        <p:spPr/>
        <p:txBody>
          <a:bodyPr/>
          <a:lstStyle/>
          <a:p>
            <a:fld id="{8147DBEF-BD83-7C4B-BB76-3EC13072CDF4}" type="slidenum">
              <a:rPr lang="x-none" smtClean="0"/>
              <a:pPr/>
              <a:t>155</a:t>
            </a:fld>
            <a:endParaRPr lang="x-none"/>
          </a:p>
        </p:txBody>
      </p:sp>
      <p:sp>
        <p:nvSpPr>
          <p:cNvPr id="4" name="Content Placeholder 3">
            <a:extLst>
              <a:ext uri="{FF2B5EF4-FFF2-40B4-BE49-F238E27FC236}">
                <a16:creationId xmlns="" xmlns:a16="http://schemas.microsoft.com/office/drawing/2014/main" id="{7154538C-F042-6741-BD1B-80C2B54CCBA3}"/>
              </a:ext>
            </a:extLst>
          </p:cNvPr>
          <p:cNvSpPr>
            <a:spLocks noGrp="1"/>
          </p:cNvSpPr>
          <p:nvPr>
            <p:ph sz="quarter" idx="13"/>
          </p:nvPr>
        </p:nvSpPr>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 xmlns:a16="http://schemas.microsoft.com/office/drawing/2014/main" id="{A3E60B16-BDDE-EC4E-B747-C0279440A10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 name="Title 1">
            <a:extLst>
              <a:ext uri="{FF2B5EF4-FFF2-40B4-BE49-F238E27FC236}">
                <a16:creationId xmlns="" xmlns:a16="http://schemas.microsoft.com/office/drawing/2014/main" id="{6402D844-FC7D-F643-B4EA-31D04D1F691D}"/>
              </a:ext>
            </a:extLst>
          </p:cNvPr>
          <p:cNvSpPr>
            <a:spLocks noGrp="1"/>
          </p:cNvSpPr>
          <p:nvPr>
            <p:ph type="title"/>
          </p:nvPr>
        </p:nvSpPr>
        <p:spPr/>
        <p:txBody>
          <a:bodyPr/>
          <a:lstStyle/>
          <a:p>
            <a:r>
              <a:rPr lang="en-GB" noProof="0" dirty="0"/>
              <a:t>A ‘Whole of Society’ Model</a:t>
            </a:r>
          </a:p>
        </p:txBody>
      </p:sp>
      <p:graphicFrame>
        <p:nvGraphicFramePr>
          <p:cNvPr id="10" name="Diagram 6">
            <a:extLst>
              <a:ext uri="{FF2B5EF4-FFF2-40B4-BE49-F238E27FC236}">
                <a16:creationId xmlns="" xmlns:a16="http://schemas.microsoft.com/office/drawing/2014/main" id="{CE86D834-A2B4-044A-9572-E9D248B0B77F}"/>
              </a:ext>
            </a:extLst>
          </p:cNvPr>
          <p:cNvGraphicFramePr/>
          <p:nvPr>
            <p:extLst>
              <p:ext uri="{D42A27DB-BD31-4B8C-83A1-F6EECF244321}">
                <p14:modId xmlns:p14="http://schemas.microsoft.com/office/powerpoint/2010/main" val="1304059359"/>
              </p:ext>
            </p:extLst>
          </p:nvPr>
        </p:nvGraphicFramePr>
        <p:xfrm>
          <a:off x="2032000" y="1460500"/>
          <a:ext cx="8128000" cy="4677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7">
            <a:extLst>
              <a:ext uri="{FF2B5EF4-FFF2-40B4-BE49-F238E27FC236}">
                <a16:creationId xmlns="" xmlns:a16="http://schemas.microsoft.com/office/drawing/2014/main" id="{4FD1068E-6AD1-EA48-9EC3-A205B6E4A0B6}"/>
              </a:ext>
            </a:extLst>
          </p:cNvPr>
          <p:cNvSpPr/>
          <p:nvPr/>
        </p:nvSpPr>
        <p:spPr>
          <a:xfrm>
            <a:off x="8952604" y="5313491"/>
            <a:ext cx="1690327"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a:t>
            </a:r>
            <a:r>
              <a:rPr lang="en-US" sz="1200" b="1" kern="0" dirty="0" err="1">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Urie</a:t>
            </a: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 B., 1979) </a:t>
            </a:r>
          </a:p>
        </p:txBody>
      </p:sp>
    </p:spTree>
    <p:extLst>
      <p:ext uri="{BB962C8B-B14F-4D97-AF65-F5344CB8AC3E}">
        <p14:creationId xmlns:p14="http://schemas.microsoft.com/office/powerpoint/2010/main" val="272724538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p:txBody>
          <a:bodyPr/>
          <a:lstStyle/>
          <a:p>
            <a:r>
              <a:rPr lang="en-GB" noProof="0" dirty="0"/>
              <a:t>Key Principles of Intervention</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p:txBody>
          <a:bodyPr/>
          <a:lstStyle/>
          <a:p>
            <a:fld id="{8147DBEF-BD83-7C4B-BB76-3EC13072CDF4}" type="slidenum">
              <a:rPr lang="x-none" smtClean="0"/>
              <a:pPr/>
              <a:t>156</a:t>
            </a:fld>
            <a:endParaRPr lang="x-none"/>
          </a:p>
        </p:txBody>
      </p:sp>
      <p:sp>
        <p:nvSpPr>
          <p:cNvPr id="4" name="Content Placeholder 3">
            <a:extLst>
              <a:ext uri="{FF2B5EF4-FFF2-40B4-BE49-F238E27FC236}">
                <a16:creationId xmlns="" xmlns:a16="http://schemas.microsoft.com/office/drawing/2014/main" id="{E7FFA2BA-B390-704B-8017-14F9F100D974}"/>
              </a:ext>
            </a:extLst>
          </p:cNvPr>
          <p:cNvSpPr>
            <a:spLocks noGrp="1"/>
          </p:cNvSpPr>
          <p:nvPr>
            <p:ph idx="12"/>
          </p:nvPr>
        </p:nvSpPr>
        <p:spPr>
          <a:xfrm>
            <a:off x="1092201" y="1773238"/>
            <a:ext cx="5472228" cy="4170362"/>
          </a:xfrm>
        </p:spPr>
        <p:txBody>
          <a:bodyPr/>
          <a:lstStyle/>
          <a:p>
            <a:r>
              <a:rPr lang="en-GB" noProof="0" dirty="0"/>
              <a:t>Interventions should </a:t>
            </a:r>
            <a:r>
              <a:rPr lang="en-GB" b="1" noProof="0" dirty="0"/>
              <a:t>address something that matters</a:t>
            </a:r>
            <a:r>
              <a:rPr lang="en-GB" noProof="0" dirty="0"/>
              <a:t> to individuals/families</a:t>
            </a:r>
          </a:p>
          <a:p>
            <a:r>
              <a:rPr lang="en-GB" noProof="0" dirty="0"/>
              <a:t>Interventions should be </a:t>
            </a:r>
            <a:r>
              <a:rPr lang="en-GB" b="1" noProof="0" dirty="0"/>
              <a:t>supportive, facilitate dignity and avoid stigma</a:t>
            </a:r>
            <a:r>
              <a:rPr lang="en-GB" noProof="0" dirty="0"/>
              <a:t>.</a:t>
            </a:r>
          </a:p>
          <a:p>
            <a:r>
              <a:rPr lang="en-GB" noProof="0" dirty="0"/>
              <a:t>Intervention packages should be </a:t>
            </a:r>
            <a:r>
              <a:rPr lang="en-GB" b="1" noProof="0" dirty="0"/>
              <a:t>mindful of ‘unintended consequences</a:t>
            </a:r>
            <a:r>
              <a:rPr lang="en-GB" noProof="0" dirty="0"/>
              <a:t>’.</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p:txBody>
          <a:bodyPr/>
          <a:lstStyle/>
          <a:p>
            <a:r>
              <a:rPr lang="en-GB" noProof="0" dirty="0"/>
              <a:t>Module 10: Ensuring “Do No Harm” – Developing and Implementing Tailor-made Individual Support Plans</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53990521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02D844-FC7D-F643-B4EA-31D04D1F691D}"/>
              </a:ext>
            </a:extLst>
          </p:cNvPr>
          <p:cNvSpPr>
            <a:spLocks noGrp="1"/>
          </p:cNvSpPr>
          <p:nvPr>
            <p:ph type="title"/>
          </p:nvPr>
        </p:nvSpPr>
        <p:spPr/>
        <p:txBody>
          <a:bodyPr/>
          <a:lstStyle/>
          <a:p>
            <a:r>
              <a:rPr lang="en-GB" noProof="0" dirty="0"/>
              <a:t>Addressing Strengths and Needs</a:t>
            </a:r>
          </a:p>
        </p:txBody>
      </p:sp>
      <p:sp>
        <p:nvSpPr>
          <p:cNvPr id="3" name="Slide Number Placeholder 2">
            <a:extLst>
              <a:ext uri="{FF2B5EF4-FFF2-40B4-BE49-F238E27FC236}">
                <a16:creationId xmlns="" xmlns:a16="http://schemas.microsoft.com/office/drawing/2014/main" id="{79CF7D62-8DF3-C048-81F7-C3E6B1904A4D}"/>
              </a:ext>
            </a:extLst>
          </p:cNvPr>
          <p:cNvSpPr>
            <a:spLocks noGrp="1"/>
          </p:cNvSpPr>
          <p:nvPr>
            <p:ph type="sldNum" sz="quarter" idx="4"/>
          </p:nvPr>
        </p:nvSpPr>
        <p:spPr/>
        <p:txBody>
          <a:bodyPr/>
          <a:lstStyle/>
          <a:p>
            <a:fld id="{8147DBEF-BD83-7C4B-BB76-3EC13072CDF4}" type="slidenum">
              <a:rPr lang="x-none" smtClean="0"/>
              <a:pPr/>
              <a:t>157</a:t>
            </a:fld>
            <a:endParaRPr lang="x-none"/>
          </a:p>
        </p:txBody>
      </p:sp>
      <p:sp>
        <p:nvSpPr>
          <p:cNvPr id="4" name="Content Placeholder 3">
            <a:extLst>
              <a:ext uri="{FF2B5EF4-FFF2-40B4-BE49-F238E27FC236}">
                <a16:creationId xmlns="" xmlns:a16="http://schemas.microsoft.com/office/drawing/2014/main" id="{7154538C-F042-6741-BD1B-80C2B54CCBA3}"/>
              </a:ext>
            </a:extLst>
          </p:cNvPr>
          <p:cNvSpPr>
            <a:spLocks noGrp="1"/>
          </p:cNvSpPr>
          <p:nvPr>
            <p:ph sz="quarter" idx="13"/>
          </p:nvPr>
        </p:nvSpPr>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 xmlns:a16="http://schemas.microsoft.com/office/drawing/2014/main" id="{A3E60B16-BDDE-EC4E-B747-C0279440A10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7" name="Diagram 5">
            <a:extLst>
              <a:ext uri="{FF2B5EF4-FFF2-40B4-BE49-F238E27FC236}">
                <a16:creationId xmlns="" xmlns:a16="http://schemas.microsoft.com/office/drawing/2014/main" id="{32865774-C82E-C94C-917A-7F043351D710}"/>
              </a:ext>
            </a:extLst>
          </p:cNvPr>
          <p:cNvGraphicFramePr/>
          <p:nvPr>
            <p:extLst>
              <p:ext uri="{D42A27DB-BD31-4B8C-83A1-F6EECF244321}">
                <p14:modId xmlns:p14="http://schemas.microsoft.com/office/powerpoint/2010/main" val="209589661"/>
              </p:ext>
            </p:extLst>
          </p:nvPr>
        </p:nvGraphicFramePr>
        <p:xfrm>
          <a:off x="865243" y="2733575"/>
          <a:ext cx="10461513" cy="2213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6143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02D844-FC7D-F643-B4EA-31D04D1F691D}"/>
              </a:ext>
            </a:extLst>
          </p:cNvPr>
          <p:cNvSpPr>
            <a:spLocks noGrp="1"/>
          </p:cNvSpPr>
          <p:nvPr>
            <p:ph type="title"/>
          </p:nvPr>
        </p:nvSpPr>
        <p:spPr/>
        <p:txBody>
          <a:bodyPr/>
          <a:lstStyle/>
          <a:p>
            <a:r>
              <a:rPr lang="en-GB" noProof="0" dirty="0"/>
              <a:t>Addressing Strengths and Needs</a:t>
            </a:r>
          </a:p>
        </p:txBody>
      </p:sp>
      <p:sp>
        <p:nvSpPr>
          <p:cNvPr id="3" name="Slide Number Placeholder 2">
            <a:extLst>
              <a:ext uri="{FF2B5EF4-FFF2-40B4-BE49-F238E27FC236}">
                <a16:creationId xmlns="" xmlns:a16="http://schemas.microsoft.com/office/drawing/2014/main" id="{79CF7D62-8DF3-C048-81F7-C3E6B1904A4D}"/>
              </a:ext>
            </a:extLst>
          </p:cNvPr>
          <p:cNvSpPr>
            <a:spLocks noGrp="1"/>
          </p:cNvSpPr>
          <p:nvPr>
            <p:ph type="sldNum" sz="quarter" idx="4"/>
          </p:nvPr>
        </p:nvSpPr>
        <p:spPr/>
        <p:txBody>
          <a:bodyPr/>
          <a:lstStyle/>
          <a:p>
            <a:fld id="{8147DBEF-BD83-7C4B-BB76-3EC13072CDF4}" type="slidenum">
              <a:rPr lang="x-none" smtClean="0"/>
              <a:pPr/>
              <a:t>158</a:t>
            </a:fld>
            <a:endParaRPr lang="x-none"/>
          </a:p>
        </p:txBody>
      </p:sp>
      <p:sp>
        <p:nvSpPr>
          <p:cNvPr id="4" name="Content Placeholder 3">
            <a:extLst>
              <a:ext uri="{FF2B5EF4-FFF2-40B4-BE49-F238E27FC236}">
                <a16:creationId xmlns="" xmlns:a16="http://schemas.microsoft.com/office/drawing/2014/main" id="{7154538C-F042-6741-BD1B-80C2B54CCBA3}"/>
              </a:ext>
            </a:extLst>
          </p:cNvPr>
          <p:cNvSpPr>
            <a:spLocks noGrp="1"/>
          </p:cNvSpPr>
          <p:nvPr>
            <p:ph sz="quarter" idx="13"/>
          </p:nvPr>
        </p:nvSpPr>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 xmlns:a16="http://schemas.microsoft.com/office/drawing/2014/main" id="{A3E60B16-BDDE-EC4E-B747-C0279440A10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6" name="Diagram 8">
            <a:extLst>
              <a:ext uri="{FF2B5EF4-FFF2-40B4-BE49-F238E27FC236}">
                <a16:creationId xmlns="" xmlns:a16="http://schemas.microsoft.com/office/drawing/2014/main" id="{9F3A6E29-AF07-3746-8D8A-8E443642B6D4}"/>
              </a:ext>
            </a:extLst>
          </p:cNvPr>
          <p:cNvGraphicFramePr/>
          <p:nvPr>
            <p:extLst>
              <p:ext uri="{D42A27DB-BD31-4B8C-83A1-F6EECF244321}">
                <p14:modId xmlns:p14="http://schemas.microsoft.com/office/powerpoint/2010/main" val="2737243844"/>
              </p:ext>
            </p:extLst>
          </p:nvPr>
        </p:nvGraphicFramePr>
        <p:xfrm>
          <a:off x="865243" y="2733576"/>
          <a:ext cx="10461513" cy="2213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230648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02D844-FC7D-F643-B4EA-31D04D1F691D}"/>
              </a:ext>
            </a:extLst>
          </p:cNvPr>
          <p:cNvSpPr>
            <a:spLocks noGrp="1"/>
          </p:cNvSpPr>
          <p:nvPr>
            <p:ph type="title"/>
          </p:nvPr>
        </p:nvSpPr>
        <p:spPr/>
        <p:txBody>
          <a:bodyPr/>
          <a:lstStyle/>
          <a:p>
            <a:r>
              <a:rPr lang="en-GB" noProof="0" dirty="0"/>
              <a:t>Addressing Strengths and Needs</a:t>
            </a:r>
          </a:p>
        </p:txBody>
      </p:sp>
      <p:sp>
        <p:nvSpPr>
          <p:cNvPr id="3" name="Slide Number Placeholder 2">
            <a:extLst>
              <a:ext uri="{FF2B5EF4-FFF2-40B4-BE49-F238E27FC236}">
                <a16:creationId xmlns="" xmlns:a16="http://schemas.microsoft.com/office/drawing/2014/main" id="{79CF7D62-8DF3-C048-81F7-C3E6B1904A4D}"/>
              </a:ext>
            </a:extLst>
          </p:cNvPr>
          <p:cNvSpPr>
            <a:spLocks noGrp="1"/>
          </p:cNvSpPr>
          <p:nvPr>
            <p:ph type="sldNum" sz="quarter" idx="4"/>
          </p:nvPr>
        </p:nvSpPr>
        <p:spPr/>
        <p:txBody>
          <a:bodyPr/>
          <a:lstStyle/>
          <a:p>
            <a:fld id="{8147DBEF-BD83-7C4B-BB76-3EC13072CDF4}" type="slidenum">
              <a:rPr lang="x-none" smtClean="0"/>
              <a:pPr/>
              <a:t>159</a:t>
            </a:fld>
            <a:endParaRPr lang="x-none"/>
          </a:p>
        </p:txBody>
      </p:sp>
      <p:sp>
        <p:nvSpPr>
          <p:cNvPr id="4" name="Content Placeholder 3">
            <a:extLst>
              <a:ext uri="{FF2B5EF4-FFF2-40B4-BE49-F238E27FC236}">
                <a16:creationId xmlns="" xmlns:a16="http://schemas.microsoft.com/office/drawing/2014/main" id="{7154538C-F042-6741-BD1B-80C2B54CCBA3}"/>
              </a:ext>
            </a:extLst>
          </p:cNvPr>
          <p:cNvSpPr>
            <a:spLocks noGrp="1"/>
          </p:cNvSpPr>
          <p:nvPr>
            <p:ph sz="quarter" idx="13"/>
          </p:nvPr>
        </p:nvSpPr>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 xmlns:a16="http://schemas.microsoft.com/office/drawing/2014/main" id="{A3E60B16-BDDE-EC4E-B747-C0279440A10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6" name="Diagram 7">
            <a:extLst>
              <a:ext uri="{FF2B5EF4-FFF2-40B4-BE49-F238E27FC236}">
                <a16:creationId xmlns="" xmlns:a16="http://schemas.microsoft.com/office/drawing/2014/main" id="{E140AF81-82CF-0C4F-8A72-D2C0A1586E9F}"/>
              </a:ext>
            </a:extLst>
          </p:cNvPr>
          <p:cNvGraphicFramePr/>
          <p:nvPr>
            <p:extLst>
              <p:ext uri="{D42A27DB-BD31-4B8C-83A1-F6EECF244321}">
                <p14:modId xmlns:p14="http://schemas.microsoft.com/office/powerpoint/2010/main" val="630798741"/>
              </p:ext>
            </p:extLst>
          </p:nvPr>
        </p:nvGraphicFramePr>
        <p:xfrm>
          <a:off x="865243" y="2733575"/>
          <a:ext cx="10461513" cy="2213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2449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p:txBody>
          <a:bodyPr/>
          <a:lstStyle/>
          <a:p>
            <a:r>
              <a:rPr lang="en-GB" noProof="0" dirty="0"/>
              <a:t>Key Foundational Terms and Concepts</a:t>
            </a:r>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p:txBody>
          <a:bodyPr/>
          <a:lstStyle/>
          <a:p>
            <a:fld id="{8147DBEF-BD83-7C4B-BB76-3EC13072CDF4}" type="slidenum">
              <a:rPr lang="x-none" smtClean="0"/>
              <a:pPr/>
              <a:t>16</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p:txBody>
          <a:bodyPr wrap="square">
            <a:spAutoFit/>
          </a:bodyPr>
          <a:lstStyle/>
          <a:p>
            <a:r>
              <a:rPr lang="en-GB" b="1" noProof="0" dirty="0">
                <a:sym typeface="Calibri"/>
              </a:rPr>
              <a:t>Terrorism:</a:t>
            </a:r>
            <a:r>
              <a:rPr lang="en-GB" noProof="0" dirty="0">
                <a:sym typeface="Calibri"/>
              </a:rPr>
              <a:t> how would you define terrorism in your local context?</a:t>
            </a:r>
            <a:endParaRPr lang="en-GB" noProof="0" dirty="0">
              <a:sym typeface="Arial"/>
            </a:endParaRP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p:txBody>
          <a:bodyPr>
            <a:normAutofit/>
          </a:bodyPr>
          <a:lstStyle/>
          <a:p>
            <a:r>
              <a:rPr lang="en-GB" noProof="0" dirty="0"/>
              <a:t>Module 2: Levelling the Playing Field</a:t>
            </a:r>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p:txBody>
          <a:bodyPr/>
          <a:lstStyle/>
          <a:p>
            <a:r>
              <a:rPr lang="en-GB" dirty="0"/>
              <a:t>IIJ Multi-Actor P/CVE Training Curriculum</a:t>
            </a:r>
          </a:p>
        </p:txBody>
      </p:sp>
    </p:spTree>
    <p:extLst>
      <p:ext uri="{BB962C8B-B14F-4D97-AF65-F5344CB8AC3E}">
        <p14:creationId xmlns:p14="http://schemas.microsoft.com/office/powerpoint/2010/main" val="280105183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02D844-FC7D-F643-B4EA-31D04D1F691D}"/>
              </a:ext>
            </a:extLst>
          </p:cNvPr>
          <p:cNvSpPr>
            <a:spLocks noGrp="1"/>
          </p:cNvSpPr>
          <p:nvPr>
            <p:ph type="title"/>
          </p:nvPr>
        </p:nvSpPr>
        <p:spPr/>
        <p:txBody>
          <a:bodyPr/>
          <a:lstStyle/>
          <a:p>
            <a:r>
              <a:rPr lang="en-GB" noProof="0" dirty="0"/>
              <a:t>Addressing Strengths and Needs</a:t>
            </a:r>
          </a:p>
        </p:txBody>
      </p:sp>
      <p:sp>
        <p:nvSpPr>
          <p:cNvPr id="3" name="Slide Number Placeholder 2">
            <a:extLst>
              <a:ext uri="{FF2B5EF4-FFF2-40B4-BE49-F238E27FC236}">
                <a16:creationId xmlns="" xmlns:a16="http://schemas.microsoft.com/office/drawing/2014/main" id="{79CF7D62-8DF3-C048-81F7-C3E6B1904A4D}"/>
              </a:ext>
            </a:extLst>
          </p:cNvPr>
          <p:cNvSpPr>
            <a:spLocks noGrp="1"/>
          </p:cNvSpPr>
          <p:nvPr>
            <p:ph type="sldNum" sz="quarter" idx="4"/>
          </p:nvPr>
        </p:nvSpPr>
        <p:spPr/>
        <p:txBody>
          <a:bodyPr/>
          <a:lstStyle/>
          <a:p>
            <a:fld id="{8147DBEF-BD83-7C4B-BB76-3EC13072CDF4}" type="slidenum">
              <a:rPr lang="x-none" smtClean="0"/>
              <a:pPr/>
              <a:t>160</a:t>
            </a:fld>
            <a:endParaRPr lang="x-none"/>
          </a:p>
        </p:txBody>
      </p:sp>
      <p:sp>
        <p:nvSpPr>
          <p:cNvPr id="4" name="Content Placeholder 3">
            <a:extLst>
              <a:ext uri="{FF2B5EF4-FFF2-40B4-BE49-F238E27FC236}">
                <a16:creationId xmlns="" xmlns:a16="http://schemas.microsoft.com/office/drawing/2014/main" id="{7154538C-F042-6741-BD1B-80C2B54CCBA3}"/>
              </a:ext>
            </a:extLst>
          </p:cNvPr>
          <p:cNvSpPr>
            <a:spLocks noGrp="1"/>
          </p:cNvSpPr>
          <p:nvPr>
            <p:ph sz="quarter" idx="13"/>
          </p:nvPr>
        </p:nvSpPr>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 xmlns:a16="http://schemas.microsoft.com/office/drawing/2014/main" id="{A3E60B16-BDDE-EC4E-B747-C0279440A10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6" name="Diagram 7">
            <a:extLst>
              <a:ext uri="{FF2B5EF4-FFF2-40B4-BE49-F238E27FC236}">
                <a16:creationId xmlns="" xmlns:a16="http://schemas.microsoft.com/office/drawing/2014/main" id="{3EB9C507-32D1-D740-BF95-82C825D706EA}"/>
              </a:ext>
            </a:extLst>
          </p:cNvPr>
          <p:cNvGraphicFramePr/>
          <p:nvPr>
            <p:extLst>
              <p:ext uri="{D42A27DB-BD31-4B8C-83A1-F6EECF244321}">
                <p14:modId xmlns:p14="http://schemas.microsoft.com/office/powerpoint/2010/main" val="1405857512"/>
              </p:ext>
            </p:extLst>
          </p:nvPr>
        </p:nvGraphicFramePr>
        <p:xfrm>
          <a:off x="865243" y="1607419"/>
          <a:ext cx="10461513"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583746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02D844-FC7D-F643-B4EA-31D04D1F691D}"/>
              </a:ext>
            </a:extLst>
          </p:cNvPr>
          <p:cNvSpPr>
            <a:spLocks noGrp="1"/>
          </p:cNvSpPr>
          <p:nvPr>
            <p:ph type="title"/>
          </p:nvPr>
        </p:nvSpPr>
        <p:spPr/>
        <p:txBody>
          <a:bodyPr/>
          <a:lstStyle/>
          <a:p>
            <a:r>
              <a:rPr lang="en-GB" noProof="0" dirty="0"/>
              <a:t>Addressing Strengths and Needs</a:t>
            </a:r>
          </a:p>
        </p:txBody>
      </p:sp>
      <p:sp>
        <p:nvSpPr>
          <p:cNvPr id="3" name="Slide Number Placeholder 2">
            <a:extLst>
              <a:ext uri="{FF2B5EF4-FFF2-40B4-BE49-F238E27FC236}">
                <a16:creationId xmlns="" xmlns:a16="http://schemas.microsoft.com/office/drawing/2014/main" id="{79CF7D62-8DF3-C048-81F7-C3E6B1904A4D}"/>
              </a:ext>
            </a:extLst>
          </p:cNvPr>
          <p:cNvSpPr>
            <a:spLocks noGrp="1"/>
          </p:cNvSpPr>
          <p:nvPr>
            <p:ph type="sldNum" sz="quarter" idx="4"/>
          </p:nvPr>
        </p:nvSpPr>
        <p:spPr/>
        <p:txBody>
          <a:bodyPr/>
          <a:lstStyle/>
          <a:p>
            <a:fld id="{8147DBEF-BD83-7C4B-BB76-3EC13072CDF4}" type="slidenum">
              <a:rPr lang="x-none" smtClean="0"/>
              <a:pPr/>
              <a:t>161</a:t>
            </a:fld>
            <a:endParaRPr lang="x-none"/>
          </a:p>
        </p:txBody>
      </p:sp>
      <p:sp>
        <p:nvSpPr>
          <p:cNvPr id="4" name="Content Placeholder 3">
            <a:extLst>
              <a:ext uri="{FF2B5EF4-FFF2-40B4-BE49-F238E27FC236}">
                <a16:creationId xmlns="" xmlns:a16="http://schemas.microsoft.com/office/drawing/2014/main" id="{7154538C-F042-6741-BD1B-80C2B54CCBA3}"/>
              </a:ext>
            </a:extLst>
          </p:cNvPr>
          <p:cNvSpPr>
            <a:spLocks noGrp="1"/>
          </p:cNvSpPr>
          <p:nvPr>
            <p:ph sz="quarter" idx="13"/>
          </p:nvPr>
        </p:nvSpPr>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 xmlns:a16="http://schemas.microsoft.com/office/drawing/2014/main" id="{A3E60B16-BDDE-EC4E-B747-C0279440A10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6" name="Diagram 7">
            <a:extLst>
              <a:ext uri="{FF2B5EF4-FFF2-40B4-BE49-F238E27FC236}">
                <a16:creationId xmlns="" xmlns:a16="http://schemas.microsoft.com/office/drawing/2014/main" id="{A1340559-AE9D-334C-8E54-0524265B59A7}"/>
              </a:ext>
            </a:extLst>
          </p:cNvPr>
          <p:cNvGraphicFramePr/>
          <p:nvPr>
            <p:extLst>
              <p:ext uri="{D42A27DB-BD31-4B8C-83A1-F6EECF244321}">
                <p14:modId xmlns:p14="http://schemas.microsoft.com/office/powerpoint/2010/main" val="3790132280"/>
              </p:ext>
            </p:extLst>
          </p:nvPr>
        </p:nvGraphicFramePr>
        <p:xfrm>
          <a:off x="865243" y="1607419"/>
          <a:ext cx="10461513"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017076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02D844-FC7D-F643-B4EA-31D04D1F691D}"/>
              </a:ext>
            </a:extLst>
          </p:cNvPr>
          <p:cNvSpPr>
            <a:spLocks noGrp="1"/>
          </p:cNvSpPr>
          <p:nvPr>
            <p:ph type="title"/>
          </p:nvPr>
        </p:nvSpPr>
        <p:spPr/>
        <p:txBody>
          <a:bodyPr/>
          <a:lstStyle/>
          <a:p>
            <a:r>
              <a:rPr lang="en-GB" noProof="0" dirty="0"/>
              <a:t>Addressing Strengths and Needs</a:t>
            </a:r>
          </a:p>
        </p:txBody>
      </p:sp>
      <p:sp>
        <p:nvSpPr>
          <p:cNvPr id="3" name="Slide Number Placeholder 2">
            <a:extLst>
              <a:ext uri="{FF2B5EF4-FFF2-40B4-BE49-F238E27FC236}">
                <a16:creationId xmlns="" xmlns:a16="http://schemas.microsoft.com/office/drawing/2014/main" id="{79CF7D62-8DF3-C048-81F7-C3E6B1904A4D}"/>
              </a:ext>
            </a:extLst>
          </p:cNvPr>
          <p:cNvSpPr>
            <a:spLocks noGrp="1"/>
          </p:cNvSpPr>
          <p:nvPr>
            <p:ph type="sldNum" sz="quarter" idx="4"/>
          </p:nvPr>
        </p:nvSpPr>
        <p:spPr/>
        <p:txBody>
          <a:bodyPr/>
          <a:lstStyle/>
          <a:p>
            <a:fld id="{8147DBEF-BD83-7C4B-BB76-3EC13072CDF4}" type="slidenum">
              <a:rPr lang="x-none" smtClean="0"/>
              <a:pPr/>
              <a:t>162</a:t>
            </a:fld>
            <a:endParaRPr lang="x-none"/>
          </a:p>
        </p:txBody>
      </p:sp>
      <p:sp>
        <p:nvSpPr>
          <p:cNvPr id="4" name="Content Placeholder 3">
            <a:extLst>
              <a:ext uri="{FF2B5EF4-FFF2-40B4-BE49-F238E27FC236}">
                <a16:creationId xmlns="" xmlns:a16="http://schemas.microsoft.com/office/drawing/2014/main" id="{7154538C-F042-6741-BD1B-80C2B54CCBA3}"/>
              </a:ext>
            </a:extLst>
          </p:cNvPr>
          <p:cNvSpPr>
            <a:spLocks noGrp="1"/>
          </p:cNvSpPr>
          <p:nvPr>
            <p:ph sz="quarter" idx="13"/>
          </p:nvPr>
        </p:nvSpPr>
        <p:spPr/>
        <p:txBody>
          <a:bodyPr/>
          <a:lstStyle/>
          <a:p>
            <a:r>
              <a:rPr lang="en-GB" noProof="0" dirty="0"/>
              <a:t>Module 10: Ensuring “Do No Harm” – Developing and Implementing Tailor-made Individual Support Plans</a:t>
            </a:r>
          </a:p>
        </p:txBody>
      </p:sp>
      <p:sp>
        <p:nvSpPr>
          <p:cNvPr id="5" name="Footer Placeholder 4">
            <a:extLst>
              <a:ext uri="{FF2B5EF4-FFF2-40B4-BE49-F238E27FC236}">
                <a16:creationId xmlns="" xmlns:a16="http://schemas.microsoft.com/office/drawing/2014/main" id="{A3E60B16-BDDE-EC4E-B747-C0279440A10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6" name="Diagram 7">
            <a:extLst>
              <a:ext uri="{FF2B5EF4-FFF2-40B4-BE49-F238E27FC236}">
                <a16:creationId xmlns="" xmlns:a16="http://schemas.microsoft.com/office/drawing/2014/main" id="{BD06A171-0A0C-1743-A478-01089249222C}"/>
              </a:ext>
            </a:extLst>
          </p:cNvPr>
          <p:cNvGraphicFramePr/>
          <p:nvPr>
            <p:extLst>
              <p:ext uri="{D42A27DB-BD31-4B8C-83A1-F6EECF244321}">
                <p14:modId xmlns:p14="http://schemas.microsoft.com/office/powerpoint/2010/main" val="1042232928"/>
              </p:ext>
            </p:extLst>
          </p:nvPr>
        </p:nvGraphicFramePr>
        <p:xfrm>
          <a:off x="865243" y="2733575"/>
          <a:ext cx="10461513" cy="2213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499766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33CE77-0C57-DF42-9BBE-FCB5197107FE}"/>
              </a:ext>
            </a:extLst>
          </p:cNvPr>
          <p:cNvSpPr>
            <a:spLocks noGrp="1"/>
          </p:cNvSpPr>
          <p:nvPr>
            <p:ph type="title"/>
          </p:nvPr>
        </p:nvSpPr>
        <p:spPr/>
        <p:txBody>
          <a:bodyPr/>
          <a:lstStyle/>
          <a:p>
            <a:r>
              <a:rPr lang="en-GB" noProof="0" dirty="0"/>
              <a:t>Putting It Together</a:t>
            </a:r>
          </a:p>
        </p:txBody>
      </p:sp>
      <p:sp>
        <p:nvSpPr>
          <p:cNvPr id="3" name="Slide Number Placeholder 2">
            <a:extLst>
              <a:ext uri="{FF2B5EF4-FFF2-40B4-BE49-F238E27FC236}">
                <a16:creationId xmlns="" xmlns:a16="http://schemas.microsoft.com/office/drawing/2014/main" id="{E3168F03-DEFB-CA45-9FAC-F84AA8714404}"/>
              </a:ext>
            </a:extLst>
          </p:cNvPr>
          <p:cNvSpPr>
            <a:spLocks noGrp="1"/>
          </p:cNvSpPr>
          <p:nvPr>
            <p:ph type="sldNum" sz="quarter" idx="4"/>
          </p:nvPr>
        </p:nvSpPr>
        <p:spPr/>
        <p:txBody>
          <a:bodyPr/>
          <a:lstStyle/>
          <a:p>
            <a:fld id="{8147DBEF-BD83-7C4B-BB76-3EC13072CDF4}" type="slidenum">
              <a:rPr lang="x-none" smtClean="0"/>
              <a:pPr/>
              <a:t>163</a:t>
            </a:fld>
            <a:endParaRPr lang="x-none"/>
          </a:p>
        </p:txBody>
      </p:sp>
      <p:sp>
        <p:nvSpPr>
          <p:cNvPr id="4" name="Content Placeholder 3">
            <a:extLst>
              <a:ext uri="{FF2B5EF4-FFF2-40B4-BE49-F238E27FC236}">
                <a16:creationId xmlns="" xmlns:a16="http://schemas.microsoft.com/office/drawing/2014/main" id="{167119CB-FF38-6640-B2A6-52DD005A356C}"/>
              </a:ext>
            </a:extLst>
          </p:cNvPr>
          <p:cNvSpPr>
            <a:spLocks noGrp="1"/>
          </p:cNvSpPr>
          <p:nvPr>
            <p:ph idx="12"/>
          </p:nvPr>
        </p:nvSpPr>
        <p:spPr/>
        <p:txBody>
          <a:bodyPr/>
          <a:lstStyle/>
          <a:p>
            <a:r>
              <a:rPr lang="en-GB" b="1" noProof="0" dirty="0"/>
              <a:t>Consider engagement </a:t>
            </a:r>
            <a:r>
              <a:rPr lang="en-GB" noProof="0" dirty="0"/>
              <a:t>– what is a priority for the individual/family? </a:t>
            </a:r>
            <a:br>
              <a:rPr lang="en-GB" noProof="0" dirty="0"/>
            </a:br>
            <a:r>
              <a:rPr lang="en-GB" noProof="0" dirty="0"/>
              <a:t>What will motivate their engagement?</a:t>
            </a:r>
          </a:p>
          <a:p>
            <a:r>
              <a:rPr lang="en-GB" b="1" noProof="0" dirty="0"/>
              <a:t>Beware of too many interventions.</a:t>
            </a:r>
          </a:p>
          <a:p>
            <a:r>
              <a:rPr lang="en-GB" b="1" noProof="0" dirty="0"/>
              <a:t>Intensity of intervention needs to match risk level.</a:t>
            </a:r>
          </a:p>
        </p:txBody>
      </p:sp>
      <p:sp>
        <p:nvSpPr>
          <p:cNvPr id="5" name="Content Placeholder 4">
            <a:extLst>
              <a:ext uri="{FF2B5EF4-FFF2-40B4-BE49-F238E27FC236}">
                <a16:creationId xmlns="" xmlns:a16="http://schemas.microsoft.com/office/drawing/2014/main" id="{0DCBFD69-1765-6143-A31A-23687BCBEC82}"/>
              </a:ext>
            </a:extLst>
          </p:cNvPr>
          <p:cNvSpPr>
            <a:spLocks noGrp="1"/>
          </p:cNvSpPr>
          <p:nvPr>
            <p:ph sz="quarter" idx="13"/>
          </p:nvPr>
        </p:nvSpPr>
        <p:spPr/>
        <p:txBody>
          <a:bodyPr/>
          <a:lstStyle/>
          <a:p>
            <a:r>
              <a:rPr lang="en-GB" noProof="0" dirty="0"/>
              <a:t>Module 10: Ensuring “Do No Harm” – Developing and Implementing Tailor-made Individual Support Plans</a:t>
            </a:r>
          </a:p>
        </p:txBody>
      </p:sp>
      <p:sp>
        <p:nvSpPr>
          <p:cNvPr id="6" name="Footer Placeholder 5">
            <a:extLst>
              <a:ext uri="{FF2B5EF4-FFF2-40B4-BE49-F238E27FC236}">
                <a16:creationId xmlns="" xmlns:a16="http://schemas.microsoft.com/office/drawing/2014/main" id="{D7BD1DD6-AD45-904B-AA31-2468B316EA76}"/>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32166152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A89D28-3833-EF46-8E57-982AD2926FBB}"/>
              </a:ext>
            </a:extLst>
          </p:cNvPr>
          <p:cNvSpPr>
            <a:spLocks noGrp="1"/>
          </p:cNvSpPr>
          <p:nvPr>
            <p:ph type="title"/>
          </p:nvPr>
        </p:nvSpPr>
        <p:spPr>
          <a:xfrm>
            <a:off x="581192" y="558657"/>
            <a:ext cx="10878168" cy="584775"/>
          </a:xfrm>
        </p:spPr>
        <p:txBody>
          <a:bodyPr/>
          <a:lstStyle/>
          <a:p>
            <a:r>
              <a:rPr lang="en-GB" noProof="0" dirty="0"/>
              <a:t>The Whole Is More Than the Sum of the Parts</a:t>
            </a:r>
          </a:p>
        </p:txBody>
      </p:sp>
      <p:sp>
        <p:nvSpPr>
          <p:cNvPr id="3" name="Slide Number Placeholder 2">
            <a:extLst>
              <a:ext uri="{FF2B5EF4-FFF2-40B4-BE49-F238E27FC236}">
                <a16:creationId xmlns="" xmlns:a16="http://schemas.microsoft.com/office/drawing/2014/main" id="{2F397234-DFC1-744A-A9BE-F647F2B1C2E7}"/>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164</a:t>
            </a:fld>
            <a:endParaRPr lang="x-none"/>
          </a:p>
        </p:txBody>
      </p:sp>
      <p:sp>
        <p:nvSpPr>
          <p:cNvPr id="4" name="Content Placeholder 3">
            <a:extLst>
              <a:ext uri="{FF2B5EF4-FFF2-40B4-BE49-F238E27FC236}">
                <a16:creationId xmlns="" xmlns:a16="http://schemas.microsoft.com/office/drawing/2014/main" id="{9A095CB8-ADA7-9844-BD16-2B4AB34D24CA}"/>
              </a:ext>
            </a:extLst>
          </p:cNvPr>
          <p:cNvSpPr>
            <a:spLocks noGrp="1"/>
          </p:cNvSpPr>
          <p:nvPr>
            <p:ph idx="12"/>
          </p:nvPr>
        </p:nvSpPr>
        <p:spPr>
          <a:xfrm>
            <a:off x="1092200" y="2625725"/>
            <a:ext cx="4192069" cy="3030538"/>
          </a:xfrm>
        </p:spPr>
        <p:txBody>
          <a:bodyPr/>
          <a:lstStyle/>
          <a:p>
            <a:pPr marL="0" indent="0">
              <a:buNone/>
            </a:pPr>
            <a:r>
              <a:rPr lang="en-GB" b="1" noProof="0" dirty="0"/>
              <a:t>Integrating different aspects of intervention can strengthen each contribution.</a:t>
            </a:r>
          </a:p>
        </p:txBody>
      </p:sp>
      <p:sp>
        <p:nvSpPr>
          <p:cNvPr id="8" name="Content Placeholder 7">
            <a:extLst>
              <a:ext uri="{FF2B5EF4-FFF2-40B4-BE49-F238E27FC236}">
                <a16:creationId xmlns="" xmlns:a16="http://schemas.microsoft.com/office/drawing/2014/main" id="{5B3284F2-2E46-F248-9CD4-BFCACF146179}"/>
              </a:ext>
            </a:extLst>
          </p:cNvPr>
          <p:cNvSpPr>
            <a:spLocks noGrp="1"/>
          </p:cNvSpPr>
          <p:nvPr>
            <p:ph sz="quarter" idx="13"/>
          </p:nvPr>
        </p:nvSpPr>
        <p:spPr>
          <a:xfrm>
            <a:off x="581025" y="137246"/>
            <a:ext cx="10878168" cy="297144"/>
          </a:xfrm>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 xmlns:a16="http://schemas.microsoft.com/office/drawing/2014/main" id="{6941B97A-FDDE-0C4D-907B-D9B27D1BFCFE}"/>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Picture 6" descr="A picture containing jigsaw puzzle&#10;&#10;Description automatically generated">
            <a:extLst>
              <a:ext uri="{FF2B5EF4-FFF2-40B4-BE49-F238E27FC236}">
                <a16:creationId xmlns="" xmlns:a16="http://schemas.microsoft.com/office/drawing/2014/main" id="{6CD0F9F2-4062-6541-8CF6-136FB92EC116}"/>
              </a:ext>
            </a:extLst>
          </p:cNvPr>
          <p:cNvPicPr>
            <a:picLocks noChangeAspect="1"/>
          </p:cNvPicPr>
          <p:nvPr/>
        </p:nvPicPr>
        <p:blipFill>
          <a:blip r:embed="rId3"/>
          <a:stretch>
            <a:fillRect/>
          </a:stretch>
        </p:blipFill>
        <p:spPr>
          <a:xfrm>
            <a:off x="5919537" y="1710279"/>
            <a:ext cx="6209121" cy="4097686"/>
          </a:xfrm>
          <a:prstGeom prst="rect">
            <a:avLst/>
          </a:prstGeom>
        </p:spPr>
      </p:pic>
    </p:spTree>
    <p:extLst>
      <p:ext uri="{BB962C8B-B14F-4D97-AF65-F5344CB8AC3E}">
        <p14:creationId xmlns:p14="http://schemas.microsoft.com/office/powerpoint/2010/main" val="241674234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806AC9E9-C9D1-D64E-9444-58F7CB228DF2}"/>
              </a:ext>
            </a:extLst>
          </p:cNvPr>
          <p:cNvGrpSpPr/>
          <p:nvPr/>
        </p:nvGrpSpPr>
        <p:grpSpPr>
          <a:xfrm>
            <a:off x="1521271" y="1783933"/>
            <a:ext cx="9937922" cy="5094386"/>
            <a:chOff x="1453417" y="1763613"/>
            <a:chExt cx="9937922" cy="5094386"/>
          </a:xfrm>
        </p:grpSpPr>
        <p:pic>
          <p:nvPicPr>
            <p:cNvPr id="7" name="Picture 6">
              <a:extLst>
                <a:ext uri="{FF2B5EF4-FFF2-40B4-BE49-F238E27FC236}">
                  <a16:creationId xmlns="" xmlns:a16="http://schemas.microsoft.com/office/drawing/2014/main" id="{004187D4-7C95-2C4E-9BF1-2412D7E5B30B}"/>
                </a:ext>
              </a:extLst>
            </p:cNvPr>
            <p:cNvPicPr>
              <a:picLocks noChangeAspect="1"/>
            </p:cNvPicPr>
            <p:nvPr/>
          </p:nvPicPr>
          <p:blipFill rotWithShape="1">
            <a:blip r:embed="rId3"/>
            <a:srcRect l="7495" t="18499" b="21014"/>
            <a:stretch/>
          </p:blipFill>
          <p:spPr>
            <a:xfrm>
              <a:off x="1453417" y="1773238"/>
              <a:ext cx="9937922" cy="5084761"/>
            </a:xfrm>
            <a:prstGeom prst="rect">
              <a:avLst/>
            </a:prstGeom>
          </p:spPr>
        </p:pic>
        <p:sp>
          <p:nvSpPr>
            <p:cNvPr id="8" name="TextBox 7">
              <a:extLst>
                <a:ext uri="{FF2B5EF4-FFF2-40B4-BE49-F238E27FC236}">
                  <a16:creationId xmlns="" xmlns:a16="http://schemas.microsoft.com/office/drawing/2014/main" id="{6184A958-9E9A-FC44-BB18-6FCE1E34434E}"/>
                </a:ext>
              </a:extLst>
            </p:cNvPr>
            <p:cNvSpPr txBox="1"/>
            <p:nvPr/>
          </p:nvSpPr>
          <p:spPr>
            <a:xfrm>
              <a:off x="1453417" y="2107932"/>
              <a:ext cx="1405286" cy="808521"/>
            </a:xfrm>
            <a:prstGeom prst="rect">
              <a:avLst/>
            </a:prstGeom>
            <a:noFill/>
          </p:spPr>
          <p:txBody>
            <a:bodyPr wrap="square" lIns="108000" tIns="108000" rIns="108000" bIns="108000" rtlCol="0" anchor="ctr" anchorCtr="1">
              <a:noAutofit/>
            </a:bodyPr>
            <a:lstStyle/>
            <a:p>
              <a:pPr algn="ctr">
                <a:lnSpc>
                  <a:spcPct val="95000"/>
                </a:lnSpc>
              </a:pPr>
              <a:r>
                <a:rPr lang="en-GB" sz="1250" b="1" dirty="0">
                  <a:solidFill>
                    <a:schemeClr val="bg1"/>
                  </a:solidFill>
                  <a:latin typeface="Open Sans" panose="020B0606030504020204" pitchFamily="34" charset="0"/>
                  <a:ea typeface="Open Sans" panose="020B0606030504020204" pitchFamily="34" charset="0"/>
                  <a:cs typeface="Open Sans" panose="020B0606030504020204" pitchFamily="34" charset="0"/>
                </a:rPr>
                <a:t>She’s made every soccer practice</a:t>
              </a:r>
            </a:p>
          </p:txBody>
        </p:sp>
        <p:sp>
          <p:nvSpPr>
            <p:cNvPr id="9" name="TextBox 8">
              <a:extLst>
                <a:ext uri="{FF2B5EF4-FFF2-40B4-BE49-F238E27FC236}">
                  <a16:creationId xmlns="" xmlns:a16="http://schemas.microsoft.com/office/drawing/2014/main" id="{8C574E81-6DEB-4344-AF60-6805EE9C69DC}"/>
                </a:ext>
              </a:extLst>
            </p:cNvPr>
            <p:cNvSpPr txBox="1"/>
            <p:nvPr/>
          </p:nvSpPr>
          <p:spPr>
            <a:xfrm>
              <a:off x="3152432" y="1848051"/>
              <a:ext cx="1458067" cy="885523"/>
            </a:xfrm>
            <a:prstGeom prst="rect">
              <a:avLst/>
            </a:prstGeom>
            <a:noFill/>
          </p:spPr>
          <p:txBody>
            <a:bodyPr wrap="square" lIns="108000" tIns="108000" rIns="108000" bIns="108000" rtlCol="0" anchor="ctr" anchorCtr="1">
              <a:noAutofit/>
            </a:bodyPr>
            <a:lstStyle/>
            <a:p>
              <a:pPr algn="ctr">
                <a:lnSpc>
                  <a:spcPct val="95000"/>
                </a:lnSpc>
              </a:pPr>
              <a:r>
                <a:rPr lang="en-GB"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Conflict with her parents is diminishing</a:t>
              </a:r>
            </a:p>
          </p:txBody>
        </p:sp>
        <p:sp>
          <p:nvSpPr>
            <p:cNvPr id="10" name="TextBox 9">
              <a:extLst>
                <a:ext uri="{FF2B5EF4-FFF2-40B4-BE49-F238E27FC236}">
                  <a16:creationId xmlns="" xmlns:a16="http://schemas.microsoft.com/office/drawing/2014/main" id="{6D250C4A-37EF-D94F-9B5B-0309B3EDF128}"/>
                </a:ext>
              </a:extLst>
            </p:cNvPr>
            <p:cNvSpPr txBox="1"/>
            <p:nvPr/>
          </p:nvSpPr>
          <p:spPr>
            <a:xfrm>
              <a:off x="4668253" y="2146434"/>
              <a:ext cx="972152" cy="635266"/>
            </a:xfrm>
            <a:prstGeom prst="rect">
              <a:avLst/>
            </a:prstGeom>
            <a:noFill/>
          </p:spPr>
          <p:txBody>
            <a:bodyPr wrap="square" lIns="108000" tIns="108000" rIns="108000" bIns="108000" rtlCol="0" anchor="ctr" anchorCtr="1">
              <a:normAutofit fontScale="77500" lnSpcReduction="20000"/>
            </a:bodyPr>
            <a:lstStyle/>
            <a:p>
              <a:pPr algn="ctr">
                <a:lnSpc>
                  <a:spcPct val="95000"/>
                </a:lnSpc>
              </a:pPr>
              <a:r>
                <a:rPr lang="en-GB" sz="1400" b="1" dirty="0">
                  <a:latin typeface="Open Sans" panose="020B0606030504020204" pitchFamily="34" charset="0"/>
                  <a:ea typeface="Open Sans" panose="020B0606030504020204" pitchFamily="34" charset="0"/>
                  <a:cs typeface="Open Sans" panose="020B0606030504020204" pitchFamily="34" charset="0"/>
                </a:rPr>
                <a:t>What about online activity?</a:t>
              </a:r>
            </a:p>
          </p:txBody>
        </p:sp>
        <p:sp>
          <p:nvSpPr>
            <p:cNvPr id="11" name="TextBox 10">
              <a:extLst>
                <a:ext uri="{FF2B5EF4-FFF2-40B4-BE49-F238E27FC236}">
                  <a16:creationId xmlns="" xmlns:a16="http://schemas.microsoft.com/office/drawing/2014/main" id="{83026915-B90F-C24C-8D89-D41ED42A9C12}"/>
                </a:ext>
              </a:extLst>
            </p:cNvPr>
            <p:cNvSpPr txBox="1"/>
            <p:nvPr/>
          </p:nvSpPr>
          <p:spPr>
            <a:xfrm>
              <a:off x="5852161" y="1838426"/>
              <a:ext cx="1126156" cy="702643"/>
            </a:xfrm>
            <a:prstGeom prst="rect">
              <a:avLst/>
            </a:prstGeom>
            <a:noFill/>
          </p:spPr>
          <p:txBody>
            <a:bodyPr wrap="square" lIns="108000" tIns="108000" rIns="108000" bIns="108000" rtlCol="0" anchor="ctr" anchorCtr="1">
              <a:noAutofit/>
            </a:bodyPr>
            <a:lstStyle/>
            <a:p>
              <a:pPr algn="ctr">
                <a:lnSpc>
                  <a:spcPct val="95000"/>
                </a:lnSpc>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Let’s ask the family therapist</a:t>
              </a:r>
            </a:p>
          </p:txBody>
        </p:sp>
        <p:sp>
          <p:nvSpPr>
            <p:cNvPr id="12" name="TextBox 11">
              <a:extLst>
                <a:ext uri="{FF2B5EF4-FFF2-40B4-BE49-F238E27FC236}">
                  <a16:creationId xmlns="" xmlns:a16="http://schemas.microsoft.com/office/drawing/2014/main" id="{0A57AC7F-436C-234D-A8F1-A4294BAE545C}"/>
                </a:ext>
              </a:extLst>
            </p:cNvPr>
            <p:cNvSpPr txBox="1"/>
            <p:nvPr/>
          </p:nvSpPr>
          <p:spPr>
            <a:xfrm>
              <a:off x="8162228" y="1763613"/>
              <a:ext cx="1828797" cy="1008462"/>
            </a:xfrm>
            <a:prstGeom prst="ellipse">
              <a:avLst/>
            </a:prstGeom>
            <a:noFill/>
          </p:spPr>
          <p:txBody>
            <a:bodyPr wrap="square" lIns="0" tIns="0" rIns="0" bIns="0" rtlCol="0" anchor="ctr" anchorCtr="1">
              <a:noAutofit/>
            </a:bodyPr>
            <a:lstStyle/>
            <a:p>
              <a:pPr algn="ctr">
                <a:lnSpc>
                  <a:spcPct val="140000"/>
                </a:lnSpc>
              </a:pPr>
              <a:r>
                <a:rPr lang="en-GB" sz="950" b="1" dirty="0">
                  <a:solidFill>
                    <a:schemeClr val="bg1"/>
                  </a:solidFill>
                  <a:latin typeface="Open Sans" panose="020B0606030504020204" pitchFamily="34" charset="0"/>
                  <a:ea typeface="Open Sans" panose="020B0606030504020204" pitchFamily="34" charset="0"/>
                  <a:cs typeface="Open Sans" panose="020B0606030504020204" pitchFamily="34" charset="0"/>
                </a:rPr>
                <a:t>Behavioural </a:t>
              </a:r>
              <a:br>
                <a:rPr lang="en-GB" sz="95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95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activation is helping with depression</a:t>
              </a:r>
            </a:p>
          </p:txBody>
        </p:sp>
        <p:sp>
          <p:nvSpPr>
            <p:cNvPr id="13" name="TextBox 12">
              <a:extLst>
                <a:ext uri="{FF2B5EF4-FFF2-40B4-BE49-F238E27FC236}">
                  <a16:creationId xmlns="" xmlns:a16="http://schemas.microsoft.com/office/drawing/2014/main" id="{B6D805A6-DB51-9047-8881-41EA0E433329}"/>
                </a:ext>
              </a:extLst>
            </p:cNvPr>
            <p:cNvSpPr txBox="1"/>
            <p:nvPr/>
          </p:nvSpPr>
          <p:spPr>
            <a:xfrm>
              <a:off x="9760017" y="2406316"/>
              <a:ext cx="872689" cy="539015"/>
            </a:xfrm>
            <a:prstGeom prst="rect">
              <a:avLst/>
            </a:prstGeom>
            <a:noFill/>
          </p:spPr>
          <p:txBody>
            <a:bodyPr wrap="square" lIns="108000" tIns="108000" rIns="108000" bIns="108000" rtlCol="0" anchor="ctr" anchorCtr="1">
              <a:normAutofit fontScale="92500" lnSpcReduction="20000"/>
            </a:bodyPr>
            <a:lstStyle/>
            <a:p>
              <a:pPr algn="ctr">
                <a:lnSpc>
                  <a:spcPct val="95000"/>
                </a:lnSpc>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Go team!</a:t>
              </a:r>
            </a:p>
          </p:txBody>
        </p:sp>
      </p:grpSp>
      <p:sp>
        <p:nvSpPr>
          <p:cNvPr id="2" name="Title 1">
            <a:extLst>
              <a:ext uri="{FF2B5EF4-FFF2-40B4-BE49-F238E27FC236}">
                <a16:creationId xmlns="" xmlns:a16="http://schemas.microsoft.com/office/drawing/2014/main" id="{81A89D28-3833-EF46-8E57-982AD2926FBB}"/>
              </a:ext>
            </a:extLst>
          </p:cNvPr>
          <p:cNvSpPr>
            <a:spLocks noGrp="1"/>
          </p:cNvSpPr>
          <p:nvPr>
            <p:ph type="title"/>
          </p:nvPr>
        </p:nvSpPr>
        <p:spPr/>
        <p:txBody>
          <a:bodyPr/>
          <a:lstStyle/>
          <a:p>
            <a:r>
              <a:rPr lang="en-GB" noProof="0" dirty="0"/>
              <a:t>Coordination Is Key</a:t>
            </a:r>
          </a:p>
        </p:txBody>
      </p:sp>
      <p:sp>
        <p:nvSpPr>
          <p:cNvPr id="3" name="Slide Number Placeholder 2">
            <a:extLst>
              <a:ext uri="{FF2B5EF4-FFF2-40B4-BE49-F238E27FC236}">
                <a16:creationId xmlns="" xmlns:a16="http://schemas.microsoft.com/office/drawing/2014/main" id="{2F397234-DFC1-744A-A9BE-F647F2B1C2E7}"/>
              </a:ext>
            </a:extLst>
          </p:cNvPr>
          <p:cNvSpPr>
            <a:spLocks noGrp="1"/>
          </p:cNvSpPr>
          <p:nvPr>
            <p:ph type="sldNum" sz="quarter" idx="4"/>
          </p:nvPr>
        </p:nvSpPr>
        <p:spPr/>
        <p:txBody>
          <a:bodyPr/>
          <a:lstStyle/>
          <a:p>
            <a:fld id="{8147DBEF-BD83-7C4B-BB76-3EC13072CDF4}" type="slidenum">
              <a:rPr lang="x-none" smtClean="0"/>
              <a:pPr/>
              <a:t>165</a:t>
            </a:fld>
            <a:endParaRPr lang="x-none"/>
          </a:p>
        </p:txBody>
      </p:sp>
      <p:sp>
        <p:nvSpPr>
          <p:cNvPr id="4" name="Content Placeholder 3">
            <a:extLst>
              <a:ext uri="{FF2B5EF4-FFF2-40B4-BE49-F238E27FC236}">
                <a16:creationId xmlns="" xmlns:a16="http://schemas.microsoft.com/office/drawing/2014/main" id="{9A095CB8-ADA7-9844-BD16-2B4AB34D24CA}"/>
              </a:ext>
            </a:extLst>
          </p:cNvPr>
          <p:cNvSpPr>
            <a:spLocks noGrp="1"/>
          </p:cNvSpPr>
          <p:nvPr>
            <p:ph sz="quarter" idx="13"/>
          </p:nvPr>
        </p:nvSpPr>
        <p:spPr/>
        <p:txBody>
          <a:bodyPr/>
          <a:lstStyle/>
          <a:p>
            <a:r>
              <a:rPr lang="en-GB" noProof="0" dirty="0"/>
              <a:t>Module 10: Ensuring “Do No Harm” – Developing and Implementing Tailor-made Individual Support Plans</a:t>
            </a:r>
          </a:p>
        </p:txBody>
      </p:sp>
      <p:sp>
        <p:nvSpPr>
          <p:cNvPr id="5" name="Footer Placeholder 4">
            <a:extLst>
              <a:ext uri="{FF2B5EF4-FFF2-40B4-BE49-F238E27FC236}">
                <a16:creationId xmlns="" xmlns:a16="http://schemas.microsoft.com/office/drawing/2014/main" id="{6941B97A-FDDE-0C4D-907B-D9B27D1BFCFE}"/>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45791987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A89D28-3833-EF46-8E57-982AD2926FBB}"/>
              </a:ext>
            </a:extLst>
          </p:cNvPr>
          <p:cNvSpPr>
            <a:spLocks noGrp="1"/>
          </p:cNvSpPr>
          <p:nvPr>
            <p:ph type="title"/>
          </p:nvPr>
        </p:nvSpPr>
        <p:spPr/>
        <p:txBody>
          <a:bodyPr/>
          <a:lstStyle/>
          <a:p>
            <a:r>
              <a:rPr lang="en-GB" noProof="0" dirty="0"/>
              <a:t>Who Provides the Intervention?</a:t>
            </a:r>
          </a:p>
        </p:txBody>
      </p:sp>
      <p:sp>
        <p:nvSpPr>
          <p:cNvPr id="3" name="Slide Number Placeholder 2">
            <a:extLst>
              <a:ext uri="{FF2B5EF4-FFF2-40B4-BE49-F238E27FC236}">
                <a16:creationId xmlns="" xmlns:a16="http://schemas.microsoft.com/office/drawing/2014/main" id="{2F397234-DFC1-744A-A9BE-F647F2B1C2E7}"/>
              </a:ext>
            </a:extLst>
          </p:cNvPr>
          <p:cNvSpPr>
            <a:spLocks noGrp="1"/>
          </p:cNvSpPr>
          <p:nvPr>
            <p:ph type="sldNum" sz="quarter" idx="4"/>
          </p:nvPr>
        </p:nvSpPr>
        <p:spPr/>
        <p:txBody>
          <a:bodyPr/>
          <a:lstStyle/>
          <a:p>
            <a:fld id="{8147DBEF-BD83-7C4B-BB76-3EC13072CDF4}" type="slidenum">
              <a:rPr lang="en-GB" smtClean="0"/>
              <a:pPr/>
              <a:t>166</a:t>
            </a:fld>
            <a:endParaRPr lang="en-GB"/>
          </a:p>
        </p:txBody>
      </p:sp>
      <p:sp>
        <p:nvSpPr>
          <p:cNvPr id="4" name="Content Placeholder 3">
            <a:extLst>
              <a:ext uri="{FF2B5EF4-FFF2-40B4-BE49-F238E27FC236}">
                <a16:creationId xmlns="" xmlns:a16="http://schemas.microsoft.com/office/drawing/2014/main" id="{9A095CB8-ADA7-9844-BD16-2B4AB34D24CA}"/>
              </a:ext>
            </a:extLst>
          </p:cNvPr>
          <p:cNvSpPr>
            <a:spLocks noGrp="1"/>
          </p:cNvSpPr>
          <p:nvPr>
            <p:ph sz="quarter" idx="13"/>
          </p:nvPr>
        </p:nvSpPr>
        <p:spPr/>
        <p:txBody>
          <a:bodyPr/>
          <a:lstStyle/>
          <a:p>
            <a:r>
              <a:rPr lang="en-GB" noProof="0" dirty="0"/>
              <a:t>Module 10: Ensuring “Do No Harm” – Developing and Implementing Tailor-made Individual Support Plans</a:t>
            </a:r>
          </a:p>
        </p:txBody>
      </p:sp>
      <p:sp>
        <p:nvSpPr>
          <p:cNvPr id="5" name="Footer Placeholder 4">
            <a:extLst>
              <a:ext uri="{FF2B5EF4-FFF2-40B4-BE49-F238E27FC236}">
                <a16:creationId xmlns="" xmlns:a16="http://schemas.microsoft.com/office/drawing/2014/main" id="{6941B97A-FDDE-0C4D-907B-D9B27D1BFCFE}"/>
              </a:ext>
            </a:extLst>
          </p:cNvPr>
          <p:cNvSpPr>
            <a:spLocks noGrp="1"/>
          </p:cNvSpPr>
          <p:nvPr>
            <p:ph type="ftr" sz="quarter" idx="11"/>
          </p:nvPr>
        </p:nvSpPr>
        <p:spPr/>
        <p:txBody>
          <a:bodyPr/>
          <a:lstStyle/>
          <a:p>
            <a:r>
              <a:rPr lang="en-GB" dirty="0"/>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Google Shape;248;p7">
            <a:extLst>
              <a:ext uri="{FF2B5EF4-FFF2-40B4-BE49-F238E27FC236}">
                <a16:creationId xmlns="" xmlns:a16="http://schemas.microsoft.com/office/drawing/2014/main" id="{5AD94004-BC20-EC45-A7D7-62C5ABB007C3}"/>
              </a:ext>
            </a:extLst>
          </p:cNvPr>
          <p:cNvSpPr txBox="1"/>
          <p:nvPr/>
        </p:nvSpPr>
        <p:spPr>
          <a:xfrm>
            <a:off x="1601352" y="3705258"/>
            <a:ext cx="2410691"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entury Gothic"/>
              </a:rPr>
              <a:t>“</a:t>
            </a:r>
            <a:r>
              <a:rPr kumimoji="0" lang="en-GB" sz="1600" b="1" u="none" strike="noStrike" kern="0" cap="none" spc="0" normalizeH="0" baseline="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 Former ”</a:t>
            </a:r>
          </a:p>
        </p:txBody>
      </p:sp>
      <p:sp>
        <p:nvSpPr>
          <p:cNvPr id="9" name="Google Shape;249;p7">
            <a:extLst>
              <a:ext uri="{FF2B5EF4-FFF2-40B4-BE49-F238E27FC236}">
                <a16:creationId xmlns="" xmlns:a16="http://schemas.microsoft.com/office/drawing/2014/main" id="{8D19B63D-87E4-7448-867D-9535630C018F}"/>
              </a:ext>
            </a:extLst>
          </p:cNvPr>
          <p:cNvSpPr/>
          <p:nvPr/>
        </p:nvSpPr>
        <p:spPr>
          <a:xfrm>
            <a:off x="1023170" y="4432954"/>
            <a:ext cx="2880071"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Trusted liaison / community worker</a:t>
            </a:r>
          </a:p>
        </p:txBody>
      </p:sp>
      <p:pic>
        <p:nvPicPr>
          <p:cNvPr id="10" name="Google Shape;245;p7">
            <a:extLst>
              <a:ext uri="{FF2B5EF4-FFF2-40B4-BE49-F238E27FC236}">
                <a16:creationId xmlns="" xmlns:a16="http://schemas.microsoft.com/office/drawing/2014/main" id="{DD036448-DA92-5A4F-9BE3-CD994DC085A8}"/>
              </a:ext>
            </a:extLst>
          </p:cNvPr>
          <p:cNvPicPr preferRelativeResize="0"/>
          <p:nvPr/>
        </p:nvPicPr>
        <p:blipFill rotWithShape="1">
          <a:blip r:embed="rId3">
            <a:alphaModFix/>
          </a:blip>
          <a:stretch/>
        </p:blipFill>
        <p:spPr>
          <a:xfrm>
            <a:off x="3681861" y="2819399"/>
            <a:ext cx="4828277" cy="4031611"/>
          </a:xfrm>
          <a:prstGeom prst="rect">
            <a:avLst/>
          </a:prstGeom>
          <a:noFill/>
          <a:ln>
            <a:noFill/>
          </a:ln>
        </p:spPr>
      </p:pic>
      <p:sp>
        <p:nvSpPr>
          <p:cNvPr id="11" name="Title 6">
            <a:extLst>
              <a:ext uri="{FF2B5EF4-FFF2-40B4-BE49-F238E27FC236}">
                <a16:creationId xmlns="" xmlns:a16="http://schemas.microsoft.com/office/drawing/2014/main" id="{1B6BFB9D-14B4-B943-8851-293D9750098A}"/>
              </a:ext>
            </a:extLst>
          </p:cNvPr>
          <p:cNvSpPr txBox="1">
            <a:spLocks/>
          </p:cNvSpPr>
          <p:nvPr/>
        </p:nvSpPr>
        <p:spPr>
          <a:xfrm>
            <a:off x="700366" y="1605096"/>
            <a:ext cx="10791268" cy="646331"/>
          </a:xfrm>
          <a:prstGeom prst="rect">
            <a:avLst/>
          </a:prstGeom>
        </p:spPr>
        <p:txBody>
          <a:bodyPr vert="horz" wrap="square" lIns="0" tIns="45720" rIns="91440" bIns="4572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ts val="3300"/>
              </a:lnSpc>
            </a:pPr>
            <a:r>
              <a:rPr lang="en-GB" sz="3000" dirty="0">
                <a:solidFill>
                  <a:schemeClr val="accent1"/>
                </a:solidFill>
              </a:rPr>
              <a:t>Intervention can involve one to many players</a:t>
            </a:r>
          </a:p>
        </p:txBody>
      </p:sp>
      <p:sp>
        <p:nvSpPr>
          <p:cNvPr id="12" name="Google Shape;249;p7">
            <a:extLst>
              <a:ext uri="{FF2B5EF4-FFF2-40B4-BE49-F238E27FC236}">
                <a16:creationId xmlns="" xmlns:a16="http://schemas.microsoft.com/office/drawing/2014/main" id="{D091E6CA-4D41-9A41-9F2C-788F5E9C2F33}"/>
              </a:ext>
            </a:extLst>
          </p:cNvPr>
          <p:cNvSpPr/>
          <p:nvPr/>
        </p:nvSpPr>
        <p:spPr>
          <a:xfrm>
            <a:off x="1827304" y="5407513"/>
            <a:ext cx="2880071"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Drug and alcohol</a:t>
            </a:r>
            <a:r>
              <a:rPr lang="en-GB"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entury Gothic"/>
              </a:rPr>
              <a:t/>
            </a:r>
            <a:br>
              <a:rPr lang="en-GB"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entury Gothic"/>
              </a:rPr>
            </a:br>
            <a:r>
              <a:rPr lang="en-GB"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entury Gothic"/>
              </a:rPr>
              <a:t>counsellor</a:t>
            </a:r>
            <a:endPar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sp>
        <p:nvSpPr>
          <p:cNvPr id="13" name="Google Shape;249;p7">
            <a:extLst>
              <a:ext uri="{FF2B5EF4-FFF2-40B4-BE49-F238E27FC236}">
                <a16:creationId xmlns="" xmlns:a16="http://schemas.microsoft.com/office/drawing/2014/main" id="{838A0923-E5E0-144E-AE93-41EF70749D55}"/>
              </a:ext>
            </a:extLst>
          </p:cNvPr>
          <p:cNvSpPr/>
          <p:nvPr/>
        </p:nvSpPr>
        <p:spPr>
          <a:xfrm>
            <a:off x="2236574" y="2685975"/>
            <a:ext cx="2437309"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Social, health or youth worker</a:t>
            </a:r>
          </a:p>
        </p:txBody>
      </p:sp>
      <p:sp>
        <p:nvSpPr>
          <p:cNvPr id="15" name="Google Shape;249;p7">
            <a:extLst>
              <a:ext uri="{FF2B5EF4-FFF2-40B4-BE49-F238E27FC236}">
                <a16:creationId xmlns="" xmlns:a16="http://schemas.microsoft.com/office/drawing/2014/main" id="{4D4B0173-BFA9-8343-ABF7-FCF46E690921}"/>
              </a:ext>
            </a:extLst>
          </p:cNvPr>
          <p:cNvSpPr/>
          <p:nvPr/>
        </p:nvSpPr>
        <p:spPr>
          <a:xfrm>
            <a:off x="9139677" y="4043772"/>
            <a:ext cx="2880071"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Mental health</a:t>
            </a:r>
            <a:b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b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provider</a:t>
            </a:r>
          </a:p>
        </p:txBody>
      </p:sp>
      <p:sp>
        <p:nvSpPr>
          <p:cNvPr id="16" name="Google Shape;249;p7">
            <a:extLst>
              <a:ext uri="{FF2B5EF4-FFF2-40B4-BE49-F238E27FC236}">
                <a16:creationId xmlns="" xmlns:a16="http://schemas.microsoft.com/office/drawing/2014/main" id="{E2C8B0F0-DE7B-E34B-8551-5CE511991B9A}"/>
              </a:ext>
            </a:extLst>
          </p:cNvPr>
          <p:cNvSpPr/>
          <p:nvPr/>
        </p:nvSpPr>
        <p:spPr>
          <a:xfrm>
            <a:off x="8688347" y="5407513"/>
            <a:ext cx="2880071"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Police, probation</a:t>
            </a:r>
            <a:b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b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officers</a:t>
            </a:r>
          </a:p>
        </p:txBody>
      </p:sp>
      <p:sp>
        <p:nvSpPr>
          <p:cNvPr id="17" name="Google Shape;249;p7">
            <a:extLst>
              <a:ext uri="{FF2B5EF4-FFF2-40B4-BE49-F238E27FC236}">
                <a16:creationId xmlns="" xmlns:a16="http://schemas.microsoft.com/office/drawing/2014/main" id="{B5FE33CA-E01B-1143-8595-4749A89EE361}"/>
              </a:ext>
            </a:extLst>
          </p:cNvPr>
          <p:cNvSpPr/>
          <p:nvPr/>
        </p:nvSpPr>
        <p:spPr>
          <a:xfrm>
            <a:off x="8202181" y="2685974"/>
            <a:ext cx="2437309"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Mentor, coach,</a:t>
            </a:r>
            <a:b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b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religious </a:t>
            </a:r>
            <a:r>
              <a:rPr kumimoji="0" lang="en-GB" sz="1600" b="1"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counselor</a:t>
            </a:r>
            <a:endPar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spTree>
    <p:extLst>
      <p:ext uri="{BB962C8B-B14F-4D97-AF65-F5344CB8AC3E}">
        <p14:creationId xmlns:p14="http://schemas.microsoft.com/office/powerpoint/2010/main" val="373484634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7C5A9F32-1B4D-594C-B4F1-77375A00A4FD}"/>
              </a:ext>
            </a:extLst>
          </p:cNvPr>
          <p:cNvSpPr>
            <a:spLocks noGrp="1"/>
          </p:cNvSpPr>
          <p:nvPr>
            <p:ph type="title"/>
          </p:nvPr>
        </p:nvSpPr>
        <p:spPr>
          <a:xfrm>
            <a:off x="581192" y="558657"/>
            <a:ext cx="10878168" cy="584775"/>
          </a:xfrm>
        </p:spPr>
        <p:txBody>
          <a:bodyPr/>
          <a:lstStyle/>
          <a:p>
            <a:r>
              <a:rPr lang="en-GB" noProof="0" dirty="0"/>
              <a:t>Assessment and Intervention Considerations by Age</a:t>
            </a:r>
          </a:p>
        </p:txBody>
      </p:sp>
      <p:sp>
        <p:nvSpPr>
          <p:cNvPr id="3" name="Slide Number Placeholder 2">
            <a:extLst>
              <a:ext uri="{FF2B5EF4-FFF2-40B4-BE49-F238E27FC236}">
                <a16:creationId xmlns="" xmlns:a16="http://schemas.microsoft.com/office/drawing/2014/main" id="{2F397234-DFC1-744A-A9BE-F647F2B1C2E7}"/>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167</a:t>
            </a:fld>
            <a:endParaRPr lang="x-none"/>
          </a:p>
        </p:txBody>
      </p:sp>
      <p:sp>
        <p:nvSpPr>
          <p:cNvPr id="4" name="Content Placeholder 3">
            <a:extLst>
              <a:ext uri="{FF2B5EF4-FFF2-40B4-BE49-F238E27FC236}">
                <a16:creationId xmlns="" xmlns:a16="http://schemas.microsoft.com/office/drawing/2014/main" id="{9A095CB8-ADA7-9844-BD16-2B4AB34D24CA}"/>
              </a:ext>
            </a:extLst>
          </p:cNvPr>
          <p:cNvSpPr>
            <a:spLocks noGrp="1"/>
          </p:cNvSpPr>
          <p:nvPr>
            <p:ph idx="12"/>
          </p:nvPr>
        </p:nvSpPr>
        <p:spPr>
          <a:xfrm>
            <a:off x="1092200" y="1773238"/>
            <a:ext cx="10284861" cy="4170362"/>
          </a:xfrm>
        </p:spPr>
        <p:txBody>
          <a:bodyPr/>
          <a:lstStyle/>
          <a:p>
            <a:pPr marL="0" indent="0">
              <a:buNone/>
            </a:pPr>
            <a:r>
              <a:rPr lang="en-GB" b="1" noProof="0" dirty="0"/>
              <a:t>Assessment and intervention need to be appropriate to developmental level:</a:t>
            </a:r>
          </a:p>
          <a:p>
            <a:pPr lvl="1"/>
            <a:r>
              <a:rPr lang="en-GB" noProof="0" dirty="0"/>
              <a:t>Reasoning and cognitive abilities still developing</a:t>
            </a:r>
          </a:p>
          <a:p>
            <a:pPr lvl="1"/>
            <a:r>
              <a:rPr lang="en-GB" noProof="0" dirty="0"/>
              <a:t>Collateral sources critical to gaining full picture</a:t>
            </a:r>
          </a:p>
          <a:p>
            <a:pPr lvl="1"/>
            <a:r>
              <a:rPr lang="en-GB" noProof="0" dirty="0"/>
              <a:t>Assessment needs to be mindful of avoiding re-traumatisation, trust-building and creating a sense of safety</a:t>
            </a:r>
          </a:p>
          <a:p>
            <a:pPr lvl="1"/>
            <a:r>
              <a:rPr lang="en-GB" noProof="0" dirty="0"/>
              <a:t>Address current safety and potential child protection issues</a:t>
            </a:r>
          </a:p>
          <a:p>
            <a:pPr marL="0" indent="0">
              <a:buNone/>
            </a:pPr>
            <a:r>
              <a:rPr lang="en-GB" b="1" noProof="0" dirty="0"/>
              <a:t>Assessment and intervention should address age-specific areas:</a:t>
            </a:r>
          </a:p>
          <a:p>
            <a:endParaRPr lang="en-GB" noProof="0" dirty="0"/>
          </a:p>
          <a:p>
            <a:endParaRPr lang="en-GB" noProof="0" dirty="0"/>
          </a:p>
          <a:p>
            <a:endParaRPr lang="en-GB" noProof="0" dirty="0"/>
          </a:p>
        </p:txBody>
      </p:sp>
      <p:sp>
        <p:nvSpPr>
          <p:cNvPr id="7" name="Content Placeholder 6">
            <a:extLst>
              <a:ext uri="{FF2B5EF4-FFF2-40B4-BE49-F238E27FC236}">
                <a16:creationId xmlns="" xmlns:a16="http://schemas.microsoft.com/office/drawing/2014/main" id="{CF32A31A-2EA9-8449-A148-46BCB578C46B}"/>
              </a:ext>
            </a:extLst>
          </p:cNvPr>
          <p:cNvSpPr>
            <a:spLocks noGrp="1"/>
          </p:cNvSpPr>
          <p:nvPr>
            <p:ph sz="quarter" idx="13"/>
          </p:nvPr>
        </p:nvSpPr>
        <p:spPr>
          <a:xfrm>
            <a:off x="581025" y="137246"/>
            <a:ext cx="10878168" cy="297144"/>
          </a:xfrm>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 xmlns:a16="http://schemas.microsoft.com/office/drawing/2014/main" id="{6941B97A-FDDE-0C4D-907B-D9B27D1BFCFE}"/>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8" name="Content Placeholder 3">
            <a:extLst>
              <a:ext uri="{FF2B5EF4-FFF2-40B4-BE49-F238E27FC236}">
                <a16:creationId xmlns="" xmlns:a16="http://schemas.microsoft.com/office/drawing/2014/main" id="{5E031712-3839-854E-8593-720C02F3E711}"/>
              </a:ext>
            </a:extLst>
          </p:cNvPr>
          <p:cNvSpPr txBox="1">
            <a:spLocks/>
          </p:cNvSpPr>
          <p:nvPr/>
        </p:nvSpPr>
        <p:spPr>
          <a:xfrm>
            <a:off x="1092201" y="5057976"/>
            <a:ext cx="6290112" cy="1049861"/>
          </a:xfrm>
          <a:prstGeom prst="rect">
            <a:avLst/>
          </a:prstGeom>
        </p:spPr>
        <p:txBody>
          <a:bodyPr vert="horz" lIns="91440" tIns="45720" rIns="91440" bIns="45720" numCol="2" rtlCol="0" anchor="t" anchorCtr="0">
            <a:noAutofit/>
          </a:bodyPr>
          <a:lstStyle>
            <a:lvl1pPr marL="306000" indent="-306000" algn="l" defTabSz="457200" rtl="0" eaLnBrk="1" latinLnBrk="0" hangingPunct="1">
              <a:lnSpc>
                <a:spcPts val="3200"/>
              </a:lnSpc>
              <a:spcBef>
                <a:spcPct val="20000"/>
              </a:spcBef>
              <a:spcAft>
                <a:spcPts val="1200"/>
              </a:spcAft>
              <a:buClr>
                <a:schemeClr val="accent2"/>
              </a:buClr>
              <a:buSzPct val="92000"/>
              <a:buFont typeface="Wingdings 2" panose="05020102010507070707" pitchFamily="18" charset="2"/>
              <a:buChar char=""/>
              <a:defRPr sz="2000" kern="1200" baseline="0">
                <a:solidFill>
                  <a:schemeClr val="tx2"/>
                </a:solidFill>
                <a:latin typeface="Open Sans" panose="020B0606030504020204" pitchFamily="34" charset="0"/>
                <a:ea typeface="+mn-ea"/>
                <a:cs typeface="+mn-cs"/>
              </a:defRPr>
            </a:lvl1pPr>
            <a:lvl2pPr marL="306000" indent="-306000" algn="l" defTabSz="457200" rtl="0" eaLnBrk="1" latinLnBrk="0" hangingPunct="1">
              <a:lnSpc>
                <a:spcPct val="110000"/>
              </a:lnSpc>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lnSpc>
                <a:spcPct val="110000"/>
              </a:lnSpc>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GB" dirty="0"/>
              <a:t>Schools</a:t>
            </a:r>
          </a:p>
          <a:p>
            <a:pPr lvl="1"/>
            <a:r>
              <a:rPr lang="en-GB" dirty="0"/>
              <a:t>Developmental lags</a:t>
            </a:r>
          </a:p>
          <a:p>
            <a:pPr lvl="1"/>
            <a:r>
              <a:rPr lang="en-GB" dirty="0"/>
              <a:t>Bullying</a:t>
            </a:r>
          </a:p>
          <a:p>
            <a:pPr lvl="1"/>
            <a:r>
              <a:rPr lang="en-GB" dirty="0"/>
              <a:t>Child trauma</a:t>
            </a:r>
          </a:p>
        </p:txBody>
      </p:sp>
    </p:spTree>
    <p:extLst>
      <p:ext uri="{BB962C8B-B14F-4D97-AF65-F5344CB8AC3E}">
        <p14:creationId xmlns:p14="http://schemas.microsoft.com/office/powerpoint/2010/main" val="197787152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 xmlns:a16="http://schemas.microsoft.com/office/drawing/2014/main" id="{4086E8F7-58D0-2E45-8549-06AAA5E9562B}"/>
              </a:ext>
            </a:extLst>
          </p:cNvPr>
          <p:cNvSpPr>
            <a:spLocks noGrp="1"/>
          </p:cNvSpPr>
          <p:nvPr>
            <p:ph type="title"/>
          </p:nvPr>
        </p:nvSpPr>
        <p:spPr/>
        <p:txBody>
          <a:bodyPr/>
          <a:lstStyle/>
          <a:p>
            <a:r>
              <a:rPr lang="en-GB" noProof="0" dirty="0"/>
              <a:t>Ensuring an Age Sensitive Approach</a:t>
            </a:r>
          </a:p>
        </p:txBody>
      </p:sp>
      <p:sp>
        <p:nvSpPr>
          <p:cNvPr id="3" name="Slide Number Placeholder 2">
            <a:extLst>
              <a:ext uri="{FF2B5EF4-FFF2-40B4-BE49-F238E27FC236}">
                <a16:creationId xmlns="" xmlns:a16="http://schemas.microsoft.com/office/drawing/2014/main" id="{2F397234-DFC1-744A-A9BE-F647F2B1C2E7}"/>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168</a:t>
            </a:fld>
            <a:endParaRPr lang="x-none"/>
          </a:p>
        </p:txBody>
      </p:sp>
      <p:sp>
        <p:nvSpPr>
          <p:cNvPr id="4" name="Content Placeholder 3">
            <a:extLst>
              <a:ext uri="{FF2B5EF4-FFF2-40B4-BE49-F238E27FC236}">
                <a16:creationId xmlns="" xmlns:a16="http://schemas.microsoft.com/office/drawing/2014/main" id="{9A095CB8-ADA7-9844-BD16-2B4AB34D24CA}"/>
              </a:ext>
            </a:extLst>
          </p:cNvPr>
          <p:cNvSpPr>
            <a:spLocks noGrp="1"/>
          </p:cNvSpPr>
          <p:nvPr>
            <p:ph idx="12"/>
          </p:nvPr>
        </p:nvSpPr>
        <p:spPr>
          <a:xfrm>
            <a:off x="1092200" y="1597794"/>
            <a:ext cx="10366375" cy="4345806"/>
          </a:xfrm>
        </p:spPr>
        <p:txBody>
          <a:bodyPr/>
          <a:lstStyle/>
          <a:p>
            <a:pPr marL="0" lvl="0" indent="0">
              <a:buNone/>
            </a:pPr>
            <a:r>
              <a:rPr lang="en-GB" b="1" noProof="0" dirty="0">
                <a:sym typeface="Century Gothic"/>
              </a:rPr>
              <a:t>An age-sensitive approach might involve:</a:t>
            </a:r>
          </a:p>
          <a:p>
            <a:r>
              <a:rPr lang="en-GB" noProof="0" dirty="0">
                <a:sym typeface="Century Gothic"/>
              </a:rPr>
              <a:t>Involve child serving systems, such as schools or child protection.</a:t>
            </a:r>
          </a:p>
          <a:p>
            <a:r>
              <a:rPr lang="en-GB" noProof="0" dirty="0">
                <a:sym typeface="Century Gothic"/>
              </a:rPr>
              <a:t>Gather information from parents and other sources; interventions are sometimes most effective with parents or other adults, not just the child.</a:t>
            </a:r>
          </a:p>
          <a:p>
            <a:r>
              <a:rPr lang="en-GB" noProof="0" dirty="0">
                <a:sym typeface="Century Gothic"/>
              </a:rPr>
              <a:t>Focus on helping the child achieve the milestones right for their age – success in school or being part of a sports team may be the most important factors for long term adjustment and success.</a:t>
            </a:r>
          </a:p>
          <a:p>
            <a:r>
              <a:rPr lang="en-GB" noProof="0" dirty="0">
                <a:sym typeface="Century Gothic"/>
              </a:rPr>
              <a:t>Involve child specialists as needed to understand developmental needs and to facilitate engagement and communication.</a:t>
            </a:r>
            <a:endParaRPr lang="en-GB" noProof="0" dirty="0"/>
          </a:p>
        </p:txBody>
      </p:sp>
      <p:sp>
        <p:nvSpPr>
          <p:cNvPr id="7" name="Content Placeholder 6">
            <a:extLst>
              <a:ext uri="{FF2B5EF4-FFF2-40B4-BE49-F238E27FC236}">
                <a16:creationId xmlns="" xmlns:a16="http://schemas.microsoft.com/office/drawing/2014/main" id="{CF32A31A-2EA9-8449-A148-46BCB578C46B}"/>
              </a:ext>
            </a:extLst>
          </p:cNvPr>
          <p:cNvSpPr>
            <a:spLocks noGrp="1"/>
          </p:cNvSpPr>
          <p:nvPr>
            <p:ph sz="quarter" idx="13"/>
          </p:nvPr>
        </p:nvSpPr>
        <p:spPr>
          <a:xfrm>
            <a:off x="581025" y="137246"/>
            <a:ext cx="10878168" cy="297144"/>
          </a:xfrm>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 xmlns:a16="http://schemas.microsoft.com/office/drawing/2014/main" id="{6941B97A-FDDE-0C4D-907B-D9B27D1BFCFE}"/>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429025349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7C5A9F32-1B4D-594C-B4F1-77375A00A4FD}"/>
              </a:ext>
            </a:extLst>
          </p:cNvPr>
          <p:cNvSpPr>
            <a:spLocks noGrp="1"/>
          </p:cNvSpPr>
          <p:nvPr>
            <p:ph type="title"/>
          </p:nvPr>
        </p:nvSpPr>
        <p:spPr>
          <a:xfrm>
            <a:off x="581192" y="558657"/>
            <a:ext cx="10878168" cy="584775"/>
          </a:xfrm>
        </p:spPr>
        <p:txBody>
          <a:bodyPr>
            <a:normAutofit fontScale="90000"/>
          </a:bodyPr>
          <a:lstStyle/>
          <a:p>
            <a:r>
              <a:rPr lang="en-GB" noProof="0" dirty="0"/>
              <a:t>Assessment and Intervention Considerations by Gender</a:t>
            </a:r>
          </a:p>
        </p:txBody>
      </p:sp>
      <p:sp>
        <p:nvSpPr>
          <p:cNvPr id="3" name="Slide Number Placeholder 2">
            <a:extLst>
              <a:ext uri="{FF2B5EF4-FFF2-40B4-BE49-F238E27FC236}">
                <a16:creationId xmlns="" xmlns:a16="http://schemas.microsoft.com/office/drawing/2014/main" id="{2F397234-DFC1-744A-A9BE-F647F2B1C2E7}"/>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169</a:t>
            </a:fld>
            <a:endParaRPr lang="x-none"/>
          </a:p>
        </p:txBody>
      </p:sp>
      <p:sp>
        <p:nvSpPr>
          <p:cNvPr id="4" name="Content Placeholder 3">
            <a:extLst>
              <a:ext uri="{FF2B5EF4-FFF2-40B4-BE49-F238E27FC236}">
                <a16:creationId xmlns="" xmlns:a16="http://schemas.microsoft.com/office/drawing/2014/main" id="{9A095CB8-ADA7-9844-BD16-2B4AB34D24CA}"/>
              </a:ext>
            </a:extLst>
          </p:cNvPr>
          <p:cNvSpPr>
            <a:spLocks noGrp="1"/>
          </p:cNvSpPr>
          <p:nvPr>
            <p:ph idx="12"/>
          </p:nvPr>
        </p:nvSpPr>
        <p:spPr>
          <a:xfrm>
            <a:off x="1092200" y="1773238"/>
            <a:ext cx="9842099" cy="4602162"/>
          </a:xfrm>
        </p:spPr>
        <p:txBody>
          <a:bodyPr/>
          <a:lstStyle/>
          <a:p>
            <a:pPr lvl="0"/>
            <a:r>
              <a:rPr lang="en-GB" b="1" noProof="0" dirty="0">
                <a:sym typeface="Calibri"/>
              </a:rPr>
              <a:t>Process considerations: </a:t>
            </a:r>
            <a:r>
              <a:rPr lang="en-GB" noProof="0" dirty="0">
                <a:sym typeface="Calibri"/>
              </a:rPr>
              <a:t>consider preference for meeting with same gender provider</a:t>
            </a:r>
          </a:p>
          <a:p>
            <a:pPr lvl="0">
              <a:spcAft>
                <a:spcPts val="0"/>
              </a:spcAft>
            </a:pPr>
            <a:r>
              <a:rPr lang="en-GB" b="1" noProof="0" dirty="0">
                <a:sym typeface="Calibri"/>
              </a:rPr>
              <a:t>Consider how social norms and societal expectations shape gender forms</a:t>
            </a:r>
          </a:p>
          <a:p>
            <a:pPr marL="0" indent="0" algn="r">
              <a:spcBef>
                <a:spcPts val="0"/>
              </a:spcBef>
              <a:spcAft>
                <a:spcPts val="0"/>
              </a:spcAft>
              <a:buNone/>
            </a:pPr>
            <a:r>
              <a:rPr lang="en-GB" sz="1800" kern="0" noProof="0" dirty="0">
                <a:solidFill>
                  <a:srgbClr val="000000"/>
                </a:solidFill>
                <a:ea typeface="Open Sans" panose="020B0606030504020204" pitchFamily="34" charset="0"/>
                <a:cs typeface="Open Sans" panose="020B0606030504020204" pitchFamily="34" charset="0"/>
                <a:sym typeface="Century Gothic"/>
              </a:rPr>
              <a:t>(GCTF, 2015)</a:t>
            </a:r>
            <a:endParaRPr lang="en-GB" sz="1800" kern="0" noProof="0" dirty="0">
              <a:solidFill>
                <a:srgbClr val="FFFFFF"/>
              </a:solidFill>
              <a:ea typeface="Open Sans" panose="020B0606030504020204" pitchFamily="34" charset="0"/>
              <a:cs typeface="Open Sans" panose="020B0606030504020204" pitchFamily="34" charset="0"/>
              <a:sym typeface="Open Sans"/>
            </a:endParaRPr>
          </a:p>
          <a:p>
            <a:pPr lvl="0"/>
            <a:r>
              <a:rPr lang="en-GB" noProof="0" dirty="0">
                <a:sym typeface="Calibri"/>
              </a:rPr>
              <a:t>Assess for </a:t>
            </a:r>
            <a:r>
              <a:rPr lang="en-GB" b="1" noProof="0" dirty="0">
                <a:sym typeface="Calibri"/>
              </a:rPr>
              <a:t>gender-based violence/sexual trauma exposure</a:t>
            </a:r>
          </a:p>
          <a:p>
            <a:pPr lvl="0">
              <a:spcAft>
                <a:spcPts val="0"/>
              </a:spcAft>
            </a:pPr>
            <a:r>
              <a:rPr lang="en-GB" noProof="0" dirty="0">
                <a:sym typeface="Calibri"/>
              </a:rPr>
              <a:t>Consider </a:t>
            </a:r>
            <a:r>
              <a:rPr lang="en-GB" b="1" noProof="0" dirty="0">
                <a:sym typeface="Calibri"/>
              </a:rPr>
              <a:t>how gender roles, lack of access, lack of information may have created push factors or contributed to vulnerabilities</a:t>
            </a:r>
          </a:p>
          <a:p>
            <a:pPr marL="0" indent="0" algn="r">
              <a:spcBef>
                <a:spcPts val="0"/>
              </a:spcBef>
              <a:spcAft>
                <a:spcPts val="0"/>
              </a:spcAft>
              <a:buNone/>
            </a:pPr>
            <a:r>
              <a:rPr lang="en-GB" sz="1800" kern="0" noProof="0" dirty="0">
                <a:solidFill>
                  <a:srgbClr val="000000"/>
                </a:solidFill>
                <a:ea typeface="Open Sans" panose="020B0606030504020204" pitchFamily="34" charset="0"/>
                <a:cs typeface="Open Sans" panose="020B0606030504020204" pitchFamily="34" charset="0"/>
                <a:sym typeface="Century Gothic"/>
              </a:rPr>
              <a:t>(Choudhury Fink, N., and </a:t>
            </a:r>
            <a:r>
              <a:rPr lang="en-GB" sz="1800" kern="0" noProof="0" dirty="0" err="1">
                <a:solidFill>
                  <a:srgbClr val="000000"/>
                </a:solidFill>
                <a:ea typeface="Open Sans" panose="020B0606030504020204" pitchFamily="34" charset="0"/>
                <a:cs typeface="Open Sans" panose="020B0606030504020204" pitchFamily="34" charset="0"/>
                <a:sym typeface="Century Gothic"/>
              </a:rPr>
              <a:t>Bulai</a:t>
            </a:r>
            <a:r>
              <a:rPr lang="en-GB" sz="1800" kern="0" noProof="0" dirty="0">
                <a:solidFill>
                  <a:srgbClr val="000000"/>
                </a:solidFill>
                <a:ea typeface="Open Sans" panose="020B0606030504020204" pitchFamily="34" charset="0"/>
                <a:cs typeface="Open Sans" panose="020B0606030504020204" pitchFamily="34" charset="0"/>
                <a:sym typeface="Century Gothic"/>
              </a:rPr>
              <a:t>, R., 2016)</a:t>
            </a:r>
          </a:p>
        </p:txBody>
      </p:sp>
      <p:sp>
        <p:nvSpPr>
          <p:cNvPr id="7" name="Content Placeholder 6">
            <a:extLst>
              <a:ext uri="{FF2B5EF4-FFF2-40B4-BE49-F238E27FC236}">
                <a16:creationId xmlns="" xmlns:a16="http://schemas.microsoft.com/office/drawing/2014/main" id="{CF32A31A-2EA9-8449-A148-46BCB578C46B}"/>
              </a:ext>
            </a:extLst>
          </p:cNvPr>
          <p:cNvSpPr>
            <a:spLocks noGrp="1"/>
          </p:cNvSpPr>
          <p:nvPr>
            <p:ph sz="quarter" idx="13"/>
          </p:nvPr>
        </p:nvSpPr>
        <p:spPr>
          <a:xfrm>
            <a:off x="581025" y="137246"/>
            <a:ext cx="10878168" cy="297144"/>
          </a:xfrm>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 xmlns:a16="http://schemas.microsoft.com/office/drawing/2014/main" id="{6941B97A-FDDE-0C4D-907B-D9B27D1BFCFE}"/>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2527835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3" name="Slide Number Placeholder 2">
            <a:extLst>
              <a:ext uri="{FF2B5EF4-FFF2-40B4-BE49-F238E27FC236}">
                <a16:creationId xmlns="" xmlns:a16="http://schemas.microsoft.com/office/drawing/2014/main" id="{5B7A20E8-4C1A-FA46-950A-F08E1812A9D8}"/>
              </a:ext>
            </a:extLst>
          </p:cNvPr>
          <p:cNvSpPr>
            <a:spLocks noGrp="1"/>
          </p:cNvSpPr>
          <p:nvPr>
            <p:ph type="sldNum" sz="quarter" idx="14"/>
          </p:nvPr>
        </p:nvSpPr>
        <p:spPr>
          <a:xfrm>
            <a:off x="11568418" y="6374813"/>
            <a:ext cx="451330" cy="365125"/>
          </a:xfrm>
        </p:spPr>
        <p:txBody>
          <a:bodyPr/>
          <a:lstStyle/>
          <a:p>
            <a:fld id="{8147DBEF-BD83-7C4B-BB76-3EC13072CDF4}" type="slidenum">
              <a:rPr lang="x-none" smtClean="0"/>
              <a:pPr/>
              <a:t>17</a:t>
            </a:fld>
            <a:endParaRPr lang="x-none"/>
          </a:p>
        </p:txBody>
      </p:sp>
      <p:sp>
        <p:nvSpPr>
          <p:cNvPr id="38" name="Content Placeholder 37">
            <a:extLst>
              <a:ext uri="{FF2B5EF4-FFF2-40B4-BE49-F238E27FC236}">
                <a16:creationId xmlns="" xmlns:a16="http://schemas.microsoft.com/office/drawing/2014/main" id="{A02B926C-CF31-5A4D-B99C-1B898437F0B2}"/>
              </a:ext>
            </a:extLst>
          </p:cNvPr>
          <p:cNvSpPr>
            <a:spLocks noGrp="1"/>
          </p:cNvSpPr>
          <p:nvPr>
            <p:ph sz="quarter" idx="13"/>
          </p:nvPr>
        </p:nvSpPr>
        <p:spPr>
          <a:xfrm>
            <a:off x="581025" y="137246"/>
            <a:ext cx="10313230" cy="297144"/>
          </a:xfrm>
        </p:spPr>
        <p:txBody>
          <a:bodyPr/>
          <a:lstStyle/>
          <a:p>
            <a:r>
              <a:rPr lang="en-GB" noProof="0" dirty="0"/>
              <a:t>Module 2: Levelling the Playing Field</a:t>
            </a:r>
          </a:p>
        </p:txBody>
      </p:sp>
      <p:sp>
        <p:nvSpPr>
          <p:cNvPr id="18" name="Footer Placeholder 3">
            <a:extLst>
              <a:ext uri="{FF2B5EF4-FFF2-40B4-BE49-F238E27FC236}">
                <a16:creationId xmlns="" xmlns:a16="http://schemas.microsoft.com/office/drawing/2014/main" id="{BC45C37E-DB54-404D-A75B-757EF4221650}"/>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
        <p:nvSpPr>
          <p:cNvPr id="15" name="TextBox 14">
            <a:extLst>
              <a:ext uri="{FF2B5EF4-FFF2-40B4-BE49-F238E27FC236}">
                <a16:creationId xmlns="" xmlns:a16="http://schemas.microsoft.com/office/drawing/2014/main" id="{19D0E478-8500-004F-B17A-C627227081F1}"/>
              </a:ext>
            </a:extLst>
          </p:cNvPr>
          <p:cNvSpPr txBox="1"/>
          <p:nvPr/>
        </p:nvSpPr>
        <p:spPr>
          <a:xfrm>
            <a:off x="6096000" y="2283765"/>
            <a:ext cx="6096000" cy="2677656"/>
          </a:xfrm>
          <a:prstGeom prst="rect">
            <a:avLst/>
          </a:prstGeom>
          <a:noFill/>
        </p:spPr>
        <p:txBody>
          <a:bodyPr wrap="square" rtlCol="0">
            <a:spAutoFit/>
          </a:bodyPr>
          <a:lstStyle/>
          <a:p>
            <a:pPr algn="ctr"/>
            <a: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Violent</a:t>
            </a:r>
            <a:b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Radicalisation / Extremism</a:t>
            </a:r>
          </a:p>
          <a:p>
            <a:pPr algn="ctr"/>
            <a:endPar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VS.</a:t>
            </a:r>
          </a:p>
          <a:p>
            <a:pPr algn="ctr"/>
            <a:endPar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Non-violent</a:t>
            </a:r>
            <a:b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Radicalisation / Extremism</a:t>
            </a:r>
          </a:p>
        </p:txBody>
      </p:sp>
      <p:sp>
        <p:nvSpPr>
          <p:cNvPr id="50" name="TextBox 49">
            <a:extLst>
              <a:ext uri="{FF2B5EF4-FFF2-40B4-BE49-F238E27FC236}">
                <a16:creationId xmlns="" xmlns:a16="http://schemas.microsoft.com/office/drawing/2014/main" id="{980F9860-B1FD-0748-BA91-AC8DE059FD41}"/>
              </a:ext>
            </a:extLst>
          </p:cNvPr>
          <p:cNvSpPr txBox="1"/>
          <p:nvPr/>
        </p:nvSpPr>
        <p:spPr>
          <a:xfrm>
            <a:off x="1" y="2283765"/>
            <a:ext cx="6095999" cy="2308324"/>
          </a:xfrm>
          <a:prstGeom prst="rect">
            <a:avLst/>
          </a:prstGeom>
          <a:noFill/>
        </p:spPr>
        <p:txBody>
          <a:bodyPr wrap="square" rtlCol="0">
            <a:spAutoFit/>
          </a:bodyPr>
          <a:lstStyle/>
          <a:p>
            <a:pPr algn="ctr"/>
            <a: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Violent</a:t>
            </a:r>
            <a:b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Extremism</a:t>
            </a:r>
          </a:p>
          <a:p>
            <a:pPr algn="ctr"/>
            <a:endPar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VS.</a:t>
            </a:r>
          </a:p>
          <a:p>
            <a:pPr algn="ctr"/>
            <a:endPar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Terrorism</a:t>
            </a:r>
          </a:p>
        </p:txBody>
      </p:sp>
    </p:spTree>
    <p:extLst>
      <p:ext uri="{BB962C8B-B14F-4D97-AF65-F5344CB8AC3E}">
        <p14:creationId xmlns:p14="http://schemas.microsoft.com/office/powerpoint/2010/main" val="304595628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7C5A9F32-1B4D-594C-B4F1-77375A00A4FD}"/>
              </a:ext>
            </a:extLst>
          </p:cNvPr>
          <p:cNvSpPr>
            <a:spLocks noGrp="1"/>
          </p:cNvSpPr>
          <p:nvPr>
            <p:ph type="title"/>
          </p:nvPr>
        </p:nvSpPr>
        <p:spPr>
          <a:xfrm>
            <a:off x="581192" y="558657"/>
            <a:ext cx="10878168" cy="584775"/>
          </a:xfrm>
        </p:spPr>
        <p:txBody>
          <a:bodyPr/>
          <a:lstStyle/>
          <a:p>
            <a:r>
              <a:rPr lang="en-GB" noProof="0" dirty="0"/>
              <a:t>Ensuring a Gender-Sensitive Approach</a:t>
            </a:r>
          </a:p>
        </p:txBody>
      </p:sp>
      <p:sp>
        <p:nvSpPr>
          <p:cNvPr id="3" name="Slide Number Placeholder 2">
            <a:extLst>
              <a:ext uri="{FF2B5EF4-FFF2-40B4-BE49-F238E27FC236}">
                <a16:creationId xmlns="" xmlns:a16="http://schemas.microsoft.com/office/drawing/2014/main" id="{2F397234-DFC1-744A-A9BE-F647F2B1C2E7}"/>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170</a:t>
            </a:fld>
            <a:endParaRPr lang="x-none"/>
          </a:p>
        </p:txBody>
      </p:sp>
      <p:sp>
        <p:nvSpPr>
          <p:cNvPr id="4" name="Content Placeholder 3">
            <a:extLst>
              <a:ext uri="{FF2B5EF4-FFF2-40B4-BE49-F238E27FC236}">
                <a16:creationId xmlns="" xmlns:a16="http://schemas.microsoft.com/office/drawing/2014/main" id="{9A095CB8-ADA7-9844-BD16-2B4AB34D24CA}"/>
              </a:ext>
            </a:extLst>
          </p:cNvPr>
          <p:cNvSpPr>
            <a:spLocks noGrp="1"/>
          </p:cNvSpPr>
          <p:nvPr>
            <p:ph idx="12"/>
          </p:nvPr>
        </p:nvSpPr>
        <p:spPr>
          <a:xfrm>
            <a:off x="1092201" y="1773238"/>
            <a:ext cx="9979170" cy="4170362"/>
          </a:xfrm>
        </p:spPr>
        <p:txBody>
          <a:bodyPr/>
          <a:lstStyle/>
          <a:p>
            <a:pPr marL="0" lvl="0" indent="0">
              <a:buNone/>
            </a:pPr>
            <a:r>
              <a:rPr lang="en-GB" b="1" noProof="0" dirty="0">
                <a:sym typeface="Century Gothic"/>
              </a:rPr>
              <a:t>Integrating a gender perspective might involve </a:t>
            </a:r>
            <a:r>
              <a:rPr lang="en-GB" noProof="0" dirty="0">
                <a:sym typeface="Century Gothic"/>
              </a:rPr>
              <a:t>(see, e.g., GCTF / OSCE):</a:t>
            </a:r>
          </a:p>
          <a:p>
            <a:pPr lvl="0"/>
            <a:r>
              <a:rPr lang="en-GB" noProof="0" dirty="0">
                <a:sym typeface="Century Gothic"/>
              </a:rPr>
              <a:t>Considering gender of providers.</a:t>
            </a:r>
          </a:p>
          <a:p>
            <a:pPr lvl="0"/>
            <a:r>
              <a:rPr lang="en-GB" noProof="0" dirty="0">
                <a:sym typeface="Century Gothic"/>
              </a:rPr>
              <a:t>Understanding gender dynamics of radicalisation to violence.</a:t>
            </a:r>
          </a:p>
          <a:p>
            <a:pPr lvl="0"/>
            <a:r>
              <a:rPr lang="en-GB" noProof="0" dirty="0">
                <a:sym typeface="Century Gothic"/>
              </a:rPr>
              <a:t>Consider gender roles in society, how the individual relates to these, and whether these provide sources of strength or stress in their lives.</a:t>
            </a:r>
            <a:endParaRPr lang="en-GB" noProof="0" dirty="0">
              <a:sym typeface="Arial"/>
            </a:endParaRPr>
          </a:p>
        </p:txBody>
      </p:sp>
      <p:sp>
        <p:nvSpPr>
          <p:cNvPr id="7" name="Content Placeholder 6">
            <a:extLst>
              <a:ext uri="{FF2B5EF4-FFF2-40B4-BE49-F238E27FC236}">
                <a16:creationId xmlns="" xmlns:a16="http://schemas.microsoft.com/office/drawing/2014/main" id="{CF32A31A-2EA9-8449-A148-46BCB578C46B}"/>
              </a:ext>
            </a:extLst>
          </p:cNvPr>
          <p:cNvSpPr>
            <a:spLocks noGrp="1"/>
          </p:cNvSpPr>
          <p:nvPr>
            <p:ph sz="quarter" idx="13"/>
          </p:nvPr>
        </p:nvSpPr>
        <p:spPr>
          <a:xfrm>
            <a:off x="581025" y="137246"/>
            <a:ext cx="10878168" cy="297144"/>
          </a:xfrm>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 xmlns:a16="http://schemas.microsoft.com/office/drawing/2014/main" id="{6941B97A-FDDE-0C4D-907B-D9B27D1BFCFE}"/>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8042327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7C5A9F32-1B4D-594C-B4F1-77375A00A4FD}"/>
              </a:ext>
            </a:extLst>
          </p:cNvPr>
          <p:cNvSpPr>
            <a:spLocks noGrp="1"/>
          </p:cNvSpPr>
          <p:nvPr>
            <p:ph type="title"/>
          </p:nvPr>
        </p:nvSpPr>
        <p:spPr>
          <a:xfrm>
            <a:off x="581192" y="558657"/>
            <a:ext cx="10878168" cy="584775"/>
          </a:xfrm>
        </p:spPr>
        <p:txBody>
          <a:bodyPr/>
          <a:lstStyle/>
          <a:p>
            <a:r>
              <a:rPr lang="en-GB" noProof="0" dirty="0"/>
              <a:t>Do No Harm</a:t>
            </a:r>
          </a:p>
        </p:txBody>
      </p:sp>
      <p:sp>
        <p:nvSpPr>
          <p:cNvPr id="3" name="Slide Number Placeholder 2">
            <a:extLst>
              <a:ext uri="{FF2B5EF4-FFF2-40B4-BE49-F238E27FC236}">
                <a16:creationId xmlns="" xmlns:a16="http://schemas.microsoft.com/office/drawing/2014/main" id="{2F397234-DFC1-744A-A9BE-F647F2B1C2E7}"/>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171</a:t>
            </a:fld>
            <a:endParaRPr lang="x-none"/>
          </a:p>
        </p:txBody>
      </p:sp>
      <p:sp>
        <p:nvSpPr>
          <p:cNvPr id="4" name="Content Placeholder 3">
            <a:extLst>
              <a:ext uri="{FF2B5EF4-FFF2-40B4-BE49-F238E27FC236}">
                <a16:creationId xmlns="" xmlns:a16="http://schemas.microsoft.com/office/drawing/2014/main" id="{9A095CB8-ADA7-9844-BD16-2B4AB34D24CA}"/>
              </a:ext>
            </a:extLst>
          </p:cNvPr>
          <p:cNvSpPr>
            <a:spLocks noGrp="1"/>
          </p:cNvSpPr>
          <p:nvPr>
            <p:ph idx="12"/>
          </p:nvPr>
        </p:nvSpPr>
        <p:spPr>
          <a:xfrm>
            <a:off x="1092201" y="1773238"/>
            <a:ext cx="8600440" cy="4170362"/>
          </a:xfrm>
        </p:spPr>
        <p:txBody>
          <a:bodyPr/>
          <a:lstStyle/>
          <a:p>
            <a:pPr marL="0" lvl="0" indent="0">
              <a:buNone/>
            </a:pPr>
            <a:r>
              <a:rPr lang="en-GB" b="1" noProof="0" dirty="0">
                <a:sym typeface="Calibri"/>
              </a:rPr>
              <a:t>The danger of unintended consequences:</a:t>
            </a:r>
          </a:p>
          <a:p>
            <a:pPr lvl="0"/>
            <a:r>
              <a:rPr lang="en-GB" noProof="0" dirty="0">
                <a:sym typeface="Calibri"/>
              </a:rPr>
              <a:t> </a:t>
            </a:r>
            <a:r>
              <a:rPr lang="en-GB" b="1" noProof="0" dirty="0">
                <a:sym typeface="Calibri"/>
              </a:rPr>
              <a:t>Stigma</a:t>
            </a:r>
          </a:p>
          <a:p>
            <a:pPr lvl="0">
              <a:spcAft>
                <a:spcPts val="0"/>
              </a:spcAft>
            </a:pPr>
            <a:r>
              <a:rPr lang="en-GB" b="1" noProof="0" dirty="0" err="1">
                <a:sym typeface="Calibri"/>
              </a:rPr>
              <a:t>Pathologising</a:t>
            </a:r>
            <a:r>
              <a:rPr lang="en-GB" b="1" noProof="0" dirty="0">
                <a:sym typeface="Calibri"/>
              </a:rPr>
              <a:t> social dissent/resistance, mental illness</a:t>
            </a:r>
          </a:p>
          <a:p>
            <a:pPr marL="0" indent="0" algn="r">
              <a:spcBef>
                <a:spcPts val="0"/>
              </a:spcBef>
              <a:spcAft>
                <a:spcPts val="0"/>
              </a:spcAft>
              <a:buNone/>
            </a:pPr>
            <a:r>
              <a:rPr lang="en-GB" sz="1800" kern="0" noProof="0" dirty="0">
                <a:solidFill>
                  <a:srgbClr val="000000"/>
                </a:solidFill>
                <a:ea typeface="Open Sans" panose="020B0606030504020204" pitchFamily="34" charset="0"/>
                <a:cs typeface="Open Sans" panose="020B0606030504020204" pitchFamily="34" charset="0"/>
                <a:sym typeface="Century Gothic"/>
              </a:rPr>
              <a:t>(Rousseau, C., et al., 2021)</a:t>
            </a:r>
            <a:endParaRPr lang="en-GB" sz="1800" kern="0" noProof="0" dirty="0">
              <a:solidFill>
                <a:srgbClr val="FFFFFF"/>
              </a:solidFill>
              <a:ea typeface="Open Sans" panose="020B0606030504020204" pitchFamily="34" charset="0"/>
              <a:cs typeface="Open Sans" panose="020B0606030504020204" pitchFamily="34" charset="0"/>
              <a:sym typeface="Open Sans"/>
            </a:endParaRPr>
          </a:p>
          <a:p>
            <a:pPr lvl="0"/>
            <a:r>
              <a:rPr lang="en-GB" b="1" noProof="0" dirty="0">
                <a:sym typeface="Calibri"/>
              </a:rPr>
              <a:t>Over-intervention/community resentment</a:t>
            </a:r>
          </a:p>
          <a:p>
            <a:pPr lvl="0"/>
            <a:r>
              <a:rPr lang="en-GB" b="1" noProof="0" dirty="0">
                <a:sym typeface="Calibri"/>
              </a:rPr>
              <a:t>Securitisation of social services</a:t>
            </a:r>
          </a:p>
          <a:p>
            <a:endParaRPr lang="en-GB" noProof="0" dirty="0"/>
          </a:p>
        </p:txBody>
      </p:sp>
      <p:sp>
        <p:nvSpPr>
          <p:cNvPr id="7" name="Content Placeholder 6">
            <a:extLst>
              <a:ext uri="{FF2B5EF4-FFF2-40B4-BE49-F238E27FC236}">
                <a16:creationId xmlns="" xmlns:a16="http://schemas.microsoft.com/office/drawing/2014/main" id="{CF32A31A-2EA9-8449-A148-46BCB578C46B}"/>
              </a:ext>
            </a:extLst>
          </p:cNvPr>
          <p:cNvSpPr>
            <a:spLocks noGrp="1"/>
          </p:cNvSpPr>
          <p:nvPr>
            <p:ph sz="quarter" idx="13"/>
          </p:nvPr>
        </p:nvSpPr>
        <p:spPr>
          <a:xfrm>
            <a:off x="581025" y="137246"/>
            <a:ext cx="10878168" cy="297144"/>
          </a:xfrm>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 xmlns:a16="http://schemas.microsoft.com/office/drawing/2014/main" id="{6941B97A-FDDE-0C4D-907B-D9B27D1BFCFE}"/>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101227361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7C5A9F32-1B4D-594C-B4F1-77375A00A4FD}"/>
              </a:ext>
            </a:extLst>
          </p:cNvPr>
          <p:cNvSpPr>
            <a:spLocks noGrp="1"/>
          </p:cNvSpPr>
          <p:nvPr>
            <p:ph type="title"/>
          </p:nvPr>
        </p:nvSpPr>
        <p:spPr>
          <a:xfrm>
            <a:off x="581192" y="558657"/>
            <a:ext cx="10878168" cy="584775"/>
          </a:xfrm>
        </p:spPr>
        <p:txBody>
          <a:bodyPr/>
          <a:lstStyle/>
          <a:p>
            <a:r>
              <a:rPr lang="en-GB" noProof="0" dirty="0"/>
              <a:t>Breakout Exercise</a:t>
            </a:r>
          </a:p>
        </p:txBody>
      </p:sp>
      <p:sp>
        <p:nvSpPr>
          <p:cNvPr id="3" name="Slide Number Placeholder 2">
            <a:extLst>
              <a:ext uri="{FF2B5EF4-FFF2-40B4-BE49-F238E27FC236}">
                <a16:creationId xmlns="" xmlns:a16="http://schemas.microsoft.com/office/drawing/2014/main" id="{2F397234-DFC1-744A-A9BE-F647F2B1C2E7}"/>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172</a:t>
            </a:fld>
            <a:endParaRPr lang="x-none"/>
          </a:p>
        </p:txBody>
      </p:sp>
      <p:sp>
        <p:nvSpPr>
          <p:cNvPr id="4" name="Content Placeholder 3">
            <a:extLst>
              <a:ext uri="{FF2B5EF4-FFF2-40B4-BE49-F238E27FC236}">
                <a16:creationId xmlns="" xmlns:a16="http://schemas.microsoft.com/office/drawing/2014/main" id="{9A095CB8-ADA7-9844-BD16-2B4AB34D24CA}"/>
              </a:ext>
            </a:extLst>
          </p:cNvPr>
          <p:cNvSpPr>
            <a:spLocks noGrp="1"/>
          </p:cNvSpPr>
          <p:nvPr>
            <p:ph idx="12"/>
          </p:nvPr>
        </p:nvSpPr>
        <p:spPr>
          <a:xfrm>
            <a:off x="1092200" y="1520792"/>
            <a:ext cx="9979025" cy="4422808"/>
          </a:xfrm>
        </p:spPr>
        <p:txBody>
          <a:bodyPr/>
          <a:lstStyle/>
          <a:p>
            <a:pPr marL="0" lvl="0" indent="0">
              <a:buNone/>
            </a:pPr>
            <a:r>
              <a:rPr lang="en-GB" b="1" noProof="0" dirty="0">
                <a:sym typeface="Century Gothic"/>
              </a:rPr>
              <a:t>Instructions</a:t>
            </a:r>
            <a:endParaRPr lang="en-GB" b="1" noProof="0" dirty="0">
              <a:sym typeface="Arial"/>
            </a:endParaRPr>
          </a:p>
          <a:p>
            <a:pPr marL="457200" lvl="0" indent="-457200">
              <a:buFont typeface="+mj-lt"/>
              <a:buAutoNum type="arabicPeriod"/>
            </a:pPr>
            <a:r>
              <a:rPr lang="en-GB" noProof="0" dirty="0">
                <a:sym typeface="Century Gothic"/>
              </a:rPr>
              <a:t>Read through a case example.</a:t>
            </a:r>
            <a:endParaRPr lang="en-GB" noProof="0" dirty="0">
              <a:sym typeface="Arial"/>
            </a:endParaRPr>
          </a:p>
          <a:p>
            <a:pPr marL="457200" lvl="0" indent="-457200">
              <a:buFont typeface="+mj-lt"/>
              <a:buAutoNum type="arabicPeriod"/>
            </a:pPr>
            <a:r>
              <a:rPr lang="en-GB" noProof="0" dirty="0">
                <a:sym typeface="Century Gothic"/>
              </a:rPr>
              <a:t>Come up with a proposed intervention plan based on these discussion points:</a:t>
            </a:r>
            <a:endParaRPr lang="en-GB" noProof="0" dirty="0">
              <a:sym typeface="Arial"/>
            </a:endParaRPr>
          </a:p>
          <a:p>
            <a:pPr marL="828000" lvl="1" indent="-342900">
              <a:buFont typeface="+mj-lt"/>
              <a:buAutoNum type="alphaLcParenR"/>
            </a:pPr>
            <a:r>
              <a:rPr lang="en-GB" noProof="0" dirty="0">
                <a:sym typeface="Century Gothic"/>
              </a:rPr>
              <a:t>What type of interventions might you recommend?</a:t>
            </a:r>
            <a:endParaRPr lang="en-GB" noProof="0" dirty="0">
              <a:sym typeface="Arial"/>
            </a:endParaRPr>
          </a:p>
          <a:p>
            <a:pPr marL="828000" lvl="1" indent="-342900">
              <a:buFont typeface="+mj-lt"/>
              <a:buAutoNum type="alphaLcParenR"/>
            </a:pPr>
            <a:r>
              <a:rPr lang="en-GB" noProof="0" dirty="0">
                <a:sym typeface="Century Gothic"/>
              </a:rPr>
              <a:t>Who might provide these interventions?</a:t>
            </a:r>
            <a:endParaRPr lang="en-GB" noProof="0" dirty="0">
              <a:sym typeface="Arial"/>
            </a:endParaRPr>
          </a:p>
          <a:p>
            <a:pPr marL="828000" lvl="1" indent="-342900">
              <a:buFont typeface="+mj-lt"/>
              <a:buAutoNum type="alphaLcParenR"/>
            </a:pPr>
            <a:r>
              <a:rPr lang="en-GB" noProof="0" dirty="0">
                <a:sym typeface="Century Gothic"/>
              </a:rPr>
              <a:t>What strategies could you use to engage the individual?</a:t>
            </a:r>
            <a:endParaRPr lang="en-GB" noProof="0" dirty="0">
              <a:sym typeface="Arial"/>
            </a:endParaRPr>
          </a:p>
          <a:p>
            <a:pPr marL="828000" lvl="1" indent="-342900">
              <a:buFont typeface="+mj-lt"/>
              <a:buAutoNum type="alphaLcParenR"/>
            </a:pPr>
            <a:r>
              <a:rPr lang="en-GB" noProof="0" dirty="0">
                <a:sym typeface="Century Gothic"/>
              </a:rPr>
              <a:t>What are some strengths, either of the individual or in his/her social ecology, that could be emphasised to help with the treatment?</a:t>
            </a:r>
            <a:endParaRPr lang="en-GB" noProof="0" dirty="0">
              <a:sym typeface="Arial"/>
            </a:endParaRPr>
          </a:p>
          <a:p>
            <a:pPr marL="828000" lvl="1" indent="-342900">
              <a:buFont typeface="+mj-lt"/>
              <a:buAutoNum type="alphaLcParenR"/>
            </a:pPr>
            <a:r>
              <a:rPr lang="en-GB" noProof="0" dirty="0">
                <a:sym typeface="Century Gothic"/>
              </a:rPr>
              <a:t>Are there any specific gender, age, or other individual context factors that need to be taken into consideration as the intervention plan is built?</a:t>
            </a:r>
            <a:endParaRPr lang="en-GB" noProof="0" dirty="0">
              <a:sym typeface="Arial"/>
            </a:endParaRPr>
          </a:p>
          <a:p>
            <a:endParaRPr lang="en-GB" noProof="0" dirty="0"/>
          </a:p>
        </p:txBody>
      </p:sp>
      <p:sp>
        <p:nvSpPr>
          <p:cNvPr id="7" name="Content Placeholder 6">
            <a:extLst>
              <a:ext uri="{FF2B5EF4-FFF2-40B4-BE49-F238E27FC236}">
                <a16:creationId xmlns="" xmlns:a16="http://schemas.microsoft.com/office/drawing/2014/main" id="{CF32A31A-2EA9-8449-A148-46BCB578C46B}"/>
              </a:ext>
            </a:extLst>
          </p:cNvPr>
          <p:cNvSpPr>
            <a:spLocks noGrp="1"/>
          </p:cNvSpPr>
          <p:nvPr>
            <p:ph sz="quarter" idx="13"/>
          </p:nvPr>
        </p:nvSpPr>
        <p:spPr>
          <a:xfrm>
            <a:off x="581025" y="137246"/>
            <a:ext cx="10878168" cy="297144"/>
          </a:xfrm>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 xmlns:a16="http://schemas.microsoft.com/office/drawing/2014/main" id="{6941B97A-FDDE-0C4D-907B-D9B27D1BFCFE}"/>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8" name="Graphic 7" descr="Chat">
            <a:extLst>
              <a:ext uri="{FF2B5EF4-FFF2-40B4-BE49-F238E27FC236}">
                <a16:creationId xmlns="" xmlns:a16="http://schemas.microsoft.com/office/drawing/2014/main" id="{874BCC4F-5676-754A-A054-95FDBADE1FF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319329" y="954246"/>
            <a:ext cx="2474754" cy="2474754"/>
          </a:xfrm>
          <a:prstGeom prst="rect">
            <a:avLst/>
          </a:prstGeom>
        </p:spPr>
      </p:pic>
    </p:spTree>
    <p:extLst>
      <p:ext uri="{BB962C8B-B14F-4D97-AF65-F5344CB8AC3E}">
        <p14:creationId xmlns:p14="http://schemas.microsoft.com/office/powerpoint/2010/main" val="347361993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7C5A9F32-1B4D-594C-B4F1-77375A00A4FD}"/>
              </a:ext>
            </a:extLst>
          </p:cNvPr>
          <p:cNvSpPr>
            <a:spLocks noGrp="1"/>
          </p:cNvSpPr>
          <p:nvPr>
            <p:ph type="title"/>
          </p:nvPr>
        </p:nvSpPr>
        <p:spPr/>
        <p:txBody>
          <a:bodyPr/>
          <a:lstStyle/>
          <a:p>
            <a:r>
              <a:rPr lang="en-GB" noProof="0" dirty="0"/>
              <a:t>Summary and Conclusions</a:t>
            </a:r>
          </a:p>
        </p:txBody>
      </p:sp>
      <p:sp>
        <p:nvSpPr>
          <p:cNvPr id="3" name="Slide Number Placeholder 2">
            <a:extLst>
              <a:ext uri="{FF2B5EF4-FFF2-40B4-BE49-F238E27FC236}">
                <a16:creationId xmlns="" xmlns:a16="http://schemas.microsoft.com/office/drawing/2014/main" id="{2F397234-DFC1-744A-A9BE-F647F2B1C2E7}"/>
              </a:ext>
            </a:extLst>
          </p:cNvPr>
          <p:cNvSpPr>
            <a:spLocks noGrp="1"/>
          </p:cNvSpPr>
          <p:nvPr>
            <p:ph type="sldNum" sz="quarter" idx="4"/>
          </p:nvPr>
        </p:nvSpPr>
        <p:spPr/>
        <p:txBody>
          <a:bodyPr/>
          <a:lstStyle/>
          <a:p>
            <a:fld id="{8147DBEF-BD83-7C4B-BB76-3EC13072CDF4}" type="slidenum">
              <a:rPr lang="x-none" smtClean="0"/>
              <a:pPr/>
              <a:t>173</a:t>
            </a:fld>
            <a:endParaRPr lang="x-none"/>
          </a:p>
        </p:txBody>
      </p:sp>
      <p:sp>
        <p:nvSpPr>
          <p:cNvPr id="4" name="Content Placeholder 3">
            <a:extLst>
              <a:ext uri="{FF2B5EF4-FFF2-40B4-BE49-F238E27FC236}">
                <a16:creationId xmlns="" xmlns:a16="http://schemas.microsoft.com/office/drawing/2014/main" id="{9A095CB8-ADA7-9844-BD16-2B4AB34D24CA}"/>
              </a:ext>
            </a:extLst>
          </p:cNvPr>
          <p:cNvSpPr>
            <a:spLocks noGrp="1"/>
          </p:cNvSpPr>
          <p:nvPr>
            <p:ph idx="12"/>
          </p:nvPr>
        </p:nvSpPr>
        <p:spPr/>
        <p:txBody>
          <a:bodyPr/>
          <a:lstStyle/>
          <a:p>
            <a:pPr marL="457200" lvl="0" indent="-457200">
              <a:buFont typeface="+mj-lt"/>
              <a:buAutoNum type="arabicPeriod"/>
            </a:pPr>
            <a:r>
              <a:rPr lang="en-GB" b="1" noProof="0" dirty="0"/>
              <a:t>Tailored to the individual’s needs and strengths.</a:t>
            </a:r>
          </a:p>
          <a:p>
            <a:pPr marL="457200" lvl="0" indent="-457200">
              <a:buFont typeface="+mj-lt"/>
              <a:buAutoNum type="arabicPeriod"/>
            </a:pPr>
            <a:r>
              <a:rPr lang="en-GB" b="1" noProof="0" dirty="0"/>
              <a:t>Mindful of “Do No Harm” principles</a:t>
            </a:r>
          </a:p>
          <a:p>
            <a:pPr marL="457200" lvl="0" indent="-457200">
              <a:buFont typeface="+mj-lt"/>
              <a:buAutoNum type="arabicPeriod"/>
            </a:pPr>
            <a:r>
              <a:rPr lang="en-GB" b="1" noProof="0" dirty="0"/>
              <a:t>Built on trusting relationships and respect for the individual</a:t>
            </a:r>
          </a:p>
          <a:p>
            <a:pPr marL="457200" lvl="0" indent="-457200">
              <a:buFont typeface="+mj-lt"/>
              <a:buAutoNum type="arabicPeriod"/>
            </a:pPr>
            <a:r>
              <a:rPr lang="en-GB" b="1" noProof="0" dirty="0"/>
              <a:t>The results of a collaborative, multidisciplinary effort</a:t>
            </a:r>
          </a:p>
        </p:txBody>
      </p:sp>
      <p:sp>
        <p:nvSpPr>
          <p:cNvPr id="7" name="Content Placeholder 6">
            <a:extLst>
              <a:ext uri="{FF2B5EF4-FFF2-40B4-BE49-F238E27FC236}">
                <a16:creationId xmlns="" xmlns:a16="http://schemas.microsoft.com/office/drawing/2014/main" id="{CF32A31A-2EA9-8449-A148-46BCB578C46B}"/>
              </a:ext>
            </a:extLst>
          </p:cNvPr>
          <p:cNvSpPr>
            <a:spLocks noGrp="1"/>
          </p:cNvSpPr>
          <p:nvPr>
            <p:ph sz="quarter" idx="13"/>
          </p:nvPr>
        </p:nvSpPr>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 xmlns:a16="http://schemas.microsoft.com/office/drawing/2014/main" id="{6941B97A-FDDE-0C4D-907B-D9B27D1BFCFE}"/>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34038192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36546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79593A20-D6B2-4845-908B-CDBB2E237E55}"/>
              </a:ext>
            </a:extLst>
          </p:cNvPr>
          <p:cNvSpPr>
            <a:spLocks noGrp="1"/>
          </p:cNvSpPr>
          <p:nvPr>
            <p:ph type="subTitle" idx="1"/>
          </p:nvPr>
        </p:nvSpPr>
        <p:spPr>
          <a:xfrm>
            <a:off x="3410379" y="3672900"/>
            <a:ext cx="5781748" cy="1477328"/>
          </a:xfrm>
        </p:spPr>
        <p:txBody>
          <a:bodyPr wrap="square">
            <a:spAutoFit/>
          </a:bodyPr>
          <a:lstStyle/>
          <a:p>
            <a:r>
              <a:rPr lang="en-GB" noProof="0" dirty="0"/>
              <a:t>Monitoring and Evaluating (M&amp;E) a Multi-Actor P/CVE Intervention Programme</a:t>
            </a:r>
          </a:p>
        </p:txBody>
      </p:sp>
      <p:sp>
        <p:nvSpPr>
          <p:cNvPr id="2" name="Title 1">
            <a:extLst>
              <a:ext uri="{FF2B5EF4-FFF2-40B4-BE49-F238E27FC236}">
                <a16:creationId xmlns="" xmlns:a16="http://schemas.microsoft.com/office/drawing/2014/main"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11</a:t>
            </a:r>
          </a:p>
        </p:txBody>
      </p:sp>
      <p:sp>
        <p:nvSpPr>
          <p:cNvPr id="5" name="Slide Number Placeholder 4">
            <a:extLst>
              <a:ext uri="{FF2B5EF4-FFF2-40B4-BE49-F238E27FC236}">
                <a16:creationId xmlns="" xmlns:a16="http://schemas.microsoft.com/office/drawing/2014/main"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x-none" smtClean="0"/>
              <a:pPr/>
              <a:t>175</a:t>
            </a:fld>
            <a:endParaRPr lang="x-none"/>
          </a:p>
        </p:txBody>
      </p:sp>
      <p:pic>
        <p:nvPicPr>
          <p:cNvPr id="14" name="Picture 13" descr="A picture containing shape&#10;&#10;Description automatically generated">
            <a:extLst>
              <a:ext uri="{FF2B5EF4-FFF2-40B4-BE49-F238E27FC236}">
                <a16:creationId xmlns="" xmlns:a16="http://schemas.microsoft.com/office/drawing/2014/main"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236134830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591C09-AF7A-554D-BEA2-C2307028B99E}"/>
              </a:ext>
            </a:extLst>
          </p:cNvPr>
          <p:cNvSpPr>
            <a:spLocks noGrp="1"/>
          </p:cNvSpPr>
          <p:nvPr>
            <p:ph type="title"/>
          </p:nvPr>
        </p:nvSpPr>
        <p:spPr>
          <a:xfrm>
            <a:off x="581192" y="558657"/>
            <a:ext cx="10878168" cy="584775"/>
          </a:xfrm>
        </p:spPr>
        <p:txBody>
          <a:bodyPr/>
          <a:lstStyle/>
          <a:p>
            <a:r>
              <a:rPr lang="en-GB" noProof="0" dirty="0"/>
              <a:t>Introduction</a:t>
            </a:r>
          </a:p>
        </p:txBody>
      </p:sp>
      <p:sp>
        <p:nvSpPr>
          <p:cNvPr id="3" name="Slide Number Placeholder 2">
            <a:extLst>
              <a:ext uri="{FF2B5EF4-FFF2-40B4-BE49-F238E27FC236}">
                <a16:creationId xmlns="" xmlns:a16="http://schemas.microsoft.com/office/drawing/2014/main" id="{3F7AAF56-A251-2548-8679-DA6D33F17F7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176</a:t>
            </a:fld>
            <a:endParaRPr lang="x-none"/>
          </a:p>
        </p:txBody>
      </p:sp>
      <p:sp>
        <p:nvSpPr>
          <p:cNvPr id="4" name="Content Placeholder 3">
            <a:extLst>
              <a:ext uri="{FF2B5EF4-FFF2-40B4-BE49-F238E27FC236}">
                <a16:creationId xmlns="" xmlns:a16="http://schemas.microsoft.com/office/drawing/2014/main" id="{28483C1E-AAF0-9943-B424-6C49A07D29CD}"/>
              </a:ext>
            </a:extLst>
          </p:cNvPr>
          <p:cNvSpPr>
            <a:spLocks noGrp="1"/>
          </p:cNvSpPr>
          <p:nvPr>
            <p:ph idx="12"/>
          </p:nvPr>
        </p:nvSpPr>
        <p:spPr>
          <a:xfrm>
            <a:off x="1092201" y="1773238"/>
            <a:ext cx="9979170" cy="4170362"/>
          </a:xfrm>
        </p:spPr>
        <p:txBody>
          <a:bodyPr/>
          <a:lstStyle/>
          <a:p>
            <a:pPr lvl="0"/>
            <a:r>
              <a:rPr lang="en-GB" noProof="0" dirty="0">
                <a:sym typeface="Calibri"/>
              </a:rPr>
              <a:t> What is </a:t>
            </a:r>
            <a:r>
              <a:rPr lang="en-GB" b="1" noProof="0" dirty="0">
                <a:sym typeface="Calibri"/>
              </a:rPr>
              <a:t>monitoring and evaluation (M&amp;E)?</a:t>
            </a:r>
          </a:p>
          <a:p>
            <a:pPr lvl="0"/>
            <a:r>
              <a:rPr lang="en-GB" noProof="0" dirty="0">
                <a:sym typeface="Calibri"/>
              </a:rPr>
              <a:t> Why is </a:t>
            </a:r>
            <a:r>
              <a:rPr lang="en-GB" b="1" noProof="0" dirty="0">
                <a:sym typeface="Calibri"/>
              </a:rPr>
              <a:t>M&amp;E important for P/CVE?</a:t>
            </a:r>
          </a:p>
          <a:p>
            <a:pPr lvl="0"/>
            <a:r>
              <a:rPr lang="en-GB" noProof="0" dirty="0">
                <a:sym typeface="Calibri"/>
              </a:rPr>
              <a:t> How to </a:t>
            </a:r>
            <a:r>
              <a:rPr lang="en-GB" b="1" noProof="0" dirty="0">
                <a:sym typeface="Calibri"/>
              </a:rPr>
              <a:t>implement M&amp;E for P/CVE?</a:t>
            </a:r>
          </a:p>
          <a:p>
            <a:pPr lvl="0"/>
            <a:r>
              <a:rPr lang="en-GB" noProof="0" dirty="0">
                <a:sym typeface="Calibri"/>
              </a:rPr>
              <a:t> What are the </a:t>
            </a:r>
            <a:r>
              <a:rPr lang="en-GB" b="1" noProof="0" dirty="0">
                <a:sym typeface="Calibri"/>
              </a:rPr>
              <a:t>applications of M&amp;E for learning, efficiency, and resource mobilisation?</a:t>
            </a:r>
            <a:endParaRPr lang="en-GB" b="1" noProof="0" dirty="0">
              <a:sym typeface="Arial"/>
            </a:endParaRPr>
          </a:p>
        </p:txBody>
      </p:sp>
      <p:sp>
        <p:nvSpPr>
          <p:cNvPr id="5" name="Content Placeholder 4">
            <a:extLst>
              <a:ext uri="{FF2B5EF4-FFF2-40B4-BE49-F238E27FC236}">
                <a16:creationId xmlns="" xmlns:a16="http://schemas.microsoft.com/office/drawing/2014/main" id="{06220695-7473-FC41-95A7-1903C1EB6D74}"/>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7C13616A-427A-924C-9A53-CE21ED1B1A4C}"/>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338672781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 xmlns:a16="http://schemas.microsoft.com/office/drawing/2014/main"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177</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1" y="2178494"/>
            <a:ext cx="4240195" cy="1697388"/>
          </a:xfrm>
        </p:spPr>
        <p:txBody>
          <a:bodyPr wrap="square">
            <a:spAutoFit/>
          </a:bodyPr>
          <a:lstStyle/>
          <a:p>
            <a:pPr marL="0" lvl="0" indent="0">
              <a:buNone/>
            </a:pPr>
            <a:r>
              <a:rPr lang="en-GB" noProof="0" dirty="0">
                <a:sym typeface="Calibri"/>
              </a:rPr>
              <a:t>Understand </a:t>
            </a:r>
            <a:r>
              <a:rPr lang="en-GB" b="1" noProof="0" dirty="0">
                <a:sym typeface="Calibri"/>
              </a:rPr>
              <a:t>the key concepts and methods of M&amp;E</a:t>
            </a:r>
            <a:r>
              <a:rPr lang="en-GB" noProof="0" dirty="0">
                <a:sym typeface="Calibri"/>
              </a:rPr>
              <a:t> and how to </a:t>
            </a:r>
            <a:r>
              <a:rPr lang="en-GB" b="1" noProof="0" dirty="0">
                <a:sym typeface="Calibri"/>
              </a:rPr>
              <a:t>apply them in the context of a multi-actor programme.</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11: Monitoring and Evaluating (M&amp;E) a Multi-Actor P/CVE Intervention Programme</a:t>
            </a:r>
          </a:p>
        </p:txBody>
      </p:sp>
      <p:sp>
        <p:nvSpPr>
          <p:cNvPr id="23" name="Footer Placeholder 3">
            <a:extLst>
              <a:ext uri="{FF2B5EF4-FFF2-40B4-BE49-F238E27FC236}">
                <a16:creationId xmlns="" xmlns:a16="http://schemas.microsoft.com/office/drawing/2014/main"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 xmlns:a16="http://schemas.microsoft.com/office/drawing/2014/main" id="{D29935A7-D3E1-1142-9A43-BE7541D10AAE}"/>
              </a:ext>
            </a:extLst>
          </p:cNvPr>
          <p:cNvPicPr>
            <a:picLocks noChangeAspect="1"/>
          </p:cNvPicPr>
          <p:nvPr/>
        </p:nvPicPr>
        <p:blipFill>
          <a:blip r:embed="rId2"/>
          <a:stretch>
            <a:fillRect/>
          </a:stretch>
        </p:blipFill>
        <p:spPr>
          <a:xfrm>
            <a:off x="8081589" y="3020251"/>
            <a:ext cx="2812666" cy="2645520"/>
          </a:xfrm>
          <a:prstGeom prst="rect">
            <a:avLst/>
          </a:prstGeom>
        </p:spPr>
      </p:pic>
    </p:spTree>
    <p:extLst>
      <p:ext uri="{BB962C8B-B14F-4D97-AF65-F5344CB8AC3E}">
        <p14:creationId xmlns:p14="http://schemas.microsoft.com/office/powerpoint/2010/main" val="83315476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p:txBody>
          <a:bodyPr/>
          <a:lstStyle/>
          <a:p>
            <a:fld id="{8147DBEF-BD83-7C4B-BB76-3EC13072CDF4}" type="slidenum">
              <a:rPr lang="x-none" smtClean="0"/>
              <a:pPr/>
              <a:t>178</a:t>
            </a:fld>
            <a:endParaRPr lang="x-none"/>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19" name="Freeform 18">
            <a:extLst>
              <a:ext uri="{FF2B5EF4-FFF2-40B4-BE49-F238E27FC236}">
                <a16:creationId xmlns="" xmlns:a16="http://schemas.microsoft.com/office/drawing/2014/main" id="{DA0D32D4-F35D-D74D-AA71-674E0B2079EE}"/>
              </a:ext>
            </a:extLst>
          </p:cNvPr>
          <p:cNvSpPr/>
          <p:nvPr/>
        </p:nvSpPr>
        <p:spPr>
          <a:xfrm>
            <a:off x="8124453" y="3710194"/>
            <a:ext cx="3009806" cy="172483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Leverage data for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adaptation, efficiency, and resource mobilisation.</a:t>
            </a:r>
          </a:p>
        </p:txBody>
      </p:sp>
      <p:pic>
        <p:nvPicPr>
          <p:cNvPr id="26" name="Graphic 25" descr="Badge Tick">
            <a:extLst>
              <a:ext uri="{FF2B5EF4-FFF2-40B4-BE49-F238E27FC236}">
                <a16:creationId xmlns="" xmlns:a16="http://schemas.microsoft.com/office/drawing/2014/main" id="{28217924-FDC0-6142-928C-CF2C22EBBFE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426612" y="2038247"/>
            <a:ext cx="1338777" cy="1338777"/>
          </a:xfrm>
          <a:prstGeom prst="rect">
            <a:avLst/>
          </a:prstGeom>
        </p:spPr>
      </p:pic>
      <p:pic>
        <p:nvPicPr>
          <p:cNvPr id="27" name="Graphic 26" descr="Badge Tick">
            <a:extLst>
              <a:ext uri="{FF2B5EF4-FFF2-40B4-BE49-F238E27FC236}">
                <a16:creationId xmlns="" xmlns:a16="http://schemas.microsoft.com/office/drawing/2014/main" id="{5C46576F-3C1D-DA47-9C1F-505C5F93ED4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93256" y="2038247"/>
            <a:ext cx="1338777" cy="1338777"/>
          </a:xfrm>
          <a:prstGeom prst="rect">
            <a:avLst/>
          </a:prstGeom>
        </p:spPr>
      </p:pic>
      <p:pic>
        <p:nvPicPr>
          <p:cNvPr id="28" name="Graphic 27" descr="Badge Tick">
            <a:extLst>
              <a:ext uri="{FF2B5EF4-FFF2-40B4-BE49-F238E27FC236}">
                <a16:creationId xmlns="" xmlns:a16="http://schemas.microsoft.com/office/drawing/2014/main" id="{390665A8-4495-4644-9B4D-A99A8D6E616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959965" y="2038247"/>
            <a:ext cx="1338777" cy="1338777"/>
          </a:xfrm>
          <a:prstGeom prst="rect">
            <a:avLst/>
          </a:prstGeom>
        </p:spPr>
      </p:pic>
      <p:sp>
        <p:nvSpPr>
          <p:cNvPr id="32" name="Freeform 31">
            <a:extLst>
              <a:ext uri="{FF2B5EF4-FFF2-40B4-BE49-F238E27FC236}">
                <a16:creationId xmlns="" xmlns:a16="http://schemas.microsoft.com/office/drawing/2014/main" id="{6772744F-CDCC-6B4C-B8F3-F75519794212}"/>
              </a:ext>
            </a:extLst>
          </p:cNvPr>
          <p:cNvSpPr/>
          <p:nvPr/>
        </p:nvSpPr>
        <p:spPr>
          <a:xfrm>
            <a:off x="4591097" y="3710194"/>
            <a:ext cx="3009806" cy="2249172"/>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indicators and plan M&amp;E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for the intervention.</a:t>
            </a:r>
          </a:p>
        </p:txBody>
      </p:sp>
      <p:sp>
        <p:nvSpPr>
          <p:cNvPr id="33" name="Freeform 32">
            <a:extLst>
              <a:ext uri="{FF2B5EF4-FFF2-40B4-BE49-F238E27FC236}">
                <a16:creationId xmlns="" xmlns:a16="http://schemas.microsoft.com/office/drawing/2014/main" id="{9DB33CC2-5D97-D04A-B6B9-3931AB3A61AC}"/>
              </a:ext>
            </a:extLst>
          </p:cNvPr>
          <p:cNvSpPr/>
          <p:nvPr/>
        </p:nvSpPr>
        <p:spPr>
          <a:xfrm>
            <a:off x="1057741" y="3710193"/>
            <a:ext cx="3009806"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monitoring and evaluation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(M&amp;E) as a tool for strengthening an intervention and its impact.</a:t>
            </a:r>
          </a:p>
        </p:txBody>
      </p:sp>
      <p:sp>
        <p:nvSpPr>
          <p:cNvPr id="15" name="Content Placeholder 19">
            <a:extLst>
              <a:ext uri="{FF2B5EF4-FFF2-40B4-BE49-F238E27FC236}">
                <a16:creationId xmlns="" xmlns:a16="http://schemas.microsoft.com/office/drawing/2014/main" id="{859E7BB5-2DEA-1947-8F00-8650B70757FD}"/>
              </a:ext>
            </a:extLst>
          </p:cNvPr>
          <p:cNvSpPr>
            <a:spLocks noGrp="1"/>
          </p:cNvSpPr>
          <p:nvPr>
            <p:ph sz="quarter" idx="13"/>
          </p:nvPr>
        </p:nvSpPr>
        <p:spPr>
          <a:xfrm>
            <a:off x="581025" y="137246"/>
            <a:ext cx="10313230" cy="297144"/>
          </a:xfrm>
        </p:spPr>
        <p:txBody>
          <a:bodyPr>
            <a:normAutofit/>
          </a:bodyPr>
          <a:lstStyle/>
          <a:p>
            <a:r>
              <a:rPr lang="en-GB" noProof="0" dirty="0"/>
              <a:t>Module 11: Monitoring and Evaluating (M&amp;E) a Multi-Actor P/CVE Intervention Programme</a:t>
            </a:r>
          </a:p>
        </p:txBody>
      </p:sp>
    </p:spTree>
    <p:extLst>
      <p:ext uri="{BB962C8B-B14F-4D97-AF65-F5344CB8AC3E}">
        <p14:creationId xmlns:p14="http://schemas.microsoft.com/office/powerpoint/2010/main" val="120965563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p:txBody>
          <a:bodyPr/>
          <a:lstStyle/>
          <a:p>
            <a:r>
              <a:rPr lang="en-GB" noProof="0" dirty="0"/>
              <a:t>M&amp;E Definition and Purposes</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p:txBody>
          <a:bodyPr/>
          <a:lstStyle/>
          <a:p>
            <a:fld id="{8147DBEF-BD83-7C4B-BB76-3EC13072CDF4}" type="slidenum">
              <a:rPr lang="x-none" smtClean="0"/>
              <a:pPr/>
              <a:t>179</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1" y="1773238"/>
            <a:ext cx="9979170" cy="3308598"/>
          </a:xfrm>
        </p:spPr>
        <p:txBody>
          <a:bodyPr wrap="square">
            <a:spAutoFit/>
          </a:bodyPr>
          <a:lstStyle/>
          <a:p>
            <a:pPr marL="0" indent="0">
              <a:buNone/>
            </a:pPr>
            <a:r>
              <a:rPr lang="en-GB" b="1" noProof="0" dirty="0">
                <a:sym typeface="Calibri"/>
              </a:rPr>
              <a:t>Definitions:</a:t>
            </a:r>
          </a:p>
          <a:p>
            <a:r>
              <a:rPr lang="en-GB" b="1" noProof="0" dirty="0">
                <a:sym typeface="Calibri"/>
              </a:rPr>
              <a:t>Monitoring:</a:t>
            </a:r>
            <a:r>
              <a:rPr lang="en-GB" noProof="0" dirty="0">
                <a:sym typeface="Calibri"/>
              </a:rPr>
              <a:t> refers to “</a:t>
            </a:r>
            <a:r>
              <a:rPr lang="en-GB" i="1" noProof="0" dirty="0">
                <a:sym typeface="Calibri"/>
              </a:rPr>
              <a:t>the task of ensuring that activities are completed on time and within a prescribed budget and plan. It is the assessment of progress toward project implementation – the completion of key activities for intended beneficiaries, implementers, and partners – and the measurement of quantitative outputs such as the number of participants engaged in the activities</a:t>
            </a:r>
            <a:r>
              <a:rPr lang="en-GB" noProof="0" dirty="0">
                <a:sym typeface="Calibri"/>
              </a:rPr>
              <a:t>”.</a:t>
            </a:r>
          </a:p>
          <a:p>
            <a:pPr marL="0" indent="0" algn="r">
              <a:lnSpc>
                <a:spcPct val="100000"/>
              </a:lnSpc>
              <a:spcBef>
                <a:spcPts val="600"/>
              </a:spcBef>
              <a:buNone/>
            </a:pPr>
            <a:r>
              <a:rPr lang="en-GB" noProof="0" dirty="0">
                <a:sym typeface="Calibri"/>
              </a:rPr>
              <a:t>(</a:t>
            </a:r>
            <a:r>
              <a:rPr lang="en-GB" noProof="0" dirty="0" err="1">
                <a:sym typeface="Calibri"/>
              </a:rPr>
              <a:t>Holmer</a:t>
            </a:r>
            <a:r>
              <a:rPr lang="en-GB" noProof="0" dirty="0">
                <a:sym typeface="Calibri"/>
              </a:rPr>
              <a:t>, G., et al, 2018)</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928133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18</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0" y="1773238"/>
            <a:ext cx="9979025" cy="2323200"/>
          </a:xfrm>
        </p:spPr>
        <p:txBody>
          <a:bodyPr wrap="square">
            <a:spAutoFit/>
          </a:bodyPr>
          <a:lstStyle/>
          <a:p>
            <a:pPr lvl="0"/>
            <a:r>
              <a:rPr lang="en-GB" b="1" noProof="0" dirty="0">
                <a:sym typeface="Calibri"/>
              </a:rPr>
              <a:t>“Vulnerability” or “At risk”: </a:t>
            </a:r>
            <a:r>
              <a:rPr lang="en-GB" noProof="0" dirty="0">
                <a:sym typeface="Calibri"/>
              </a:rPr>
              <a:t>Susceptible to radicalisation or recruitment to violent extremism/terrorism.</a:t>
            </a:r>
          </a:p>
          <a:p>
            <a:pPr marL="0" lvl="0" indent="0">
              <a:buNone/>
            </a:pPr>
            <a:r>
              <a:rPr lang="en-GB" noProof="0" dirty="0">
                <a:sym typeface="Calibri"/>
              </a:rPr>
              <a:t>It involves </a:t>
            </a:r>
            <a:r>
              <a:rPr lang="en-GB" b="1" noProof="0" dirty="0">
                <a:sym typeface="Calibri"/>
              </a:rPr>
              <a:t>identifying demographic criteria associated with radicalisation and recruitment</a:t>
            </a:r>
            <a:r>
              <a:rPr lang="en-GB" noProof="0" dirty="0">
                <a:sym typeface="Calibri"/>
              </a:rPr>
              <a:t>, such as age, sex, education level, involvement in criminality, and recent changes in religious or ideological orientation.</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2: Levelling the Playing Field</a:t>
            </a:r>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343928923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p:txBody>
          <a:bodyPr/>
          <a:lstStyle/>
          <a:p>
            <a:r>
              <a:rPr lang="en-GB" noProof="0" dirty="0"/>
              <a:t>M&amp;E Definition and Purposes</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p:txBody>
          <a:bodyPr/>
          <a:lstStyle/>
          <a:p>
            <a:fld id="{8147DBEF-BD83-7C4B-BB76-3EC13072CDF4}" type="slidenum">
              <a:rPr lang="x-none" smtClean="0"/>
              <a:pPr/>
              <a:t>180</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1" y="1773238"/>
            <a:ext cx="9979170" cy="3308598"/>
          </a:xfrm>
        </p:spPr>
        <p:txBody>
          <a:bodyPr wrap="square">
            <a:spAutoFit/>
          </a:bodyPr>
          <a:lstStyle/>
          <a:p>
            <a:pPr marL="0" indent="0">
              <a:buNone/>
            </a:pPr>
            <a:r>
              <a:rPr lang="en-GB" b="1" noProof="0" dirty="0">
                <a:sym typeface="Calibri"/>
              </a:rPr>
              <a:t>Definitions:</a:t>
            </a:r>
          </a:p>
          <a:p>
            <a:r>
              <a:rPr lang="en-GB" b="1" noProof="0" dirty="0">
                <a:sym typeface="Calibri"/>
              </a:rPr>
              <a:t>Evaluation:</a:t>
            </a:r>
            <a:r>
              <a:rPr lang="en-GB" noProof="0" dirty="0">
                <a:sym typeface="Calibri"/>
              </a:rPr>
              <a:t> refers to “</a:t>
            </a:r>
            <a:r>
              <a:rPr lang="en-GB" i="1" noProof="0" dirty="0">
                <a:sym typeface="Calibri"/>
              </a:rPr>
              <a:t>the assessment of whether project activities collectively achieved the objectives as intended or planned, and as articulated in a theory of change. Inherent to any effective evaluation effort is a clear understanding of the project objectives, the development of measurable and specific indicators, and access to reliable and relevant data</a:t>
            </a:r>
            <a:r>
              <a:rPr lang="en-GB" noProof="0" dirty="0">
                <a:sym typeface="Calibri"/>
              </a:rPr>
              <a:t>”.</a:t>
            </a:r>
          </a:p>
          <a:p>
            <a:pPr marL="0" indent="0" algn="r">
              <a:lnSpc>
                <a:spcPct val="100000"/>
              </a:lnSpc>
              <a:spcBef>
                <a:spcPts val="600"/>
              </a:spcBef>
              <a:buNone/>
            </a:pPr>
            <a:r>
              <a:rPr lang="en-GB" noProof="0" dirty="0">
                <a:sym typeface="Calibri"/>
              </a:rPr>
              <a:t>(</a:t>
            </a:r>
            <a:r>
              <a:rPr lang="en-GB" noProof="0" dirty="0" err="1">
                <a:sym typeface="Calibri"/>
              </a:rPr>
              <a:t>Holmer</a:t>
            </a:r>
            <a:r>
              <a:rPr lang="en-GB" noProof="0" dirty="0">
                <a:sym typeface="Calibri"/>
              </a:rPr>
              <a:t>, G., et al, 2018)</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416917739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p:txBody>
          <a:bodyPr/>
          <a:lstStyle/>
          <a:p>
            <a:r>
              <a:rPr lang="en-GB" noProof="0" dirty="0"/>
              <a:t>M&amp;E Definition and Purposes</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p:txBody>
          <a:bodyPr/>
          <a:lstStyle/>
          <a:p>
            <a:fld id="{8147DBEF-BD83-7C4B-BB76-3EC13072CDF4}" type="slidenum">
              <a:rPr lang="x-none" smtClean="0"/>
              <a:pPr/>
              <a:t>181</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1" y="1773238"/>
            <a:ext cx="9957601" cy="2343719"/>
          </a:xfrm>
        </p:spPr>
        <p:txBody>
          <a:bodyPr wrap="square">
            <a:spAutoFit/>
          </a:bodyPr>
          <a:lstStyle/>
          <a:p>
            <a:pPr marL="0" indent="0">
              <a:buNone/>
            </a:pPr>
            <a:r>
              <a:rPr lang="en-GB" b="1" noProof="0" dirty="0">
                <a:sym typeface="Calibri"/>
              </a:rPr>
              <a:t>Purposes:</a:t>
            </a:r>
          </a:p>
          <a:p>
            <a:r>
              <a:rPr lang="en-GB" b="1" noProof="0" dirty="0">
                <a:sym typeface="Calibri"/>
              </a:rPr>
              <a:t>Demonstrate impact and effectiveness </a:t>
            </a:r>
            <a:r>
              <a:rPr lang="en-GB" noProof="0" dirty="0">
                <a:sym typeface="Calibri"/>
              </a:rPr>
              <a:t>of the programme.</a:t>
            </a:r>
          </a:p>
          <a:p>
            <a:r>
              <a:rPr lang="en-GB" b="1" noProof="0" dirty="0">
                <a:sym typeface="Calibri"/>
              </a:rPr>
              <a:t>Justify allocation of resources </a:t>
            </a:r>
            <a:r>
              <a:rPr lang="en-GB" noProof="0" dirty="0">
                <a:sym typeface="Calibri"/>
              </a:rPr>
              <a:t>to programmes.</a:t>
            </a:r>
          </a:p>
          <a:p>
            <a:r>
              <a:rPr lang="en-GB" b="1" noProof="0" dirty="0">
                <a:sym typeface="Calibri"/>
              </a:rPr>
              <a:t>Learning and adapting</a:t>
            </a:r>
            <a:r>
              <a:rPr lang="en-GB" noProof="0" dirty="0">
                <a:sym typeface="Calibri"/>
              </a:rPr>
              <a:t>, improving knowledge, and mobilising resources.</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267106398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p:txBody>
          <a:bodyPr/>
          <a:lstStyle/>
          <a:p>
            <a:r>
              <a:rPr lang="en-GB" noProof="0" dirty="0"/>
              <a:t>Process Monitoring and Evaluation</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p:txBody>
          <a:bodyPr/>
          <a:lstStyle/>
          <a:p>
            <a:fld id="{8147DBEF-BD83-7C4B-BB76-3EC13072CDF4}" type="slidenum">
              <a:rPr lang="x-none" smtClean="0"/>
              <a:pPr/>
              <a:t>182</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1" y="1773238"/>
            <a:ext cx="9957601" cy="2343719"/>
          </a:xfrm>
        </p:spPr>
        <p:txBody>
          <a:bodyPr wrap="square">
            <a:spAutoFit/>
          </a:bodyPr>
          <a:lstStyle/>
          <a:p>
            <a:pPr marL="0" indent="0">
              <a:buNone/>
            </a:pPr>
            <a:r>
              <a:rPr lang="en-GB" b="1" noProof="0" dirty="0">
                <a:sym typeface="Calibri"/>
              </a:rPr>
              <a:t>What is process monitoring and evaluation?</a:t>
            </a:r>
          </a:p>
          <a:p>
            <a:r>
              <a:rPr lang="en-GB" noProof="0" dirty="0">
                <a:sym typeface="Calibri"/>
              </a:rPr>
              <a:t>What happened and why?</a:t>
            </a:r>
          </a:p>
          <a:p>
            <a:r>
              <a:rPr lang="en-GB" noProof="0" dirty="0">
                <a:sym typeface="Calibri"/>
              </a:rPr>
              <a:t>Have performance standards been achieved?</a:t>
            </a:r>
          </a:p>
          <a:p>
            <a:r>
              <a:rPr lang="en-GB" noProof="0" dirty="0">
                <a:sym typeface="Calibri"/>
              </a:rPr>
              <a:t>Has the intervention/programme been implemented as planned?</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344378640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Facilitated Discussion</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183</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1" y="1773238"/>
            <a:ext cx="6771639" cy="3790268"/>
          </a:xfrm>
        </p:spPr>
        <p:txBody>
          <a:bodyPr wrap="square">
            <a:spAutoFit/>
          </a:bodyPr>
          <a:lstStyle/>
          <a:p>
            <a:pPr marL="0" indent="0">
              <a:buNone/>
            </a:pPr>
            <a:r>
              <a:rPr lang="en-GB" b="1" noProof="0" dirty="0">
                <a:sym typeface="Calibri"/>
              </a:rPr>
              <a:t>Instructions</a:t>
            </a:r>
            <a:endParaRPr lang="en-GB" noProof="0" dirty="0">
              <a:sym typeface="Calibri"/>
            </a:endParaRPr>
          </a:p>
          <a:p>
            <a:pPr marL="0" indent="0">
              <a:buNone/>
            </a:pPr>
            <a:r>
              <a:rPr lang="en-GB" noProof="0" dirty="0">
                <a:sym typeface="Calibri"/>
              </a:rPr>
              <a:t>Discuss the following questions:</a:t>
            </a:r>
          </a:p>
          <a:p>
            <a:pPr marL="342900" indent="-342900">
              <a:buFont typeface="+mj-lt"/>
              <a:buAutoNum type="alphaLcParenR"/>
            </a:pPr>
            <a:r>
              <a:rPr lang="en-GB" noProof="0" dirty="0">
                <a:sym typeface="Calibri"/>
              </a:rPr>
              <a:t>In a multi-actor framework, what processes should be monitored and evaluated for performance?</a:t>
            </a:r>
          </a:p>
          <a:p>
            <a:pPr marL="342900" indent="-342900">
              <a:buFont typeface="+mj-lt"/>
              <a:buAutoNum type="alphaLcParenR"/>
            </a:pPr>
            <a:r>
              <a:rPr lang="en-GB" noProof="0" dirty="0">
                <a:sym typeface="Calibri"/>
              </a:rPr>
              <a:t>What criteria should be used to measure performance?</a:t>
            </a:r>
          </a:p>
          <a:p>
            <a:pPr marL="342900" indent="-342900">
              <a:buFont typeface="+mj-lt"/>
              <a:buAutoNum type="alphaLcParenR"/>
            </a:pPr>
            <a:r>
              <a:rPr lang="en-GB" noProof="0" dirty="0">
                <a:sym typeface="Calibri"/>
              </a:rPr>
              <a:t>How to collect the data?</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8" name="Graphic 7" descr="Chat">
            <a:extLst>
              <a:ext uri="{FF2B5EF4-FFF2-40B4-BE49-F238E27FC236}">
                <a16:creationId xmlns="" xmlns:a16="http://schemas.microsoft.com/office/drawing/2014/main" id="{ED6B89C3-C98B-544B-9846-42D2BEF6E20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144708823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Process Monitoring and Evaluation</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184</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10178983" cy="4008277"/>
          </a:xfrm>
        </p:spPr>
        <p:txBody>
          <a:bodyPr wrap="square">
            <a:spAutoFit/>
          </a:bodyPr>
          <a:lstStyle/>
          <a:p>
            <a:pPr marL="0" lvl="0" indent="0">
              <a:buNone/>
            </a:pPr>
            <a:r>
              <a:rPr lang="en-GB" b="1" noProof="0" dirty="0">
                <a:sym typeface="Calibri"/>
              </a:rPr>
              <a:t>Key take-aways:</a:t>
            </a:r>
          </a:p>
          <a:p>
            <a:pPr>
              <a:lnSpc>
                <a:spcPct val="110000"/>
              </a:lnSpc>
            </a:pPr>
            <a:r>
              <a:rPr lang="en-GB" sz="1800" b="1" noProof="0" dirty="0">
                <a:sym typeface="Calibri"/>
              </a:rPr>
              <a:t>Identify processes essential to multi-actor collaboration </a:t>
            </a:r>
            <a:r>
              <a:rPr lang="en-GB" sz="1800" noProof="0" dirty="0">
                <a:sym typeface="Calibri"/>
              </a:rPr>
              <a:t>(e.g., information exchange, trust-building, decision-making, division of roles and leadership, etc.).</a:t>
            </a:r>
          </a:p>
          <a:p>
            <a:pPr>
              <a:lnSpc>
                <a:spcPct val="110000"/>
              </a:lnSpc>
            </a:pPr>
            <a:r>
              <a:rPr lang="en-GB" sz="1800" b="1" noProof="0" dirty="0">
                <a:sym typeface="Calibri"/>
              </a:rPr>
              <a:t>Establish criteria to measure effectiveness of process.</a:t>
            </a:r>
          </a:p>
          <a:p>
            <a:pPr>
              <a:lnSpc>
                <a:spcPct val="110000"/>
              </a:lnSpc>
            </a:pPr>
            <a:r>
              <a:rPr lang="en-GB" sz="1800" b="1" noProof="0" dirty="0">
                <a:sym typeface="Calibri"/>
              </a:rPr>
              <a:t>Collect data according to the set of criteria </a:t>
            </a:r>
            <a:r>
              <a:rPr lang="en-GB" sz="1800" noProof="0" dirty="0">
                <a:sym typeface="Calibri"/>
              </a:rPr>
              <a:t>(e.g., through regular reporting, questionnaires, interviews, etc.)</a:t>
            </a:r>
          </a:p>
          <a:p>
            <a:pPr>
              <a:lnSpc>
                <a:spcPct val="110000"/>
              </a:lnSpc>
            </a:pPr>
            <a:r>
              <a:rPr lang="en-GB" sz="1800" b="1" noProof="0" dirty="0">
                <a:sym typeface="Calibri"/>
              </a:rPr>
              <a:t>Analysis: </a:t>
            </a:r>
            <a:r>
              <a:rPr lang="en-GB" sz="1800" noProof="0" dirty="0">
                <a:sym typeface="Calibri"/>
              </a:rPr>
              <a:t>describe what is happening, how, and why and compare to criteria for effectiveness.</a:t>
            </a:r>
          </a:p>
          <a:p>
            <a:pPr>
              <a:lnSpc>
                <a:spcPct val="110000"/>
              </a:lnSpc>
            </a:pPr>
            <a:r>
              <a:rPr lang="en-GB" sz="1800" b="1" noProof="0" dirty="0">
                <a:sym typeface="Calibri"/>
              </a:rPr>
              <a:t>Draw conclusions and formulate recommendations </a:t>
            </a:r>
            <a:r>
              <a:rPr lang="en-GB" sz="1800" noProof="0" dirty="0">
                <a:sym typeface="Calibri"/>
              </a:rPr>
              <a:t>to improve process effectiveness</a:t>
            </a:r>
            <a:r>
              <a:rPr lang="en-GB" noProof="0" dirty="0">
                <a:sym typeface="Calibri"/>
              </a:rPr>
              <a:t>.</a:t>
            </a:r>
            <a:endParaRPr lang="en-GB" noProof="0" dirty="0">
              <a:sym typeface="Arial"/>
            </a:endParaRP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188725985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Impact Monitoring and Evaluation</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185</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9979025" cy="2343719"/>
          </a:xfrm>
        </p:spPr>
        <p:txBody>
          <a:bodyPr wrap="square">
            <a:spAutoFit/>
          </a:bodyPr>
          <a:lstStyle/>
          <a:p>
            <a:pPr marL="0" lvl="0" indent="0">
              <a:buNone/>
            </a:pPr>
            <a:r>
              <a:rPr lang="en-GB" b="1" noProof="0" dirty="0">
                <a:sym typeface="Calibri"/>
              </a:rPr>
              <a:t>What is impact monitoring and evaluation?</a:t>
            </a:r>
          </a:p>
          <a:p>
            <a:pPr lvl="0"/>
            <a:r>
              <a:rPr lang="en-GB" b="1" noProof="0" dirty="0">
                <a:sym typeface="Calibri"/>
              </a:rPr>
              <a:t> Focused on impact/effects of the programme</a:t>
            </a:r>
          </a:p>
          <a:p>
            <a:pPr lvl="0"/>
            <a:r>
              <a:rPr lang="en-GB" b="1" noProof="0" dirty="0">
                <a:sym typeface="Calibri"/>
              </a:rPr>
              <a:t> Did the programme/intervention have the intended effect?</a:t>
            </a:r>
          </a:p>
          <a:p>
            <a:pPr lvl="0"/>
            <a:r>
              <a:rPr lang="en-GB" b="1" noProof="0" dirty="0">
                <a:sym typeface="Calibri"/>
              </a:rPr>
              <a:t> What other impact can be observed </a:t>
            </a:r>
            <a:r>
              <a:rPr lang="en-GB" noProof="0" dirty="0">
                <a:sym typeface="Calibri"/>
              </a:rPr>
              <a:t>(positive and negative)?</a:t>
            </a:r>
            <a:endParaRPr lang="en-GB" noProof="0" dirty="0">
              <a:sym typeface="Arial"/>
            </a:endParaRP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341959794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Facilitated Discussion</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186</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1" y="1773238"/>
            <a:ext cx="6771639" cy="2969531"/>
          </a:xfrm>
        </p:spPr>
        <p:txBody>
          <a:bodyPr wrap="square">
            <a:spAutoFit/>
          </a:bodyPr>
          <a:lstStyle/>
          <a:p>
            <a:pPr marL="0" indent="0">
              <a:buNone/>
            </a:pPr>
            <a:r>
              <a:rPr lang="en-GB" b="1" noProof="0" dirty="0">
                <a:sym typeface="Calibri"/>
              </a:rPr>
              <a:t>Instructions</a:t>
            </a:r>
            <a:endParaRPr lang="en-GB" noProof="0" dirty="0">
              <a:sym typeface="Calibri"/>
            </a:endParaRPr>
          </a:p>
          <a:p>
            <a:pPr marL="0" indent="0">
              <a:buNone/>
            </a:pPr>
            <a:r>
              <a:rPr lang="en-GB" noProof="0" dirty="0">
                <a:sym typeface="Calibri"/>
              </a:rPr>
              <a:t>Discuss the following questions:</a:t>
            </a:r>
          </a:p>
          <a:p>
            <a:pPr marL="342900" indent="-342900">
              <a:buFont typeface="+mj-lt"/>
              <a:buAutoNum type="alphaLcParenR"/>
            </a:pPr>
            <a:r>
              <a:rPr lang="en-GB" noProof="0" dirty="0">
                <a:sym typeface="Calibri"/>
              </a:rPr>
              <a:t>What effects should be monitored and measured?</a:t>
            </a:r>
          </a:p>
          <a:p>
            <a:pPr marL="342900" indent="-342900">
              <a:buFont typeface="+mj-lt"/>
              <a:buAutoNum type="alphaLcParenR"/>
            </a:pPr>
            <a:r>
              <a:rPr lang="en-GB" noProof="0" dirty="0">
                <a:sym typeface="Calibri"/>
              </a:rPr>
              <a:t>How could effects be measured?</a:t>
            </a:r>
          </a:p>
          <a:p>
            <a:pPr marL="342900" indent="-342900">
              <a:buFont typeface="+mj-lt"/>
              <a:buAutoNum type="alphaLcParenR"/>
            </a:pPr>
            <a:r>
              <a:rPr lang="en-GB" noProof="0" dirty="0">
                <a:sym typeface="Calibri"/>
              </a:rPr>
              <a:t>How to collect relevant data?</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8" name="Graphic 7" descr="Chat">
            <a:extLst>
              <a:ext uri="{FF2B5EF4-FFF2-40B4-BE49-F238E27FC236}">
                <a16:creationId xmlns="" xmlns:a16="http://schemas.microsoft.com/office/drawing/2014/main" id="{683888D2-65F9-4643-A69D-A088B174306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81156952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Impact Monitoring and Evaluation</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187</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9979025" cy="2969531"/>
          </a:xfrm>
        </p:spPr>
        <p:txBody>
          <a:bodyPr wrap="square">
            <a:spAutoFit/>
          </a:bodyPr>
          <a:lstStyle/>
          <a:p>
            <a:pPr marL="0" lvl="0" indent="0">
              <a:buNone/>
            </a:pPr>
            <a:r>
              <a:rPr lang="en-GB" b="1" noProof="0" dirty="0">
                <a:sym typeface="Calibri"/>
              </a:rPr>
              <a:t>Key take-aways:</a:t>
            </a:r>
          </a:p>
          <a:p>
            <a:pPr lvl="0"/>
            <a:r>
              <a:rPr lang="en-GB" noProof="0" dirty="0">
                <a:sym typeface="Calibri"/>
              </a:rPr>
              <a:t> </a:t>
            </a:r>
            <a:r>
              <a:rPr lang="en-GB" b="1" noProof="0" dirty="0">
                <a:sym typeface="Calibri"/>
              </a:rPr>
              <a:t>Defining “impact”: </a:t>
            </a:r>
            <a:r>
              <a:rPr lang="en-GB" noProof="0" dirty="0">
                <a:sym typeface="Calibri"/>
              </a:rPr>
              <a:t>what is the programme’s intended outcomes?</a:t>
            </a:r>
          </a:p>
          <a:p>
            <a:pPr lvl="0"/>
            <a:r>
              <a:rPr lang="en-GB" noProof="0" dirty="0">
                <a:sym typeface="Calibri"/>
              </a:rPr>
              <a:t> </a:t>
            </a:r>
            <a:r>
              <a:rPr lang="en-GB" b="1" noProof="0" dirty="0">
                <a:sym typeface="Calibri"/>
              </a:rPr>
              <a:t>Consider impact level to be studied: </a:t>
            </a:r>
            <a:r>
              <a:rPr lang="en-GB" noProof="0" dirty="0">
                <a:sym typeface="Calibri"/>
              </a:rPr>
              <a:t>micro, meso, macro.</a:t>
            </a:r>
          </a:p>
          <a:p>
            <a:pPr lvl="0"/>
            <a:r>
              <a:rPr lang="en-GB" noProof="0" dirty="0">
                <a:sym typeface="Calibri"/>
              </a:rPr>
              <a:t> </a:t>
            </a:r>
            <a:r>
              <a:rPr lang="en-GB" b="1" noProof="0" dirty="0">
                <a:sym typeface="Calibri"/>
              </a:rPr>
              <a:t>Unpack programme goals into measurable indicators.</a:t>
            </a:r>
          </a:p>
          <a:p>
            <a:pPr lvl="0"/>
            <a:r>
              <a:rPr lang="en-GB" noProof="0" dirty="0">
                <a:sym typeface="Calibri"/>
              </a:rPr>
              <a:t> </a:t>
            </a:r>
            <a:r>
              <a:rPr lang="en-GB" b="1" noProof="0" dirty="0">
                <a:sym typeface="Calibri"/>
              </a:rPr>
              <a:t>Has the programme had unintended effects </a:t>
            </a:r>
            <a:r>
              <a:rPr lang="en-GB" noProof="0" dirty="0">
                <a:sym typeface="Calibri"/>
              </a:rPr>
              <a:t>(positive or negative)?</a:t>
            </a:r>
            <a:endParaRPr lang="en-GB" noProof="0" dirty="0">
              <a:sym typeface="Arial"/>
            </a:endParaRP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356639572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Planning Monitoring and Evaluation</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188</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9979025" cy="4176015"/>
          </a:xfrm>
        </p:spPr>
        <p:txBody>
          <a:bodyPr wrap="square">
            <a:spAutoFit/>
          </a:bodyPr>
          <a:lstStyle/>
          <a:p>
            <a:pPr marL="0" lvl="0" indent="0">
              <a:buNone/>
            </a:pPr>
            <a:r>
              <a:rPr lang="en-GB" b="1" noProof="0" dirty="0">
                <a:sym typeface="Calibri"/>
              </a:rPr>
              <a:t>Defining objectives: the key questions</a:t>
            </a:r>
          </a:p>
          <a:p>
            <a:pPr lvl="1"/>
            <a:r>
              <a:rPr lang="en-GB" noProof="0" dirty="0">
                <a:sym typeface="Calibri"/>
              </a:rPr>
              <a:t> What is the programme trying to achieve?</a:t>
            </a:r>
          </a:p>
          <a:p>
            <a:pPr lvl="1"/>
            <a:r>
              <a:rPr lang="en-GB" noProof="0" dirty="0">
                <a:sym typeface="Calibri"/>
              </a:rPr>
              <a:t> Change in attitude or perception?</a:t>
            </a:r>
          </a:p>
          <a:p>
            <a:pPr lvl="1"/>
            <a:r>
              <a:rPr lang="en-GB" noProof="0" dirty="0">
                <a:sym typeface="Calibri"/>
              </a:rPr>
              <a:t> Increase or reduction in a particular activity?</a:t>
            </a:r>
          </a:p>
          <a:p>
            <a:pPr lvl="1"/>
            <a:r>
              <a:rPr lang="en-GB" noProof="0" dirty="0">
                <a:sym typeface="Calibri"/>
              </a:rPr>
              <a:t> Altered pattern of behaviour?</a:t>
            </a:r>
          </a:p>
          <a:p>
            <a:r>
              <a:rPr lang="en-GB" b="1" noProof="0" dirty="0">
                <a:sym typeface="Arial"/>
              </a:rPr>
              <a:t>Use programme goals and initial theory of change </a:t>
            </a:r>
            <a:r>
              <a:rPr lang="en-GB" noProof="0" dirty="0">
                <a:sym typeface="Arial"/>
              </a:rPr>
              <a:t>to identify M&amp;E objectives. </a:t>
            </a:r>
          </a:p>
          <a:p>
            <a:r>
              <a:rPr lang="en-GB" b="1" noProof="0" dirty="0">
                <a:sym typeface="Arial"/>
              </a:rPr>
              <a:t>Formulating the right research question </a:t>
            </a:r>
            <a:r>
              <a:rPr lang="en-GB" noProof="0" dirty="0">
                <a:sym typeface="Arial"/>
              </a:rPr>
              <a:t>is the basis to identify suitable indicators.</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277415239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Planning Monitoring and Evaluation</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189</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9979025" cy="4312976"/>
          </a:xfrm>
        </p:spPr>
        <p:txBody>
          <a:bodyPr wrap="square">
            <a:spAutoFit/>
          </a:bodyPr>
          <a:lstStyle/>
          <a:p>
            <a:pPr marL="0" lvl="0" indent="0">
              <a:buNone/>
            </a:pPr>
            <a:r>
              <a:rPr lang="en-GB" b="1" noProof="0" dirty="0">
                <a:sym typeface="Calibri"/>
              </a:rPr>
              <a:t>Selecting indicators for M&amp;E – key components:</a:t>
            </a:r>
          </a:p>
          <a:p>
            <a:pPr>
              <a:lnSpc>
                <a:spcPct val="110000"/>
              </a:lnSpc>
            </a:pPr>
            <a:r>
              <a:rPr lang="en-GB" sz="1800" b="1" noProof="0" dirty="0">
                <a:sym typeface="Calibri"/>
              </a:rPr>
              <a:t>Indicators = measurable variable of something that cannot be directly measured.</a:t>
            </a:r>
          </a:p>
          <a:p>
            <a:pPr>
              <a:lnSpc>
                <a:spcPct val="110000"/>
              </a:lnSpc>
            </a:pPr>
            <a:r>
              <a:rPr lang="en-GB" sz="1800" noProof="0" dirty="0">
                <a:sym typeface="Calibri"/>
              </a:rPr>
              <a:t>Role of performance indicators is to </a:t>
            </a:r>
            <a:r>
              <a:rPr lang="en-GB" sz="1800" b="1" noProof="0" dirty="0">
                <a:sym typeface="Calibri"/>
              </a:rPr>
              <a:t>measure effectiveness</a:t>
            </a:r>
            <a:r>
              <a:rPr lang="en-GB" sz="1800" noProof="0" dirty="0">
                <a:sym typeface="Calibri"/>
              </a:rPr>
              <a:t>, identify which factors contributed or not to programme effectiveness and establish casual links between output and outcomes.</a:t>
            </a:r>
          </a:p>
          <a:p>
            <a:pPr>
              <a:lnSpc>
                <a:spcPct val="110000"/>
              </a:lnSpc>
            </a:pPr>
            <a:r>
              <a:rPr lang="en-GB" sz="1800" b="1" noProof="0" dirty="0">
                <a:sym typeface="Calibri"/>
              </a:rPr>
              <a:t>Main categories of indicators: </a:t>
            </a:r>
            <a:r>
              <a:rPr lang="en-GB" sz="1800" noProof="0" dirty="0">
                <a:sym typeface="Calibri"/>
              </a:rPr>
              <a:t>background information (national statistics), structural indicators (organisational capacity), process indicators (output), performance indicators (outcomes).</a:t>
            </a:r>
          </a:p>
          <a:p>
            <a:pPr>
              <a:lnSpc>
                <a:spcPct val="110000"/>
              </a:lnSpc>
            </a:pPr>
            <a:r>
              <a:rPr lang="en-GB" sz="1800" b="1" noProof="0" dirty="0">
                <a:sym typeface="Calibri"/>
              </a:rPr>
              <a:t>Combine different indicators </a:t>
            </a:r>
            <a:r>
              <a:rPr lang="en-GB" sz="1800" noProof="0" dirty="0">
                <a:sym typeface="Calibri"/>
              </a:rPr>
              <a:t>to establish baseline and measure programme impact.</a:t>
            </a:r>
          </a:p>
          <a:p>
            <a:pPr>
              <a:lnSpc>
                <a:spcPct val="110000"/>
              </a:lnSpc>
            </a:pPr>
            <a:r>
              <a:rPr lang="en-GB" sz="1800" b="1" noProof="0" dirty="0">
                <a:sym typeface="Calibri"/>
              </a:rPr>
              <a:t>Use a S.M.A.R.T. approach </a:t>
            </a:r>
            <a:r>
              <a:rPr lang="en-GB" sz="1800" noProof="0" dirty="0">
                <a:sym typeface="Calibri"/>
              </a:rPr>
              <a:t>when </a:t>
            </a:r>
            <a:r>
              <a:rPr lang="en-GB" noProof="0" dirty="0">
                <a:sym typeface="Calibri"/>
              </a:rPr>
              <a:t>thinking about indicators.</a:t>
            </a:r>
            <a:endParaRPr lang="en-GB" noProof="0" dirty="0">
              <a:sym typeface="Arial"/>
            </a:endParaRP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4004519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19</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0" y="1773238"/>
            <a:ext cx="9979025" cy="2969531"/>
          </a:xfrm>
        </p:spPr>
        <p:txBody>
          <a:bodyPr wrap="square">
            <a:spAutoFit/>
          </a:bodyPr>
          <a:lstStyle/>
          <a:p>
            <a:pPr marL="0" lvl="0" indent="0">
              <a:buNone/>
            </a:pPr>
            <a:r>
              <a:rPr lang="en-GB" b="1" noProof="0" dirty="0">
                <a:sym typeface="Calibri"/>
              </a:rPr>
              <a:t>Typology of factors for radicalisation to violent extremism:</a:t>
            </a:r>
          </a:p>
          <a:p>
            <a:pPr lvl="0"/>
            <a:r>
              <a:rPr lang="en-GB" noProof="0" dirty="0">
                <a:sym typeface="Calibri"/>
              </a:rPr>
              <a:t>	Structural motivators</a:t>
            </a:r>
          </a:p>
          <a:p>
            <a:pPr lvl="0"/>
            <a:r>
              <a:rPr lang="en-GB" noProof="0" dirty="0">
                <a:sym typeface="Calibri"/>
              </a:rPr>
              <a:t>	Individual incentives</a:t>
            </a:r>
          </a:p>
          <a:p>
            <a:pPr lvl="0"/>
            <a:r>
              <a:rPr lang="en-GB" noProof="0" dirty="0">
                <a:sym typeface="Calibri"/>
              </a:rPr>
              <a:t>	Group-based dynamics</a:t>
            </a:r>
          </a:p>
          <a:p>
            <a:pPr lvl="0"/>
            <a:r>
              <a:rPr lang="en-GB" noProof="0" dirty="0">
                <a:sym typeface="Calibri"/>
              </a:rPr>
              <a:t>	Enabling factors</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2: Levelling the Playing Field</a:t>
            </a:r>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7" name="Google Shape;175;p4">
            <a:extLst>
              <a:ext uri="{FF2B5EF4-FFF2-40B4-BE49-F238E27FC236}">
                <a16:creationId xmlns="" xmlns:a16="http://schemas.microsoft.com/office/drawing/2014/main" id="{ECE633F7-10C0-4B4F-8631-CA82DE13BBB6}"/>
              </a:ext>
            </a:extLst>
          </p:cNvPr>
          <p:cNvSpPr txBox="1"/>
          <p:nvPr/>
        </p:nvSpPr>
        <p:spPr>
          <a:xfrm>
            <a:off x="1092200" y="5184558"/>
            <a:ext cx="4589509" cy="845335"/>
          </a:xfrm>
          <a:prstGeom prst="rect">
            <a:avLst/>
          </a:prstGeom>
          <a:noFill/>
          <a:ln>
            <a:noFill/>
          </a:ln>
        </p:spPr>
        <p:txBody>
          <a:bodyPr spcFirstLastPara="1" wrap="square" lIns="0" tIns="0" rIns="0" bIns="0" anchor="t" anchorCtr="0">
            <a:noAutofit/>
          </a:bodyPr>
          <a:lstStyle/>
          <a:p>
            <a:pPr lvl="0"/>
            <a:r>
              <a:rPr lang="en-GB" sz="1200"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Calibri"/>
              </a:rPr>
              <a:t>Adapted from Khalil J., and </a:t>
            </a:r>
            <a:r>
              <a:rPr lang="en-GB" sz="1200" dirty="0" err="1">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Calibri"/>
              </a:rPr>
              <a:t>Zeuthen</a:t>
            </a:r>
            <a:r>
              <a:rPr lang="en-GB" sz="1200"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Calibri"/>
              </a:rPr>
              <a:t>, M, 2016.</a:t>
            </a:r>
          </a:p>
          <a:p>
            <a:pPr lvl="0"/>
            <a:endParaRPr lang="en-GB" sz="1200"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a:p>
            <a:pPr lvl="0"/>
            <a:r>
              <a:rPr lang="en-GB" sz="1200"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Calibri"/>
              </a:rPr>
              <a:t>This model was used in an EU programme on Strengthening Resilience to Violent Extremism (STRIVE II) in Kenya.</a:t>
            </a:r>
          </a:p>
          <a:p>
            <a:pPr lvl="0"/>
            <a:endParaRPr lang="en-GB" sz="1200" i="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362758659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Facilitated Discussion</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190</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521651"/>
            <a:ext cx="9979025" cy="876650"/>
          </a:xfrm>
        </p:spPr>
        <p:txBody>
          <a:bodyPr wrap="square">
            <a:spAutoFit/>
          </a:bodyPr>
          <a:lstStyle/>
          <a:p>
            <a:pPr marL="0" lvl="0" indent="0">
              <a:buNone/>
            </a:pPr>
            <a:r>
              <a:rPr lang="en-GB" noProof="0" dirty="0">
                <a:sym typeface="Calibri"/>
              </a:rPr>
              <a:t>The “Together” programme seeks to create a multi-actor P/CVE framework involving a local community vulnerable to VE recruitment.</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2" name="Graphic 11" descr="Chat">
            <a:extLst>
              <a:ext uri="{FF2B5EF4-FFF2-40B4-BE49-F238E27FC236}">
                <a16:creationId xmlns="" xmlns:a16="http://schemas.microsoft.com/office/drawing/2014/main" id="{B7108492-CF77-DE4E-9CFB-E7D05D4C839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367363" y="1730250"/>
            <a:ext cx="2624897" cy="2624897"/>
          </a:xfrm>
          <a:prstGeom prst="rect">
            <a:avLst/>
          </a:prstGeom>
        </p:spPr>
      </p:pic>
      <p:sp>
        <p:nvSpPr>
          <p:cNvPr id="13" name="Content Placeholder 7">
            <a:extLst>
              <a:ext uri="{FF2B5EF4-FFF2-40B4-BE49-F238E27FC236}">
                <a16:creationId xmlns="" xmlns:a16="http://schemas.microsoft.com/office/drawing/2014/main" id="{49EE184F-23F2-4B4B-9A40-38A0CC3FF660}"/>
              </a:ext>
            </a:extLst>
          </p:cNvPr>
          <p:cNvSpPr txBox="1">
            <a:spLocks/>
          </p:cNvSpPr>
          <p:nvPr/>
        </p:nvSpPr>
        <p:spPr>
          <a:xfrm>
            <a:off x="1092200" y="2701542"/>
            <a:ext cx="10475913" cy="3597658"/>
          </a:xfrm>
          <a:prstGeom prst="rect">
            <a:avLst/>
          </a:prstGeom>
        </p:spPr>
        <p:txBody>
          <a:bodyPr vert="horz" wrap="square" lIns="91440" tIns="45720" rIns="91440" bIns="45720" numCol="2" spcCol="324000" rtlCol="0" anchor="t" anchorCtr="0">
            <a:noAutofit/>
          </a:bodyPr>
          <a:lstStyle>
            <a:lvl1pPr marL="306000" indent="-306000" algn="l" defTabSz="457200" rtl="0" eaLnBrk="1" latinLnBrk="0" hangingPunct="1">
              <a:lnSpc>
                <a:spcPts val="3200"/>
              </a:lnSpc>
              <a:spcBef>
                <a:spcPct val="20000"/>
              </a:spcBef>
              <a:spcAft>
                <a:spcPts val="1200"/>
              </a:spcAft>
              <a:buClr>
                <a:schemeClr val="accent2"/>
              </a:buClr>
              <a:buSzPct val="92000"/>
              <a:buFont typeface="Wingdings 2" panose="05020102010507070707" pitchFamily="18" charset="2"/>
              <a:buChar char=""/>
              <a:defRPr sz="20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GB" dirty="0">
                <a:sym typeface="Calibri"/>
              </a:rPr>
              <a:t>The programme goals are: </a:t>
            </a:r>
          </a:p>
          <a:p>
            <a:pPr marL="457200" lvl="1" indent="-457200">
              <a:buFont typeface="+mj-lt"/>
              <a:buAutoNum type="alphaLcParenR"/>
            </a:pPr>
            <a:r>
              <a:rPr lang="en-GB" dirty="0">
                <a:sym typeface="Calibri"/>
              </a:rPr>
              <a:t> </a:t>
            </a:r>
            <a:r>
              <a:rPr lang="en-GB" b="1" dirty="0">
                <a:sym typeface="Calibri"/>
              </a:rPr>
              <a:t>effective multi-actor collaboration </a:t>
            </a:r>
            <a:br>
              <a:rPr lang="en-GB" b="1" dirty="0">
                <a:sym typeface="Calibri"/>
              </a:rPr>
            </a:br>
            <a:r>
              <a:rPr lang="en-GB" b="1" dirty="0">
                <a:sym typeface="Calibri"/>
              </a:rPr>
              <a:t> </a:t>
            </a:r>
            <a:r>
              <a:rPr lang="en-GB" dirty="0">
                <a:sym typeface="Calibri"/>
              </a:rPr>
              <a:t>on P/CVE interventions; </a:t>
            </a:r>
          </a:p>
          <a:p>
            <a:pPr marL="457200" lvl="1" indent="-457200">
              <a:buFont typeface="+mj-lt"/>
              <a:buAutoNum type="alphaLcParenR"/>
            </a:pPr>
            <a:r>
              <a:rPr lang="en-GB" dirty="0">
                <a:sym typeface="Calibri"/>
              </a:rPr>
              <a:t> </a:t>
            </a:r>
            <a:r>
              <a:rPr lang="en-GB" b="1" dirty="0">
                <a:sym typeface="Calibri"/>
              </a:rPr>
              <a:t>buy-in and collaboration from local </a:t>
            </a:r>
            <a:br>
              <a:rPr lang="en-GB" b="1" dirty="0">
                <a:sym typeface="Calibri"/>
              </a:rPr>
            </a:br>
            <a:r>
              <a:rPr lang="en-GB" b="1" dirty="0">
                <a:sym typeface="Calibri"/>
              </a:rPr>
              <a:t> community</a:t>
            </a:r>
            <a:r>
              <a:rPr lang="en-GB" dirty="0">
                <a:sym typeface="Calibri"/>
              </a:rPr>
              <a:t>; </a:t>
            </a:r>
          </a:p>
          <a:p>
            <a:pPr marL="457200" lvl="1" indent="-457200">
              <a:buFont typeface="+mj-lt"/>
              <a:buAutoNum type="alphaLcParenR"/>
            </a:pPr>
            <a:r>
              <a:rPr lang="en-GB" dirty="0">
                <a:sym typeface="Calibri"/>
              </a:rPr>
              <a:t> </a:t>
            </a:r>
            <a:r>
              <a:rPr lang="en-GB" b="1" dirty="0">
                <a:sym typeface="Calibri"/>
              </a:rPr>
              <a:t>reduction in number of youths </a:t>
            </a:r>
            <a:br>
              <a:rPr lang="en-GB" b="1" dirty="0">
                <a:sym typeface="Calibri"/>
              </a:rPr>
            </a:br>
            <a:r>
              <a:rPr lang="en-GB" b="1" dirty="0">
                <a:sym typeface="Calibri"/>
              </a:rPr>
              <a:t> enrolled </a:t>
            </a:r>
            <a:r>
              <a:rPr lang="en-GB" dirty="0">
                <a:sym typeface="Calibri"/>
              </a:rPr>
              <a:t>in violent extremism groups; </a:t>
            </a:r>
          </a:p>
          <a:p>
            <a:pPr marL="457200" lvl="1" indent="-457200">
              <a:buFont typeface="+mj-lt"/>
              <a:buAutoNum type="alphaLcParenR"/>
            </a:pPr>
            <a:r>
              <a:rPr lang="en-GB" dirty="0">
                <a:sym typeface="Calibri"/>
              </a:rPr>
              <a:t> </a:t>
            </a:r>
            <a:r>
              <a:rPr lang="en-GB" b="1" dirty="0">
                <a:sym typeface="Calibri"/>
              </a:rPr>
              <a:t>increased sense of security within local community.</a:t>
            </a:r>
          </a:p>
          <a:p>
            <a:pPr marL="0" indent="0">
              <a:buFont typeface="Wingdings 2" panose="05020102010507070707" pitchFamily="18" charset="2"/>
              <a:buNone/>
            </a:pPr>
            <a:r>
              <a:rPr lang="en-GB" b="1" dirty="0">
                <a:sym typeface="Calibri"/>
              </a:rPr>
              <a:t>Instructions</a:t>
            </a:r>
          </a:p>
          <a:p>
            <a:pPr marL="0" indent="0">
              <a:buNone/>
            </a:pPr>
            <a:r>
              <a:rPr lang="en-GB" dirty="0">
                <a:sym typeface="Calibri"/>
              </a:rPr>
              <a:t>Discuss in groups the </a:t>
            </a:r>
            <a:br>
              <a:rPr lang="en-GB" dirty="0">
                <a:sym typeface="Calibri"/>
              </a:rPr>
            </a:br>
            <a:r>
              <a:rPr lang="en-GB" dirty="0">
                <a:sym typeface="Calibri"/>
              </a:rPr>
              <a:t>following questions:</a:t>
            </a:r>
          </a:p>
          <a:p>
            <a:pPr marL="342900" indent="-342900">
              <a:buFont typeface="+mj-lt"/>
              <a:buAutoNum type="alphaLcParenR"/>
            </a:pPr>
            <a:r>
              <a:rPr lang="en-GB" dirty="0">
                <a:sym typeface="Calibri"/>
              </a:rPr>
              <a:t>What effects should be monitored and measured?</a:t>
            </a:r>
          </a:p>
          <a:p>
            <a:pPr marL="342900" indent="-342900">
              <a:buFont typeface="+mj-lt"/>
              <a:buAutoNum type="alphaLcParenR"/>
            </a:pPr>
            <a:r>
              <a:rPr lang="en-GB" dirty="0">
                <a:sym typeface="Calibri"/>
              </a:rPr>
              <a:t>How could effects be measured?</a:t>
            </a:r>
          </a:p>
        </p:txBody>
      </p:sp>
    </p:spTree>
    <p:extLst>
      <p:ext uri="{BB962C8B-B14F-4D97-AF65-F5344CB8AC3E}">
        <p14:creationId xmlns:p14="http://schemas.microsoft.com/office/powerpoint/2010/main" val="203721781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Applications of M&amp;E Data</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191</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9979025" cy="3164456"/>
          </a:xfrm>
        </p:spPr>
        <p:txBody>
          <a:bodyPr wrap="square">
            <a:spAutoFit/>
          </a:bodyPr>
          <a:lstStyle/>
          <a:p>
            <a:pPr marL="0" lvl="0" indent="0">
              <a:buNone/>
            </a:pPr>
            <a:r>
              <a:rPr lang="en-GB" b="1" noProof="0" dirty="0">
                <a:sym typeface="Calibri"/>
              </a:rPr>
              <a:t>Using M&amp;E data for adaptation, effectiveness and resource mobilisation:</a:t>
            </a:r>
          </a:p>
          <a:p>
            <a:pPr lvl="0"/>
            <a:r>
              <a:rPr lang="en-GB" b="1" noProof="0" dirty="0">
                <a:sym typeface="Calibri"/>
              </a:rPr>
              <a:t>Reflexivity:</a:t>
            </a:r>
            <a:r>
              <a:rPr lang="en-GB" noProof="0" dirty="0">
                <a:sym typeface="Calibri"/>
              </a:rPr>
              <a:t> monitoring data enables course correction.</a:t>
            </a:r>
          </a:p>
          <a:p>
            <a:pPr lvl="0"/>
            <a:r>
              <a:rPr lang="en-GB" b="1" noProof="0" dirty="0">
                <a:sym typeface="Calibri"/>
              </a:rPr>
              <a:t>Good practices: </a:t>
            </a:r>
            <a:r>
              <a:rPr lang="en-GB" noProof="0" dirty="0">
                <a:sym typeface="Calibri"/>
              </a:rPr>
              <a:t>process data enables process improvement and model-building.</a:t>
            </a:r>
          </a:p>
          <a:p>
            <a:pPr lvl="0"/>
            <a:r>
              <a:rPr lang="en-GB" b="1" noProof="0" dirty="0">
                <a:sym typeface="Calibri"/>
              </a:rPr>
              <a:t>Value for money: </a:t>
            </a:r>
            <a:r>
              <a:rPr lang="en-GB" noProof="0" dirty="0">
                <a:sym typeface="Calibri"/>
              </a:rPr>
              <a:t>impact data enables to identify what works and what doesn’t work.</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216818808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Applications of M&amp;E Data</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192</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9979025" cy="2969531"/>
          </a:xfrm>
        </p:spPr>
        <p:txBody>
          <a:bodyPr wrap="square">
            <a:spAutoFit/>
          </a:bodyPr>
          <a:lstStyle/>
          <a:p>
            <a:pPr marL="0" lvl="0" indent="0">
              <a:buNone/>
            </a:pPr>
            <a:r>
              <a:rPr lang="en-GB" b="1" noProof="0" dirty="0">
                <a:sym typeface="Calibri"/>
              </a:rPr>
              <a:t>Key take-aways:</a:t>
            </a:r>
          </a:p>
          <a:p>
            <a:pPr lvl="0"/>
            <a:r>
              <a:rPr lang="en-GB" noProof="0" dirty="0">
                <a:sym typeface="Calibri"/>
              </a:rPr>
              <a:t> </a:t>
            </a:r>
            <a:r>
              <a:rPr lang="en-GB" b="1" noProof="0" dirty="0">
                <a:sym typeface="Calibri"/>
              </a:rPr>
              <a:t>Plan ahead: </a:t>
            </a:r>
            <a:r>
              <a:rPr lang="en-GB" noProof="0" dirty="0">
                <a:sym typeface="Calibri"/>
              </a:rPr>
              <a:t>who is the data intended for?</a:t>
            </a:r>
          </a:p>
          <a:p>
            <a:pPr lvl="0"/>
            <a:r>
              <a:rPr lang="en-GB" noProof="0" dirty="0">
                <a:sym typeface="Calibri"/>
              </a:rPr>
              <a:t> </a:t>
            </a:r>
            <a:r>
              <a:rPr lang="en-GB" b="1" noProof="0" dirty="0">
                <a:sym typeface="Calibri"/>
              </a:rPr>
              <a:t>Build-in loop between programme activities and policy development.</a:t>
            </a:r>
          </a:p>
          <a:p>
            <a:pPr lvl="0"/>
            <a:r>
              <a:rPr lang="en-GB" b="1" noProof="0" dirty="0">
                <a:sym typeface="Calibri"/>
              </a:rPr>
              <a:t> Identify funders’ priorities and requirements</a:t>
            </a:r>
          </a:p>
          <a:p>
            <a:pPr lvl="0"/>
            <a:r>
              <a:rPr lang="en-GB" b="1" noProof="0" dirty="0">
                <a:sym typeface="Calibri"/>
              </a:rPr>
              <a:t> Ensure ethical and transparent data collection.</a:t>
            </a:r>
            <a:endParaRPr lang="en-GB" b="1" noProof="0" dirty="0">
              <a:sym typeface="Arial"/>
            </a:endParaRP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95418287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Applications of M&amp;E Data</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193</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9979025" cy="2343719"/>
          </a:xfrm>
        </p:spPr>
        <p:txBody>
          <a:bodyPr wrap="square">
            <a:spAutoFit/>
          </a:bodyPr>
          <a:lstStyle/>
          <a:p>
            <a:pPr marL="0" lvl="0" indent="0">
              <a:buNone/>
            </a:pPr>
            <a:r>
              <a:rPr lang="en-GB" b="1" noProof="0" dirty="0">
                <a:sym typeface="Calibri"/>
              </a:rPr>
              <a:t>Key questions in M&amp;E:</a:t>
            </a:r>
          </a:p>
          <a:p>
            <a:pPr lvl="0"/>
            <a:r>
              <a:rPr lang="en-GB" b="1" noProof="0" dirty="0">
                <a:sym typeface="Calibri"/>
              </a:rPr>
              <a:t>What actually takes place in programme </a:t>
            </a:r>
            <a:r>
              <a:rPr lang="en-GB" noProof="0" dirty="0">
                <a:sym typeface="Calibri"/>
              </a:rPr>
              <a:t>(process outputs)?</a:t>
            </a:r>
          </a:p>
          <a:p>
            <a:pPr lvl="0"/>
            <a:r>
              <a:rPr lang="en-GB" b="1" noProof="0" dirty="0">
                <a:sym typeface="Calibri"/>
              </a:rPr>
              <a:t>How well is it done </a:t>
            </a:r>
            <a:r>
              <a:rPr lang="en-GB" noProof="0" dirty="0">
                <a:sym typeface="Calibri"/>
              </a:rPr>
              <a:t>(process effectiveness and efficiency)?</a:t>
            </a:r>
          </a:p>
          <a:p>
            <a:pPr lvl="0"/>
            <a:r>
              <a:rPr lang="en-GB" b="1" noProof="0" dirty="0">
                <a:sym typeface="Calibri"/>
              </a:rPr>
              <a:t>What is the impact </a:t>
            </a:r>
            <a:r>
              <a:rPr lang="en-GB" noProof="0" dirty="0">
                <a:sym typeface="Calibri"/>
              </a:rPr>
              <a:t>(effect and outcomes)?</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25862032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Summary and Conclusions</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194</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2745539" y="1657734"/>
            <a:ext cx="8713036" cy="4528932"/>
          </a:xfrm>
        </p:spPr>
        <p:txBody>
          <a:bodyPr wrap="square">
            <a:spAutoFit/>
          </a:bodyPr>
          <a:lstStyle/>
          <a:p>
            <a:pPr lvl="1" indent="-457200" algn="just">
              <a:spcBef>
                <a:spcPts val="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Know what you want to monitor and evaluate</a:t>
            </a:r>
            <a:r>
              <a:rPr lang="en-GB" noProof="0" dirty="0">
                <a:solidFill>
                  <a:schemeClr val="tx1"/>
                </a:solidFill>
                <a:ea typeface="Open Sans" panose="020B0606030504020204" pitchFamily="34" charset="0"/>
                <a:cs typeface="Open Sans" panose="020B0606030504020204" pitchFamily="34" charset="0"/>
              </a:rPr>
              <a:t>.</a:t>
            </a:r>
          </a:p>
          <a:p>
            <a:pPr lvl="1" indent="-457200" algn="just">
              <a:spcBef>
                <a:spcPts val="120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Consider both process and impact.</a:t>
            </a:r>
          </a:p>
          <a:p>
            <a:pPr lvl="1" indent="-457200" algn="just">
              <a:spcBef>
                <a:spcPts val="120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Use programme goals/theory of change </a:t>
            </a:r>
            <a:r>
              <a:rPr lang="en-GB" noProof="0" dirty="0">
                <a:solidFill>
                  <a:schemeClr val="tx1"/>
                </a:solidFill>
                <a:ea typeface="Open Sans" panose="020B0606030504020204" pitchFamily="34" charset="0"/>
                <a:cs typeface="Open Sans" panose="020B0606030504020204" pitchFamily="34" charset="0"/>
              </a:rPr>
              <a:t>to define M&amp;E objectives.</a:t>
            </a:r>
          </a:p>
          <a:p>
            <a:pPr lvl="1" indent="-457200" algn="just">
              <a:spcBef>
                <a:spcPts val="120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Formulate accurate research questions.</a:t>
            </a:r>
            <a:endParaRPr lang="en-GB" noProof="0" dirty="0">
              <a:solidFill>
                <a:schemeClr val="tx1"/>
              </a:solidFill>
              <a:ea typeface="Open Sans" panose="020B0606030504020204" pitchFamily="34" charset="0"/>
              <a:cs typeface="Open Sans" panose="020B0606030504020204" pitchFamily="34" charset="0"/>
            </a:endParaRPr>
          </a:p>
          <a:p>
            <a:pPr lvl="1" indent="-457200" algn="just">
              <a:spcBef>
                <a:spcPts val="120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Select indicators using the S.M.A.R.T. approach.</a:t>
            </a:r>
          </a:p>
          <a:p>
            <a:pPr lvl="1" indent="-457200" algn="just">
              <a:spcBef>
                <a:spcPts val="120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Decide how to collect data in an ethically-compliant way.</a:t>
            </a:r>
          </a:p>
          <a:p>
            <a:pPr lvl="1" indent="-457200" algn="just">
              <a:spcBef>
                <a:spcPts val="120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Use recognised qualitative and quantitative methods</a:t>
            </a:r>
            <a:r>
              <a:rPr lang="en-GB" noProof="0" dirty="0">
                <a:solidFill>
                  <a:schemeClr val="tx1"/>
                </a:solidFill>
                <a:ea typeface="Open Sans" panose="020B0606030504020204" pitchFamily="34" charset="0"/>
                <a:cs typeface="Open Sans" panose="020B0606030504020204" pitchFamily="34" charset="0"/>
              </a:rPr>
              <a:t> to analyse data.</a:t>
            </a:r>
          </a:p>
          <a:p>
            <a:pPr lvl="1" indent="-457200" algn="just">
              <a:spcBef>
                <a:spcPts val="120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Think ahead about funders priorities and requirements</a:t>
            </a:r>
            <a:r>
              <a:rPr lang="en-GB" noProof="0" dirty="0">
                <a:solidFill>
                  <a:schemeClr val="tx1"/>
                </a:solidFill>
                <a:ea typeface="Open Sans" panose="020B0606030504020204" pitchFamily="34" charset="0"/>
                <a:cs typeface="Open Sans" panose="020B0606030504020204" pitchFamily="34" charset="0"/>
              </a:rPr>
              <a:t>.</a:t>
            </a:r>
          </a:p>
          <a:p>
            <a:pPr lvl="1" indent="-457200" algn="just">
              <a:spcBef>
                <a:spcPts val="120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Leverage data for adaptation, improvement and securing funding.</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7" name="Google Shape;517;p21">
            <a:extLst>
              <a:ext uri="{FF2B5EF4-FFF2-40B4-BE49-F238E27FC236}">
                <a16:creationId xmlns="" xmlns:a16="http://schemas.microsoft.com/office/drawing/2014/main" id="{2B329A43-88DA-2C43-A2C6-AD8F3E30FBA4}"/>
              </a:ext>
            </a:extLst>
          </p:cNvPr>
          <p:cNvSpPr txBox="1"/>
          <p:nvPr/>
        </p:nvSpPr>
        <p:spPr>
          <a:xfrm>
            <a:off x="581025" y="3086272"/>
            <a:ext cx="1584659" cy="1554166"/>
          </a:xfrm>
          <a:prstGeom prst="rect">
            <a:avLst/>
          </a:prstGeom>
          <a:gradFill>
            <a:gsLst>
              <a:gs pos="0">
                <a:schemeClr val="accent1"/>
              </a:gs>
              <a:gs pos="88000">
                <a:schemeClr val="accent2">
                  <a:lumMod val="84000"/>
                  <a:lumOff val="16000"/>
                </a:schemeClr>
              </a:gs>
            </a:gsLst>
            <a:lin ang="5400000" scaled="0"/>
          </a:gradFill>
          <a:ln>
            <a:noFill/>
          </a:ln>
        </p:spPr>
        <p:txBody>
          <a:bodyPr spcFirstLastPara="1" wrap="square" lIns="180000" tIns="180000" rIns="180000" bIns="180000" anchor="ctr" anchorCtr="1">
            <a:noAutofit/>
          </a:bodyPr>
          <a:lstStyle/>
          <a:p>
            <a:pPr algn="ctr" defTabSz="914400">
              <a:lnSpc>
                <a:spcPct val="120000"/>
              </a:lnSpc>
              <a:buClr>
                <a:srgbClr val="000000"/>
              </a:buClr>
              <a:defRPr/>
            </a:pPr>
            <a:r>
              <a:rPr lang="en-GB" sz="1600" b="1" dirty="0">
                <a:solidFill>
                  <a:schemeClr val="bg1"/>
                </a:solidFill>
                <a:latin typeface="Open Sans" panose="020B0606030504020204" pitchFamily="34" charset="0"/>
                <a:sym typeface="Century Gothic"/>
              </a:rPr>
              <a:t>Key steps in designing M&amp;E systems</a:t>
            </a:r>
          </a:p>
        </p:txBody>
      </p:sp>
      <p:sp>
        <p:nvSpPr>
          <p:cNvPr id="4" name="Left Brace 3">
            <a:extLst>
              <a:ext uri="{FF2B5EF4-FFF2-40B4-BE49-F238E27FC236}">
                <a16:creationId xmlns="" xmlns:a16="http://schemas.microsoft.com/office/drawing/2014/main" id="{273D8C7F-C544-1940-9FA1-A3C3E429C2CE}"/>
              </a:ext>
            </a:extLst>
          </p:cNvPr>
          <p:cNvSpPr/>
          <p:nvPr/>
        </p:nvSpPr>
        <p:spPr>
          <a:xfrm>
            <a:off x="2310063" y="1540043"/>
            <a:ext cx="558265" cy="4646624"/>
          </a:xfrm>
          <a:prstGeom prst="leftBrace">
            <a:avLst>
              <a:gd name="adj1" fmla="val 30747"/>
              <a:gd name="adj2" fmla="val 50207"/>
            </a:avLst>
          </a:prstGeom>
          <a:ln w="349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Tree>
    <p:extLst>
      <p:ext uri="{BB962C8B-B14F-4D97-AF65-F5344CB8AC3E}">
        <p14:creationId xmlns:p14="http://schemas.microsoft.com/office/powerpoint/2010/main" val="393835093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89286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79593A20-D6B2-4845-908B-CDBB2E237E55}"/>
              </a:ext>
            </a:extLst>
          </p:cNvPr>
          <p:cNvSpPr>
            <a:spLocks noGrp="1"/>
          </p:cNvSpPr>
          <p:nvPr>
            <p:ph type="subTitle" idx="1"/>
          </p:nvPr>
        </p:nvSpPr>
        <p:spPr>
          <a:xfrm>
            <a:off x="3410379" y="3672900"/>
            <a:ext cx="5781748" cy="553998"/>
          </a:xfrm>
        </p:spPr>
        <p:txBody>
          <a:bodyPr wrap="square">
            <a:spAutoFit/>
          </a:bodyPr>
          <a:lstStyle/>
          <a:p>
            <a:r>
              <a:rPr lang="en-GB" noProof="0" dirty="0"/>
              <a:t>Navigating Stigma</a:t>
            </a:r>
          </a:p>
        </p:txBody>
      </p:sp>
      <p:sp>
        <p:nvSpPr>
          <p:cNvPr id="2" name="Title 1">
            <a:extLst>
              <a:ext uri="{FF2B5EF4-FFF2-40B4-BE49-F238E27FC236}">
                <a16:creationId xmlns="" xmlns:a16="http://schemas.microsoft.com/office/drawing/2014/main"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12</a:t>
            </a:r>
          </a:p>
        </p:txBody>
      </p:sp>
      <p:sp>
        <p:nvSpPr>
          <p:cNvPr id="5" name="Slide Number Placeholder 4">
            <a:extLst>
              <a:ext uri="{FF2B5EF4-FFF2-40B4-BE49-F238E27FC236}">
                <a16:creationId xmlns="" xmlns:a16="http://schemas.microsoft.com/office/drawing/2014/main"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x-none" smtClean="0"/>
              <a:pPr/>
              <a:t>196</a:t>
            </a:fld>
            <a:endParaRPr lang="x-none"/>
          </a:p>
        </p:txBody>
      </p:sp>
      <p:pic>
        <p:nvPicPr>
          <p:cNvPr id="14" name="Picture 13" descr="A picture containing shape&#10;&#10;Description automatically generated">
            <a:extLst>
              <a:ext uri="{FF2B5EF4-FFF2-40B4-BE49-F238E27FC236}">
                <a16:creationId xmlns="" xmlns:a16="http://schemas.microsoft.com/office/drawing/2014/main"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366926998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591C09-AF7A-554D-BEA2-C2307028B99E}"/>
              </a:ext>
            </a:extLst>
          </p:cNvPr>
          <p:cNvSpPr>
            <a:spLocks noGrp="1"/>
          </p:cNvSpPr>
          <p:nvPr>
            <p:ph type="title"/>
          </p:nvPr>
        </p:nvSpPr>
        <p:spPr>
          <a:xfrm>
            <a:off x="581192" y="558657"/>
            <a:ext cx="10878168" cy="584775"/>
          </a:xfrm>
        </p:spPr>
        <p:txBody>
          <a:bodyPr/>
          <a:lstStyle/>
          <a:p>
            <a:r>
              <a:rPr lang="en-GB" noProof="0" dirty="0"/>
              <a:t>Introduction</a:t>
            </a:r>
          </a:p>
        </p:txBody>
      </p:sp>
      <p:sp>
        <p:nvSpPr>
          <p:cNvPr id="3" name="Slide Number Placeholder 2">
            <a:extLst>
              <a:ext uri="{FF2B5EF4-FFF2-40B4-BE49-F238E27FC236}">
                <a16:creationId xmlns="" xmlns:a16="http://schemas.microsoft.com/office/drawing/2014/main" id="{3F7AAF56-A251-2548-8679-DA6D33F17F7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197</a:t>
            </a:fld>
            <a:endParaRPr lang="x-none"/>
          </a:p>
        </p:txBody>
      </p:sp>
      <p:sp>
        <p:nvSpPr>
          <p:cNvPr id="4" name="Content Placeholder 3">
            <a:extLst>
              <a:ext uri="{FF2B5EF4-FFF2-40B4-BE49-F238E27FC236}">
                <a16:creationId xmlns="" xmlns:a16="http://schemas.microsoft.com/office/drawing/2014/main" id="{28483C1E-AAF0-9943-B424-6C49A07D29CD}"/>
              </a:ext>
            </a:extLst>
          </p:cNvPr>
          <p:cNvSpPr>
            <a:spLocks noGrp="1"/>
          </p:cNvSpPr>
          <p:nvPr>
            <p:ph idx="12"/>
          </p:nvPr>
        </p:nvSpPr>
        <p:spPr>
          <a:xfrm>
            <a:off x="1092201" y="1773238"/>
            <a:ext cx="4490452" cy="4170362"/>
          </a:xfrm>
        </p:spPr>
        <p:txBody>
          <a:bodyPr/>
          <a:lstStyle/>
          <a:p>
            <a:pPr marL="0" lvl="0" indent="0">
              <a:buNone/>
            </a:pPr>
            <a:r>
              <a:rPr lang="en-GB" noProof="0" dirty="0">
                <a:sym typeface="Calibri"/>
              </a:rPr>
              <a:t>A multi-actor P/CVE intervention programme will face a series of challenges through its lifecycle: </a:t>
            </a:r>
            <a:br>
              <a:rPr lang="en-GB" noProof="0" dirty="0">
                <a:sym typeface="Calibri"/>
              </a:rPr>
            </a:br>
            <a:r>
              <a:rPr lang="en-GB" b="1" noProof="0" dirty="0">
                <a:sym typeface="Calibri"/>
              </a:rPr>
              <a:t>this includes </a:t>
            </a:r>
            <a:r>
              <a:rPr lang="en-GB" b="1" u="sng" noProof="0" dirty="0">
                <a:sym typeface="Calibri"/>
              </a:rPr>
              <a:t>stigma</a:t>
            </a:r>
            <a:r>
              <a:rPr lang="en-GB" b="1" noProof="0" dirty="0">
                <a:sym typeface="Calibri"/>
              </a:rPr>
              <a:t> surrounding such initiatives.</a:t>
            </a:r>
          </a:p>
        </p:txBody>
      </p:sp>
      <p:sp>
        <p:nvSpPr>
          <p:cNvPr id="5" name="Content Placeholder 4">
            <a:extLst>
              <a:ext uri="{FF2B5EF4-FFF2-40B4-BE49-F238E27FC236}">
                <a16:creationId xmlns="" xmlns:a16="http://schemas.microsoft.com/office/drawing/2014/main" id="{06220695-7473-FC41-95A7-1903C1EB6D74}"/>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 xmlns:a16="http://schemas.microsoft.com/office/drawing/2014/main" id="{7C13616A-427A-924C-9A53-CE21ED1B1A4C}"/>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Picture 4" descr="Consequences of Addiction Stigma">
            <a:extLst>
              <a:ext uri="{FF2B5EF4-FFF2-40B4-BE49-F238E27FC236}">
                <a16:creationId xmlns="" xmlns:a16="http://schemas.microsoft.com/office/drawing/2014/main" id="{312F0CE2-6D31-E440-8F04-DA5BE69CA3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2" t="6974" r="796" b="3620"/>
          <a:stretch/>
        </p:blipFill>
        <p:spPr bwMode="auto">
          <a:xfrm>
            <a:off x="6096000" y="2040556"/>
            <a:ext cx="5550568" cy="3213012"/>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0909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878168" cy="584775"/>
          </a:xfrm>
        </p:spPr>
        <p:txBody>
          <a:bodyPr/>
          <a:lstStyle/>
          <a:p>
            <a:r>
              <a:rPr lang="en-GB" noProof="0" dirty="0"/>
              <a:t>Goal</a:t>
            </a:r>
          </a:p>
        </p:txBody>
      </p:sp>
      <p:sp>
        <p:nvSpPr>
          <p:cNvPr id="3" name="Slide Number Placeholder 2">
            <a:extLst>
              <a:ext uri="{FF2B5EF4-FFF2-40B4-BE49-F238E27FC236}">
                <a16:creationId xmlns="" xmlns:a16="http://schemas.microsoft.com/office/drawing/2014/main"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198</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0" y="1773238"/>
            <a:ext cx="6989389" cy="3574825"/>
          </a:xfrm>
        </p:spPr>
        <p:txBody>
          <a:bodyPr wrap="square">
            <a:spAutoFit/>
          </a:bodyPr>
          <a:lstStyle/>
          <a:p>
            <a:pPr marL="0" lvl="0" indent="0">
              <a:buNone/>
            </a:pPr>
            <a:r>
              <a:rPr lang="en-GB" noProof="0" dirty="0">
                <a:sym typeface="Calibri"/>
              </a:rPr>
              <a:t>Ensure those involved in developing and implementing multi-actor P/CVE intervention programmes have:</a:t>
            </a:r>
          </a:p>
          <a:p>
            <a:pPr lvl="0"/>
            <a:r>
              <a:rPr lang="en-GB" b="1" noProof="0" dirty="0">
                <a:sym typeface="Calibri"/>
              </a:rPr>
              <a:t>An understanding of how stigma can complicate efforts to develop such programmes</a:t>
            </a:r>
            <a:r>
              <a:rPr lang="en-GB" noProof="0" dirty="0">
                <a:sym typeface="Calibri"/>
              </a:rPr>
              <a:t>, including by creating barriers to participation.</a:t>
            </a:r>
          </a:p>
          <a:p>
            <a:pPr lvl="0"/>
            <a:r>
              <a:rPr lang="en-GB" b="1" noProof="0" dirty="0">
                <a:sym typeface="Calibri"/>
              </a:rPr>
              <a:t>Tools and strategies to mitigate stigma.</a:t>
            </a:r>
          </a:p>
          <a:p>
            <a:pPr lvl="0"/>
            <a:endParaRPr lang="en-GB" noProof="0" dirty="0">
              <a:sym typeface="Calibri"/>
            </a:endParaRP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878168" cy="297144"/>
          </a:xfrm>
        </p:spPr>
        <p:txBody>
          <a:bodyPr>
            <a:normAutofit/>
          </a:bodyPr>
          <a:lstStyle/>
          <a:p>
            <a:r>
              <a:rPr lang="en-GB" noProof="0" dirty="0"/>
              <a:t>Module 12: Navigating Stigma</a:t>
            </a:r>
          </a:p>
        </p:txBody>
      </p:sp>
      <p:sp>
        <p:nvSpPr>
          <p:cNvPr id="23" name="Footer Placeholder 3">
            <a:extLst>
              <a:ext uri="{FF2B5EF4-FFF2-40B4-BE49-F238E27FC236}">
                <a16:creationId xmlns="" xmlns:a16="http://schemas.microsoft.com/office/drawing/2014/main"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 xmlns:a16="http://schemas.microsoft.com/office/drawing/2014/main" id="{D29935A7-D3E1-1142-9A43-BE7541D10AAE}"/>
              </a:ext>
            </a:extLst>
          </p:cNvPr>
          <p:cNvPicPr>
            <a:picLocks noChangeAspect="1"/>
          </p:cNvPicPr>
          <p:nvPr/>
        </p:nvPicPr>
        <p:blipFill>
          <a:blip r:embed="rId3"/>
          <a:stretch>
            <a:fillRect/>
          </a:stretch>
        </p:blipFill>
        <p:spPr>
          <a:xfrm>
            <a:off x="8081589" y="3020251"/>
            <a:ext cx="2812666" cy="2645520"/>
          </a:xfrm>
          <a:prstGeom prst="rect">
            <a:avLst/>
          </a:prstGeom>
        </p:spPr>
      </p:pic>
    </p:spTree>
    <p:extLst>
      <p:ext uri="{BB962C8B-B14F-4D97-AF65-F5344CB8AC3E}">
        <p14:creationId xmlns:p14="http://schemas.microsoft.com/office/powerpoint/2010/main" val="300809316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p:txBody>
          <a:bodyPr/>
          <a:lstStyle/>
          <a:p>
            <a:fld id="{8147DBEF-BD83-7C4B-BB76-3EC13072CDF4}" type="slidenum">
              <a:rPr lang="x-none" smtClean="0"/>
              <a:pPr/>
              <a:t>199</a:t>
            </a:fld>
            <a:endParaRPr lang="x-none"/>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p:txBody>
          <a:bodyPr/>
          <a:lstStyle/>
          <a:p>
            <a:r>
              <a:rPr lang="en-GB" dirty="0"/>
              <a:t>IIJ Multi-Actor P/CVE Training Curriculum</a:t>
            </a:r>
          </a:p>
        </p:txBody>
      </p:sp>
      <p:pic>
        <p:nvPicPr>
          <p:cNvPr id="26" name="Graphic 25" descr="Badge Tick">
            <a:extLst>
              <a:ext uri="{FF2B5EF4-FFF2-40B4-BE49-F238E27FC236}">
                <a16:creationId xmlns="" xmlns:a16="http://schemas.microsoft.com/office/drawing/2014/main" id="{28217924-FDC0-6142-928C-CF2C22EBBFE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039108" y="2038247"/>
            <a:ext cx="1338777" cy="1338777"/>
          </a:xfrm>
          <a:prstGeom prst="rect">
            <a:avLst/>
          </a:prstGeom>
        </p:spPr>
      </p:pic>
      <p:pic>
        <p:nvPicPr>
          <p:cNvPr id="28" name="Graphic 27" descr="Badge Tick">
            <a:extLst>
              <a:ext uri="{FF2B5EF4-FFF2-40B4-BE49-F238E27FC236}">
                <a16:creationId xmlns="" xmlns:a16="http://schemas.microsoft.com/office/drawing/2014/main" id="{390665A8-4495-4644-9B4D-A99A8D6E616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814115" y="2038247"/>
            <a:ext cx="1338777" cy="1338777"/>
          </a:xfrm>
          <a:prstGeom prst="rect">
            <a:avLst/>
          </a:prstGeom>
        </p:spPr>
      </p:pic>
      <p:sp>
        <p:nvSpPr>
          <p:cNvPr id="32" name="Freeform 31">
            <a:extLst>
              <a:ext uri="{FF2B5EF4-FFF2-40B4-BE49-F238E27FC236}">
                <a16:creationId xmlns="" xmlns:a16="http://schemas.microsoft.com/office/drawing/2014/main" id="{6772744F-CDCC-6B4C-B8F3-F75519794212}"/>
              </a:ext>
            </a:extLst>
          </p:cNvPr>
          <p:cNvSpPr/>
          <p:nvPr/>
        </p:nvSpPr>
        <p:spPr>
          <a:xfrm>
            <a:off x="1582547" y="3710194"/>
            <a:ext cx="4251897" cy="2249172"/>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the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impact of stigma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(e.g., on the community / targets </a:t>
            </a:r>
            <a:b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b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of the programme and / or on the professionals involved in it)</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 on the team’s ability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to develop / operationalise multi-actor P/CVE interventions.</a:t>
            </a:r>
          </a:p>
        </p:txBody>
      </p:sp>
      <p:sp>
        <p:nvSpPr>
          <p:cNvPr id="15" name="Content Placeholder 19">
            <a:extLst>
              <a:ext uri="{FF2B5EF4-FFF2-40B4-BE49-F238E27FC236}">
                <a16:creationId xmlns="" xmlns:a16="http://schemas.microsoft.com/office/drawing/2014/main" id="{859E7BB5-2DEA-1947-8F00-8650B70757FD}"/>
              </a:ext>
            </a:extLst>
          </p:cNvPr>
          <p:cNvSpPr>
            <a:spLocks noGrp="1"/>
          </p:cNvSpPr>
          <p:nvPr>
            <p:ph sz="quarter" idx="13"/>
          </p:nvPr>
        </p:nvSpPr>
        <p:spPr>
          <a:xfrm>
            <a:off x="581025" y="137246"/>
            <a:ext cx="10313230" cy="297144"/>
          </a:xfrm>
        </p:spPr>
        <p:txBody>
          <a:bodyPr>
            <a:normAutofit/>
          </a:bodyPr>
          <a:lstStyle/>
          <a:p>
            <a:r>
              <a:rPr lang="en-GB" noProof="0" dirty="0"/>
              <a:t>Module 12: Navigating Stigma</a:t>
            </a:r>
          </a:p>
        </p:txBody>
      </p:sp>
      <p:sp>
        <p:nvSpPr>
          <p:cNvPr id="13" name="Freeform 12">
            <a:extLst>
              <a:ext uri="{FF2B5EF4-FFF2-40B4-BE49-F238E27FC236}">
                <a16:creationId xmlns="" xmlns:a16="http://schemas.microsoft.com/office/drawing/2014/main" id="{48FF4671-F683-6B44-97AD-44E730C844CD}"/>
              </a:ext>
            </a:extLst>
          </p:cNvPr>
          <p:cNvSpPr/>
          <p:nvPr/>
        </p:nvSpPr>
        <p:spPr>
          <a:xfrm>
            <a:off x="6854461" y="3710194"/>
            <a:ext cx="3258084" cy="2249172"/>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opportunities for mitigating stigma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within the team to increase community willingness to engage with and support intervention activities.</a:t>
            </a:r>
          </a:p>
        </p:txBody>
      </p:sp>
    </p:spTree>
    <p:extLst>
      <p:ext uri="{BB962C8B-B14F-4D97-AF65-F5344CB8AC3E}">
        <p14:creationId xmlns:p14="http://schemas.microsoft.com/office/powerpoint/2010/main" val="1555029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3D659FD0-2035-1740-9AE6-486A217B19A8}"/>
              </a:ext>
            </a:extLst>
          </p:cNvPr>
          <p:cNvSpPr>
            <a:spLocks noGrp="1"/>
          </p:cNvSpPr>
          <p:nvPr>
            <p:ph type="title"/>
          </p:nvPr>
        </p:nvSpPr>
        <p:spPr>
          <a:xfrm>
            <a:off x="581192" y="558657"/>
            <a:ext cx="10313231" cy="584775"/>
          </a:xfrm>
        </p:spPr>
        <p:txBody>
          <a:bodyPr/>
          <a:lstStyle/>
          <a:p>
            <a:r>
              <a:rPr lang="en-GB" noProof="0" dirty="0"/>
              <a:t>Introduction</a:t>
            </a:r>
          </a:p>
        </p:txBody>
      </p:sp>
      <p:sp>
        <p:nvSpPr>
          <p:cNvPr id="3" name="Slide Number Placeholder 2">
            <a:extLst>
              <a:ext uri="{FF2B5EF4-FFF2-40B4-BE49-F238E27FC236}">
                <a16:creationId xmlns="" xmlns:a16="http://schemas.microsoft.com/office/drawing/2014/main" id="{71515B04-2A2A-FB44-9796-D9A33D2964F0}"/>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a:t>
            </a:fld>
            <a:endParaRPr lang="x-none"/>
          </a:p>
        </p:txBody>
      </p:sp>
      <p:sp>
        <p:nvSpPr>
          <p:cNvPr id="8" name="Content Placeholder 7">
            <a:extLst>
              <a:ext uri="{FF2B5EF4-FFF2-40B4-BE49-F238E27FC236}">
                <a16:creationId xmlns="" xmlns:a16="http://schemas.microsoft.com/office/drawing/2014/main" id="{30963FC1-D008-A64E-B069-B85C8FDA2812}"/>
              </a:ext>
            </a:extLst>
          </p:cNvPr>
          <p:cNvSpPr>
            <a:spLocks noGrp="1"/>
          </p:cNvSpPr>
          <p:nvPr>
            <p:ph idx="12"/>
          </p:nvPr>
        </p:nvSpPr>
        <p:spPr>
          <a:xfrm>
            <a:off x="1120774" y="1747838"/>
            <a:ext cx="6828271" cy="3908425"/>
          </a:xfrm>
        </p:spPr>
        <p:txBody>
          <a:bodyPr>
            <a:noAutofit/>
          </a:bodyPr>
          <a:lstStyle/>
          <a:p>
            <a:pPr lvl="0"/>
            <a:r>
              <a:rPr lang="en-GB" noProof="0" dirty="0">
                <a:sym typeface="Calibri"/>
              </a:rPr>
              <a:t>An effective multi-stakeholder intervention </a:t>
            </a:r>
            <a:br>
              <a:rPr lang="en-GB" noProof="0" dirty="0">
                <a:sym typeface="Calibri"/>
              </a:rPr>
            </a:br>
            <a:r>
              <a:rPr lang="en-GB" noProof="0" dirty="0">
                <a:sym typeface="Calibri"/>
              </a:rPr>
              <a:t>requires the </a:t>
            </a:r>
            <a:r>
              <a:rPr lang="en-GB" b="1" noProof="0" dirty="0">
                <a:sym typeface="Calibri"/>
              </a:rPr>
              <a:t>creation of a team</a:t>
            </a:r>
            <a:r>
              <a:rPr lang="en-GB" noProof="0" dirty="0">
                <a:sym typeface="Calibri"/>
              </a:rPr>
              <a:t>.</a:t>
            </a:r>
          </a:p>
          <a:p>
            <a:pPr lvl="0"/>
            <a:r>
              <a:rPr lang="en-GB" noProof="0" dirty="0">
                <a:sym typeface="Calibri"/>
              </a:rPr>
              <a:t>An effective team requires members who </a:t>
            </a:r>
            <a:r>
              <a:rPr lang="en-GB" b="1" noProof="0" dirty="0">
                <a:sym typeface="Calibri"/>
              </a:rPr>
              <a:t>communicate effectively</a:t>
            </a:r>
            <a:r>
              <a:rPr lang="en-GB" noProof="0" dirty="0"/>
              <a:t>.</a:t>
            </a:r>
            <a:endParaRPr lang="en-GB" noProof="0" dirty="0">
              <a:sym typeface="Calibri"/>
            </a:endParaRPr>
          </a:p>
          <a:p>
            <a:pPr lvl="0"/>
            <a:r>
              <a:rPr lang="en-GB" b="1" noProof="0" dirty="0">
                <a:sym typeface="Calibri"/>
              </a:rPr>
              <a:t>Relationship-building</a:t>
            </a:r>
            <a:r>
              <a:rPr lang="en-GB" noProof="0" dirty="0">
                <a:sym typeface="Calibri"/>
              </a:rPr>
              <a:t> takes place through effective communication</a:t>
            </a:r>
            <a:r>
              <a:rPr lang="en-GB" noProof="0" dirty="0"/>
              <a:t>.</a:t>
            </a:r>
            <a:endParaRPr lang="en-GB" noProof="0" dirty="0">
              <a:sym typeface="Calibri"/>
            </a:endParaRPr>
          </a:p>
          <a:p>
            <a:pPr lvl="0"/>
            <a:r>
              <a:rPr lang="en-GB" noProof="0" dirty="0">
                <a:sym typeface="Calibri"/>
              </a:rPr>
              <a:t>Effective communication leads to </a:t>
            </a:r>
            <a:br>
              <a:rPr lang="en-GB" noProof="0" dirty="0">
                <a:sym typeface="Calibri"/>
              </a:rPr>
            </a:br>
            <a:r>
              <a:rPr lang="en-GB" b="1" noProof="0" dirty="0">
                <a:sym typeface="Calibri"/>
              </a:rPr>
              <a:t>collaboration and increased impact by the team.</a:t>
            </a:r>
            <a:endParaRPr lang="en-GB" b="1" noProof="0" dirty="0"/>
          </a:p>
        </p:txBody>
      </p:sp>
      <p:sp>
        <p:nvSpPr>
          <p:cNvPr id="23" name="Content Placeholder 22">
            <a:extLst>
              <a:ext uri="{FF2B5EF4-FFF2-40B4-BE49-F238E27FC236}">
                <a16:creationId xmlns="" xmlns:a16="http://schemas.microsoft.com/office/drawing/2014/main" id="{B6BA1C09-F56A-674F-91B6-191E2EA0F9D3}"/>
              </a:ext>
            </a:extLst>
          </p:cNvPr>
          <p:cNvSpPr>
            <a:spLocks noGrp="1"/>
          </p:cNvSpPr>
          <p:nvPr>
            <p:ph sz="quarter" idx="13"/>
          </p:nvPr>
        </p:nvSpPr>
        <p:spPr>
          <a:xfrm>
            <a:off x="581025" y="137246"/>
            <a:ext cx="10313230" cy="297144"/>
          </a:xfrm>
        </p:spPr>
        <p:txBody>
          <a:bodyPr>
            <a:normAutofit/>
          </a:bodyPr>
          <a:lstStyle/>
          <a:p>
            <a:r>
              <a:rPr lang="en-GB" noProof="0" dirty="0"/>
              <a:t>Module 1: Partnership as a Foundation for Multi-Actor Interventions</a:t>
            </a:r>
          </a:p>
        </p:txBody>
      </p:sp>
      <p:sp>
        <p:nvSpPr>
          <p:cNvPr id="27" name="Footer Placeholder 4">
            <a:extLst>
              <a:ext uri="{FF2B5EF4-FFF2-40B4-BE49-F238E27FC236}">
                <a16:creationId xmlns="" xmlns:a16="http://schemas.microsoft.com/office/drawing/2014/main" id="{EED797D0-5B37-8448-8819-B4F5CA8C3F58}"/>
              </a:ext>
            </a:extLst>
          </p:cNvPr>
          <p:cNvSpPr>
            <a:spLocks noGrp="1"/>
          </p:cNvSpPr>
          <p:nvPr>
            <p:ph type="ftr" sz="quarter" idx="11"/>
          </p:nvPr>
        </p:nvSpPr>
        <p:spPr>
          <a:xfrm>
            <a:off x="7382312" y="6374813"/>
            <a:ext cx="4077048" cy="365125"/>
          </a:xfrm>
        </p:spPr>
        <p:txBody>
          <a:bodyPr anchor="ctr"/>
          <a:lstStyle>
            <a:lvl1pPr algn="r">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GB" dirty="0"/>
              <a:t>IIJ Multi-Actor P/CVE Training Curriculum</a:t>
            </a:r>
          </a:p>
        </p:txBody>
      </p:sp>
      <p:pic>
        <p:nvPicPr>
          <p:cNvPr id="9" name="Google Shape;149;p2">
            <a:extLst>
              <a:ext uri="{FF2B5EF4-FFF2-40B4-BE49-F238E27FC236}">
                <a16:creationId xmlns="" xmlns:a16="http://schemas.microsoft.com/office/drawing/2014/main" id="{E308B127-A589-A64B-948A-958CBC76DD80}"/>
              </a:ext>
            </a:extLst>
          </p:cNvPr>
          <p:cNvPicPr preferRelativeResize="0"/>
          <p:nvPr/>
        </p:nvPicPr>
        <p:blipFill rotWithShape="1">
          <a:blip r:embed="rId2">
            <a:alphaModFix/>
            <a:duotone>
              <a:schemeClr val="accent1">
                <a:shade val="45000"/>
                <a:satMod val="135000"/>
              </a:schemeClr>
              <a:prstClr val="white"/>
            </a:duotone>
          </a:blip>
          <a:srcRect/>
          <a:stretch/>
        </p:blipFill>
        <p:spPr>
          <a:xfrm>
            <a:off x="8997533" y="1932038"/>
            <a:ext cx="2380979" cy="1889666"/>
          </a:xfrm>
          <a:prstGeom prst="rect">
            <a:avLst/>
          </a:prstGeom>
          <a:noFill/>
          <a:ln>
            <a:noFill/>
          </a:ln>
        </p:spPr>
      </p:pic>
      <p:sp>
        <p:nvSpPr>
          <p:cNvPr id="10" name="Google Shape;151;p2">
            <a:extLst>
              <a:ext uri="{FF2B5EF4-FFF2-40B4-BE49-F238E27FC236}">
                <a16:creationId xmlns="" xmlns:a16="http://schemas.microsoft.com/office/drawing/2014/main" id="{961CE990-0A5B-2F46-80E3-DB9B1BE421DA}"/>
              </a:ext>
            </a:extLst>
          </p:cNvPr>
          <p:cNvSpPr/>
          <p:nvPr/>
        </p:nvSpPr>
        <p:spPr>
          <a:xfrm>
            <a:off x="8999082" y="4158557"/>
            <a:ext cx="2379430" cy="1477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dirty="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libri"/>
              </a:rPr>
              <a:t>The single biggest problem in communications is the illusion that it has taken place.</a:t>
            </a:r>
            <a:endParaRPr lang="en-GB"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8935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20</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0" y="1773238"/>
            <a:ext cx="9979025" cy="4262321"/>
          </a:xfrm>
        </p:spPr>
        <p:txBody>
          <a:bodyPr wrap="square">
            <a:spAutoFit/>
          </a:bodyPr>
          <a:lstStyle/>
          <a:p>
            <a:pPr>
              <a:spcAft>
                <a:spcPts val="0"/>
              </a:spcAft>
            </a:pPr>
            <a:r>
              <a:rPr lang="en-GB" sz="1600" b="1" noProof="0" dirty="0">
                <a:sym typeface="Calibri"/>
              </a:rPr>
              <a:t>Preventing and countering violent extremism (P/CVE): </a:t>
            </a:r>
            <a:r>
              <a:rPr lang="en-GB" sz="1600" noProof="0" dirty="0">
                <a:sym typeface="Calibri"/>
              </a:rPr>
              <a:t>“</a:t>
            </a:r>
            <a:r>
              <a:rPr lang="en-GB" sz="1600" i="1" noProof="0" dirty="0">
                <a:sym typeface="Calibri"/>
              </a:rPr>
              <a:t>A broad range </a:t>
            </a:r>
            <a:r>
              <a:rPr lang="en-GB" sz="1600" i="1" u="sng" noProof="0" dirty="0">
                <a:sym typeface="Calibri"/>
              </a:rPr>
              <a:t>of non-coercive and preventative activities</a:t>
            </a:r>
            <a:r>
              <a:rPr lang="en-GB" sz="1600" i="1" noProof="0" dirty="0">
                <a:sym typeface="Calibri"/>
              </a:rPr>
              <a:t> that are united by the objective of </a:t>
            </a:r>
            <a:r>
              <a:rPr lang="en-GB" sz="1600" i="1" u="sng" noProof="0" dirty="0">
                <a:sym typeface="Calibri"/>
              </a:rPr>
              <a:t>counteracting the drivers of violent extremism specific to the locations</a:t>
            </a:r>
            <a:r>
              <a:rPr lang="en-GB" sz="1600" i="1" noProof="0" dirty="0">
                <a:sym typeface="Calibri"/>
              </a:rPr>
              <a:t> in which these initiatives occur. P/CVE includes activities that target individuals specifically identified as ‘at risk’ of being drawn into violence to the extent that this is feasible in each location</a:t>
            </a:r>
            <a:r>
              <a:rPr lang="en-GB" sz="1600" noProof="0" dirty="0">
                <a:sym typeface="Calibri"/>
              </a:rPr>
              <a:t>”</a:t>
            </a:r>
            <a:r>
              <a:rPr lang="en-GB" sz="1600" i="1" noProof="0" dirty="0">
                <a:sym typeface="Calibri"/>
              </a:rPr>
              <a:t>.</a:t>
            </a:r>
          </a:p>
          <a:p>
            <a:pPr marL="0" indent="0" algn="r">
              <a:lnSpc>
                <a:spcPct val="100000"/>
              </a:lnSpc>
              <a:spcBef>
                <a:spcPts val="600"/>
              </a:spcBef>
              <a:buNone/>
            </a:pPr>
            <a:r>
              <a:rPr lang="en-GB" sz="1600" noProof="0" dirty="0">
                <a:sym typeface="Calibri"/>
              </a:rPr>
              <a:t>(European Commission, CIV.POL, and RUSI, 2017)</a:t>
            </a:r>
          </a:p>
          <a:p>
            <a:pPr>
              <a:spcAft>
                <a:spcPts val="0"/>
              </a:spcAft>
            </a:pPr>
            <a:r>
              <a:rPr lang="en-GB" sz="1600" b="1" noProof="0" dirty="0">
                <a:sym typeface="Calibri"/>
              </a:rPr>
              <a:t>Counterterrorism:</a:t>
            </a:r>
            <a:r>
              <a:rPr lang="en-GB" sz="1600" noProof="0" dirty="0">
                <a:sym typeface="Calibri"/>
              </a:rPr>
              <a:t> “</a:t>
            </a:r>
            <a:r>
              <a:rPr lang="en-GB" sz="1600" i="1" u="sng" noProof="0" dirty="0">
                <a:sym typeface="Calibri"/>
              </a:rPr>
              <a:t>Policies, laws, and strategies </a:t>
            </a:r>
            <a:r>
              <a:rPr lang="en-GB" sz="1600" i="1" noProof="0" dirty="0">
                <a:sym typeface="Calibri"/>
              </a:rPr>
              <a:t>developed by state actors and </a:t>
            </a:r>
            <a:r>
              <a:rPr lang="en-GB" sz="1600" i="1" u="sng" noProof="0" dirty="0">
                <a:sym typeface="Calibri"/>
              </a:rPr>
              <a:t>implemented primarily by law enforcement and intelligence agencies</a:t>
            </a:r>
            <a:r>
              <a:rPr lang="en-GB" sz="1600" i="1" noProof="0" dirty="0">
                <a:sym typeface="Calibri"/>
              </a:rPr>
              <a:t>, and sometimes by the military, aimed at killing or capturing terrorists, thwarting terrorist plots, and dismantling terrorist organisations</a:t>
            </a:r>
            <a:r>
              <a:rPr lang="en-GB" sz="1600" noProof="0" dirty="0">
                <a:sym typeface="Calibri"/>
              </a:rPr>
              <a:t>”. </a:t>
            </a:r>
          </a:p>
          <a:p>
            <a:pPr marL="0" lvl="0" indent="0" algn="r">
              <a:spcBef>
                <a:spcPts val="0"/>
              </a:spcBef>
              <a:buNone/>
            </a:pPr>
            <a:r>
              <a:rPr lang="en-GB" sz="1600" noProof="0" dirty="0">
                <a:sym typeface="Calibri"/>
              </a:rPr>
              <a:t>(OSCE, 2019)</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2: Levelling the Playing Field</a:t>
            </a:r>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2" name="TextBox 1"/>
          <p:cNvSpPr txBox="1"/>
          <p:nvPr/>
        </p:nvSpPr>
        <p:spPr>
          <a:xfrm>
            <a:off x="1610139" y="6441959"/>
            <a:ext cx="5267739" cy="230832"/>
          </a:xfrm>
          <a:prstGeom prst="rect">
            <a:avLst/>
          </a:prstGeom>
          <a:noFill/>
        </p:spPr>
        <p:txBody>
          <a:bodyPr wrap="square" rtlCol="0">
            <a:spAutoFit/>
          </a:bodyPr>
          <a:lstStyle/>
          <a:p>
            <a:r>
              <a:rPr lang="en-US" sz="900" i="1" dirty="0" smtClean="0"/>
              <a:t>* Underlining in the  above not in source script. This has been added for emphasis. </a:t>
            </a:r>
            <a:endParaRPr lang="en-GB" sz="900" i="1" dirty="0"/>
          </a:p>
        </p:txBody>
      </p:sp>
    </p:spTree>
    <p:extLst>
      <p:ext uri="{BB962C8B-B14F-4D97-AF65-F5344CB8AC3E}">
        <p14:creationId xmlns:p14="http://schemas.microsoft.com/office/powerpoint/2010/main" val="423840400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Facilitated Discussion</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200</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1" y="1773238"/>
            <a:ext cx="8879572" cy="4161973"/>
          </a:xfrm>
        </p:spPr>
        <p:txBody>
          <a:bodyPr wrap="square">
            <a:spAutoFit/>
          </a:bodyPr>
          <a:lstStyle/>
          <a:p>
            <a:pPr marL="0" indent="0">
              <a:buNone/>
            </a:pPr>
            <a:r>
              <a:rPr lang="en-GB" b="1" noProof="0" dirty="0">
                <a:sym typeface="Calibri"/>
              </a:rPr>
              <a:t>Instructions</a:t>
            </a:r>
          </a:p>
          <a:p>
            <a:pPr marL="0" indent="0">
              <a:buNone/>
            </a:pPr>
            <a:r>
              <a:rPr lang="en-GB" noProof="0" dirty="0">
                <a:sym typeface="Calibri"/>
              </a:rPr>
              <a:t>Discuss in plenary:</a:t>
            </a:r>
          </a:p>
          <a:p>
            <a:pPr marL="457200" indent="-457200">
              <a:buFont typeface="+mj-lt"/>
              <a:buAutoNum type="arabicPeriod"/>
            </a:pPr>
            <a:r>
              <a:rPr lang="en-GB" noProof="0" dirty="0">
                <a:sym typeface="Calibri"/>
              </a:rPr>
              <a:t>The types of stigma that could emerge from being associated with a multi-actor P/CVE intervention programme in the particular context.</a:t>
            </a:r>
          </a:p>
          <a:p>
            <a:pPr marL="457200" indent="-457200">
              <a:buFont typeface="+mj-lt"/>
              <a:buAutoNum type="arabicPeriod"/>
            </a:pPr>
            <a:r>
              <a:rPr lang="en-GB" noProof="0" dirty="0">
                <a:sym typeface="Calibri"/>
              </a:rPr>
              <a:t>The impact that stigma can have on different stakeholders:</a:t>
            </a:r>
          </a:p>
          <a:p>
            <a:pPr marL="828000" lvl="1" indent="-342900">
              <a:buFont typeface="+mj-lt"/>
              <a:buAutoNum type="alphaLcParenR"/>
            </a:pPr>
            <a:r>
              <a:rPr lang="en-GB" noProof="0" dirty="0">
                <a:sym typeface="Calibri"/>
              </a:rPr>
              <a:t>Family/community members</a:t>
            </a:r>
          </a:p>
          <a:p>
            <a:pPr marL="828000" lvl="1" indent="-342900">
              <a:buFont typeface="+mj-lt"/>
              <a:buAutoNum type="alphaLcParenR"/>
            </a:pPr>
            <a:r>
              <a:rPr lang="en-GB" noProof="0" dirty="0">
                <a:sym typeface="Calibri"/>
              </a:rPr>
              <a:t>Professionals/practitioners</a:t>
            </a:r>
          </a:p>
          <a:p>
            <a:pPr marL="828000" lvl="1" indent="-342900">
              <a:buFont typeface="+mj-lt"/>
              <a:buAutoNum type="alphaLcParenR"/>
            </a:pPr>
            <a:r>
              <a:rPr lang="en-GB" noProof="0" dirty="0">
                <a:sym typeface="Calibri"/>
              </a:rPr>
              <a:t>Potential beneficiaries</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2" name="Graphic 11" descr="Chat">
            <a:extLst>
              <a:ext uri="{FF2B5EF4-FFF2-40B4-BE49-F238E27FC236}">
                <a16:creationId xmlns="" xmlns:a16="http://schemas.microsoft.com/office/drawing/2014/main" id="{B7108492-CF77-DE4E-9CFB-E7D05D4C839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801379" y="940485"/>
            <a:ext cx="2809429" cy="2809429"/>
          </a:xfrm>
          <a:prstGeom prst="rect">
            <a:avLst/>
          </a:prstGeom>
        </p:spPr>
      </p:pic>
    </p:spTree>
    <p:extLst>
      <p:ext uri="{BB962C8B-B14F-4D97-AF65-F5344CB8AC3E}">
        <p14:creationId xmlns:p14="http://schemas.microsoft.com/office/powerpoint/2010/main" val="404588877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Facilitated Discussion</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201</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1" y="1773238"/>
            <a:ext cx="6289674" cy="4006033"/>
          </a:xfrm>
        </p:spPr>
        <p:txBody>
          <a:bodyPr wrap="square">
            <a:spAutoFit/>
          </a:bodyPr>
          <a:lstStyle/>
          <a:p>
            <a:pPr marL="0" lvl="0" indent="0">
              <a:buNone/>
            </a:pPr>
            <a:r>
              <a:rPr lang="en-GB" noProof="0" dirty="0">
                <a:sym typeface="Calibri"/>
              </a:rPr>
              <a:t>There are numerous areas in which stigma can come and, if not addressed, can complicate efforts to develop and operationalise programmes:</a:t>
            </a:r>
          </a:p>
          <a:p>
            <a:pPr marL="342000" lvl="1" indent="-342900">
              <a:buFont typeface="+mj-lt"/>
              <a:buAutoNum type="alphaLcParenR"/>
            </a:pPr>
            <a:r>
              <a:rPr lang="en-GB" noProof="0" dirty="0">
                <a:sym typeface="Arial"/>
              </a:rPr>
              <a:t>Terminology</a:t>
            </a:r>
          </a:p>
          <a:p>
            <a:pPr marL="342000" lvl="1" indent="-342900">
              <a:buFont typeface="+mj-lt"/>
              <a:buAutoNum type="alphaLcParenR"/>
            </a:pPr>
            <a:r>
              <a:rPr lang="en-GB" noProof="0" dirty="0">
                <a:sym typeface="Arial"/>
              </a:rPr>
              <a:t>Scope</a:t>
            </a:r>
          </a:p>
          <a:p>
            <a:pPr marL="342000" lvl="1" indent="-342900">
              <a:buFont typeface="+mj-lt"/>
              <a:buAutoNum type="alphaLcParenR"/>
            </a:pPr>
            <a:r>
              <a:rPr lang="en-GB" noProof="0" dirty="0">
                <a:sym typeface="Arial"/>
              </a:rPr>
              <a:t>Transparency</a:t>
            </a:r>
          </a:p>
          <a:p>
            <a:pPr marL="342000" lvl="1" indent="-342900">
              <a:buFont typeface="+mj-lt"/>
              <a:buAutoNum type="alphaLcParenR"/>
            </a:pPr>
            <a:r>
              <a:rPr lang="en-GB" noProof="0" dirty="0">
                <a:sym typeface="Arial"/>
              </a:rPr>
              <a:t>Risk / needs assessment</a:t>
            </a:r>
          </a:p>
          <a:p>
            <a:pPr marL="342000" lvl="1" indent="-342900">
              <a:buFont typeface="+mj-lt"/>
              <a:buAutoNum type="alphaLcParenR"/>
            </a:pPr>
            <a:r>
              <a:rPr lang="en-GB" noProof="0" dirty="0">
                <a:sym typeface="Arial"/>
              </a:rPr>
              <a:t>Targeted individuals / communities</a:t>
            </a:r>
          </a:p>
          <a:p>
            <a:pPr marL="342000" lvl="1" indent="-342900">
              <a:buFont typeface="+mj-lt"/>
              <a:buAutoNum type="alphaLcParenR"/>
            </a:pPr>
            <a:r>
              <a:rPr lang="en-GB" noProof="0" dirty="0">
                <a:sym typeface="Arial"/>
              </a:rPr>
              <a:t>Mental health</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0" name="Graphic 9" descr="Chat">
            <a:extLst>
              <a:ext uri="{FF2B5EF4-FFF2-40B4-BE49-F238E27FC236}">
                <a16:creationId xmlns="" xmlns:a16="http://schemas.microsoft.com/office/drawing/2014/main" id="{33F26982-C863-4B4A-B0C1-5222704DEB4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801379" y="940485"/>
            <a:ext cx="2809429" cy="2809429"/>
          </a:xfrm>
          <a:prstGeom prst="rect">
            <a:avLst/>
          </a:prstGeom>
        </p:spPr>
      </p:pic>
      <p:sp>
        <p:nvSpPr>
          <p:cNvPr id="15" name="Content Placeholder 7">
            <a:extLst>
              <a:ext uri="{FF2B5EF4-FFF2-40B4-BE49-F238E27FC236}">
                <a16:creationId xmlns="" xmlns:a16="http://schemas.microsoft.com/office/drawing/2014/main" id="{7FC18BCF-56A4-3847-81B6-2DF21BE5318D}"/>
              </a:ext>
            </a:extLst>
          </p:cNvPr>
          <p:cNvSpPr txBox="1">
            <a:spLocks/>
          </p:cNvSpPr>
          <p:nvPr/>
        </p:nvSpPr>
        <p:spPr>
          <a:xfrm>
            <a:off x="8338571" y="4022440"/>
            <a:ext cx="3229542" cy="707886"/>
          </a:xfrm>
          <a:prstGeom prst="rect">
            <a:avLst/>
          </a:prstGeom>
        </p:spPr>
        <p:txBody>
          <a:bodyPr vert="horz" wrap="square" lIns="91440" tIns="45720" rIns="91440" bIns="45720" rtlCol="0" anchor="t" anchorCtr="0">
            <a:spAutoFit/>
          </a:bodyPr>
          <a:lstStyle>
            <a:lvl1pPr marL="306000" indent="-306000" algn="l" defTabSz="457200" rtl="0" eaLnBrk="1" latinLnBrk="0" hangingPunct="1">
              <a:lnSpc>
                <a:spcPts val="3200"/>
              </a:lnSpc>
              <a:spcBef>
                <a:spcPct val="20000"/>
              </a:spcBef>
              <a:spcAft>
                <a:spcPts val="1200"/>
              </a:spcAft>
              <a:buClr>
                <a:schemeClr val="accent2"/>
              </a:buClr>
              <a:buSzPct val="92000"/>
              <a:buFont typeface="Wingdings 2" panose="05020102010507070707" pitchFamily="18" charset="2"/>
              <a:buChar char=""/>
              <a:defRPr sz="20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ctr" defTabSz="914400">
              <a:lnSpc>
                <a:spcPct val="100000"/>
              </a:lnSpc>
              <a:spcBef>
                <a:spcPts val="0"/>
              </a:spcBef>
              <a:spcAft>
                <a:spcPts val="0"/>
              </a:spcAft>
              <a:buClr>
                <a:srgbClr val="000000"/>
              </a:buClr>
              <a:buSzTx/>
              <a:buNone/>
              <a:defRPr/>
            </a:pPr>
            <a:r>
              <a:rPr lang="en-US" b="1" dirty="0">
                <a:sym typeface="Arial"/>
              </a:rPr>
              <a:t>How do they manifest in your local context?</a:t>
            </a:r>
          </a:p>
        </p:txBody>
      </p:sp>
    </p:spTree>
    <p:extLst>
      <p:ext uri="{BB962C8B-B14F-4D97-AF65-F5344CB8AC3E}">
        <p14:creationId xmlns:p14="http://schemas.microsoft.com/office/powerpoint/2010/main" val="2756804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Mitigating Stigma</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202</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9979025" cy="3985194"/>
          </a:xfrm>
        </p:spPr>
        <p:txBody>
          <a:bodyPr wrap="square">
            <a:spAutoFit/>
          </a:bodyPr>
          <a:lstStyle/>
          <a:p>
            <a:pPr marL="0" lvl="0" indent="0">
              <a:buNone/>
            </a:pPr>
            <a:r>
              <a:rPr lang="en-GB" b="1" noProof="0" dirty="0">
                <a:sym typeface="Calibri"/>
              </a:rPr>
              <a:t>Variety of approaches for overcoming these challenges:</a:t>
            </a:r>
          </a:p>
          <a:p>
            <a:pPr lvl="0"/>
            <a:r>
              <a:rPr lang="en-GB" b="1" noProof="0" dirty="0">
                <a:sym typeface="Calibri"/>
              </a:rPr>
              <a:t>Terminology:</a:t>
            </a:r>
            <a:r>
              <a:rPr lang="en-GB" noProof="0" dirty="0">
                <a:sym typeface="Calibri"/>
              </a:rPr>
              <a:t> use terminology that is most likely to resonate with relevant stakeholders.</a:t>
            </a:r>
          </a:p>
          <a:p>
            <a:pPr lvl="0"/>
            <a:r>
              <a:rPr lang="en-GB" b="1" noProof="0" dirty="0">
                <a:sym typeface="Calibri"/>
              </a:rPr>
              <a:t>Scope: </a:t>
            </a:r>
            <a:r>
              <a:rPr lang="en-GB" noProof="0" dirty="0">
                <a:sym typeface="Calibri"/>
              </a:rPr>
              <a:t>address all forms of VE or even include VE in programmes that address an even wider set of violence-related and/or safeguarding issues of concern to the relevant community. </a:t>
            </a:r>
          </a:p>
          <a:p>
            <a:pPr lvl="0"/>
            <a:r>
              <a:rPr lang="en-GB" b="1" noProof="0" dirty="0">
                <a:sym typeface="Calibri"/>
              </a:rPr>
              <a:t>Transparency: </a:t>
            </a:r>
            <a:r>
              <a:rPr lang="en-GB" noProof="0" dirty="0">
                <a:sym typeface="Calibri"/>
              </a:rPr>
              <a:t>information-sharing protocols/agreements and make the programme’s objectives clear to the relevant communities.</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287483367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Mitigating Stigma</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203</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9979025" cy="3769750"/>
          </a:xfrm>
        </p:spPr>
        <p:txBody>
          <a:bodyPr wrap="square">
            <a:spAutoFit/>
          </a:bodyPr>
          <a:lstStyle/>
          <a:p>
            <a:pPr lvl="0"/>
            <a:r>
              <a:rPr lang="en-GB" b="1" noProof="0" dirty="0">
                <a:sym typeface="Calibri"/>
              </a:rPr>
              <a:t>Risk / needs assessment: </a:t>
            </a:r>
            <a:r>
              <a:rPr lang="en-GB" noProof="0" dirty="0">
                <a:sym typeface="Calibri"/>
              </a:rPr>
              <a:t>develop new (or rely on existing) tools or criteria to assess the risks posed by and the needs of the individuals who have been referred to the mechanism, using a set of observable risk and protective factors.</a:t>
            </a:r>
          </a:p>
          <a:p>
            <a:pPr lvl="0"/>
            <a:r>
              <a:rPr lang="en-GB" b="1" noProof="0" dirty="0">
                <a:sym typeface="Calibri"/>
              </a:rPr>
              <a:t>Targeted individuals / communities: </a:t>
            </a:r>
            <a:r>
              <a:rPr lang="en-GB" noProof="0" dirty="0">
                <a:sym typeface="Calibri"/>
              </a:rPr>
              <a:t>ensure that people considered “at risk” are not treated as potential terrorists or suspects.</a:t>
            </a:r>
          </a:p>
          <a:p>
            <a:pPr lvl="0"/>
            <a:r>
              <a:rPr lang="en-GB" b="1" noProof="0" dirty="0">
                <a:sym typeface="Calibri"/>
              </a:rPr>
              <a:t>Training:</a:t>
            </a:r>
            <a:r>
              <a:rPr lang="en-GB" noProof="0" dirty="0">
                <a:sym typeface="Calibri"/>
              </a:rPr>
              <a:t> provide training and counselling to and raise awareness among relevant professionals / practitioners to help them better understand how to participate in / engage with the programme.</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424861820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Mitigating Stigma</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204</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1" y="1773238"/>
            <a:ext cx="6194123" cy="4159600"/>
          </a:xfrm>
        </p:spPr>
        <p:txBody>
          <a:bodyPr wrap="square">
            <a:spAutoFit/>
          </a:bodyPr>
          <a:lstStyle/>
          <a:p>
            <a:pPr lvl="0"/>
            <a:r>
              <a:rPr lang="en-GB" b="1" noProof="0" dirty="0">
                <a:sym typeface="Calibri"/>
              </a:rPr>
              <a:t>Mental health: </a:t>
            </a:r>
            <a:r>
              <a:rPr lang="en-GB" noProof="0" dirty="0">
                <a:sym typeface="Calibri"/>
              </a:rPr>
              <a:t>where social stigma is associated with seeking mental health treatment,</a:t>
            </a:r>
            <a:r>
              <a:rPr lang="en-GB" b="1" noProof="0" dirty="0">
                <a:sym typeface="Calibri"/>
              </a:rPr>
              <a:t> informal actors, such as family members and religious and other community leaders or mentors, may need to assume a greater role in such mechanisms</a:t>
            </a:r>
            <a:r>
              <a:rPr lang="en-GB" noProof="0" dirty="0">
                <a:sym typeface="Calibri"/>
              </a:rPr>
              <a:t>, especially in communities that are more likely to support family- or community-based interventions or interventions led by NGOs rather than by government actors.</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7" name="Picture 2" descr="Brain, health, heart, love, mental icon - Download on Iconfinder">
            <a:extLst>
              <a:ext uri="{FF2B5EF4-FFF2-40B4-BE49-F238E27FC236}">
                <a16:creationId xmlns="" xmlns:a16="http://schemas.microsoft.com/office/drawing/2014/main" id="{3390BFD2-19E5-E94F-92E1-C1139783D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6360" y="2217617"/>
            <a:ext cx="3135086" cy="313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80966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Facilitated Discussion</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205</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6502133" cy="1502463"/>
          </a:xfrm>
        </p:spPr>
        <p:txBody>
          <a:bodyPr wrap="square">
            <a:spAutoFit/>
          </a:bodyPr>
          <a:lstStyle/>
          <a:p>
            <a:pPr marL="0" lvl="0" indent="0">
              <a:buNone/>
            </a:pPr>
            <a:r>
              <a:rPr lang="en-GB" b="1" noProof="0" dirty="0">
                <a:sym typeface="Calibri"/>
              </a:rPr>
              <a:t>Instructions</a:t>
            </a:r>
          </a:p>
          <a:p>
            <a:pPr marL="0" lvl="0" indent="0">
              <a:buNone/>
            </a:pPr>
            <a:r>
              <a:rPr lang="en-GB" noProof="0" dirty="0">
                <a:sym typeface="Calibri"/>
              </a:rPr>
              <a:t>Discuss in plenary what the solutions are to the challenges identified in the local context:</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0" name="Graphic 9" descr="Chat">
            <a:extLst>
              <a:ext uri="{FF2B5EF4-FFF2-40B4-BE49-F238E27FC236}">
                <a16:creationId xmlns="" xmlns:a16="http://schemas.microsoft.com/office/drawing/2014/main" id="{33F26982-C863-4B4A-B0C1-5222704DEB4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801379" y="940485"/>
            <a:ext cx="2809429" cy="2809429"/>
          </a:xfrm>
          <a:prstGeom prst="rect">
            <a:avLst/>
          </a:prstGeom>
        </p:spPr>
      </p:pic>
      <p:sp>
        <p:nvSpPr>
          <p:cNvPr id="14" name="Content Placeholder 7">
            <a:extLst>
              <a:ext uri="{FF2B5EF4-FFF2-40B4-BE49-F238E27FC236}">
                <a16:creationId xmlns="" xmlns:a16="http://schemas.microsoft.com/office/drawing/2014/main" id="{466F7CCA-C078-6A47-80BD-EF085BC5A538}"/>
              </a:ext>
            </a:extLst>
          </p:cNvPr>
          <p:cNvSpPr txBox="1">
            <a:spLocks/>
          </p:cNvSpPr>
          <p:nvPr/>
        </p:nvSpPr>
        <p:spPr>
          <a:xfrm>
            <a:off x="1092201" y="3582300"/>
            <a:ext cx="9091328" cy="2343719"/>
          </a:xfrm>
          <a:prstGeom prst="rect">
            <a:avLst/>
          </a:prstGeom>
        </p:spPr>
        <p:txBody>
          <a:bodyPr vert="horz" wrap="square" lIns="91440" tIns="45720" rIns="91440" bIns="45720" numCol="2" rtlCol="0" anchor="t" anchorCtr="0">
            <a:spAutoFit/>
          </a:bodyPr>
          <a:lstStyle>
            <a:lvl1pPr marL="306000" indent="-306000" algn="l" defTabSz="457200" rtl="0" eaLnBrk="1" latinLnBrk="0" hangingPunct="1">
              <a:lnSpc>
                <a:spcPts val="3200"/>
              </a:lnSpc>
              <a:spcBef>
                <a:spcPct val="20000"/>
              </a:spcBef>
              <a:spcAft>
                <a:spcPts val="1200"/>
              </a:spcAft>
              <a:buClr>
                <a:schemeClr val="accent2"/>
              </a:buClr>
              <a:buSzPct val="92000"/>
              <a:buFont typeface="Wingdings 2" panose="05020102010507070707" pitchFamily="18" charset="2"/>
              <a:buChar char=""/>
              <a:defRPr sz="20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457200" indent="-457200">
              <a:buFont typeface="+mj-lt"/>
              <a:buAutoNum type="alphaLcParenR"/>
            </a:pPr>
            <a:r>
              <a:rPr lang="en-GB" dirty="0">
                <a:sym typeface="Calibri"/>
              </a:rPr>
              <a:t>Terminology</a:t>
            </a:r>
          </a:p>
          <a:p>
            <a:pPr marL="457200" indent="-457200">
              <a:buFont typeface="+mj-lt"/>
              <a:buAutoNum type="alphaLcParenR"/>
            </a:pPr>
            <a:r>
              <a:rPr lang="en-GB" dirty="0">
                <a:sym typeface="Calibri"/>
              </a:rPr>
              <a:t>Scope</a:t>
            </a:r>
          </a:p>
          <a:p>
            <a:pPr marL="457200" indent="-457200">
              <a:buFont typeface="+mj-lt"/>
              <a:buAutoNum type="alphaLcParenR"/>
            </a:pPr>
            <a:r>
              <a:rPr lang="en-GB" dirty="0">
                <a:sym typeface="Calibri"/>
              </a:rPr>
              <a:t>Transparency</a:t>
            </a:r>
          </a:p>
          <a:p>
            <a:pPr marL="457200" indent="-457200">
              <a:buFont typeface="+mj-lt"/>
              <a:buAutoNum type="alphaLcParenR"/>
            </a:pPr>
            <a:r>
              <a:rPr lang="en-GB" dirty="0">
                <a:sym typeface="Calibri"/>
              </a:rPr>
              <a:t>Risk / needs assessment</a:t>
            </a:r>
          </a:p>
          <a:p>
            <a:pPr marL="457200" indent="-457200">
              <a:buFont typeface="+mj-lt"/>
              <a:buAutoNum type="alphaLcParenR"/>
            </a:pPr>
            <a:r>
              <a:rPr lang="en-GB" dirty="0">
                <a:sym typeface="Calibri"/>
              </a:rPr>
              <a:t>Targeted individuals / communities</a:t>
            </a:r>
          </a:p>
          <a:p>
            <a:pPr marL="457200" indent="-457200">
              <a:buFont typeface="+mj-lt"/>
              <a:buAutoNum type="alphaLcParenR"/>
            </a:pPr>
            <a:r>
              <a:rPr lang="en-GB" dirty="0">
                <a:sym typeface="Calibri"/>
              </a:rPr>
              <a:t>Mental health</a:t>
            </a:r>
          </a:p>
        </p:txBody>
      </p:sp>
    </p:spTree>
    <p:extLst>
      <p:ext uri="{BB962C8B-B14F-4D97-AF65-F5344CB8AC3E}">
        <p14:creationId xmlns:p14="http://schemas.microsoft.com/office/powerpoint/2010/main" val="283947114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Summary and Conclusions</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206</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9979025" cy="2733569"/>
          </a:xfrm>
        </p:spPr>
        <p:txBody>
          <a:bodyPr wrap="square">
            <a:spAutoFit/>
          </a:bodyPr>
          <a:lstStyle/>
          <a:p>
            <a:pPr lvl="0"/>
            <a:r>
              <a:rPr lang="en-GB" noProof="0" dirty="0">
                <a:sym typeface="Calibri"/>
              </a:rPr>
              <a:t>There will inevitably be a series of challenges that will need to be identified and navigated as part of an effort to develop and implement a multi-actor P/CVE intervention programme: perhaps chief among them is </a:t>
            </a:r>
            <a:r>
              <a:rPr lang="en-GB" b="1" noProof="0" dirty="0">
                <a:sym typeface="Calibri"/>
              </a:rPr>
              <a:t>stigma</a:t>
            </a:r>
            <a:r>
              <a:rPr lang="en-GB" noProof="0" dirty="0">
                <a:sym typeface="Calibri"/>
              </a:rPr>
              <a:t>.</a:t>
            </a:r>
          </a:p>
          <a:p>
            <a:pPr lvl="0"/>
            <a:r>
              <a:rPr lang="en-GB" b="1" noProof="0" dirty="0">
                <a:sym typeface="Calibri"/>
              </a:rPr>
              <a:t>Stigma</a:t>
            </a:r>
            <a:r>
              <a:rPr lang="en-GB" noProof="0" dirty="0">
                <a:sym typeface="Calibri"/>
              </a:rPr>
              <a:t> will manifest itself in a variety of ways and differently depending on the context, but can affect professionals/practitioners and targeted individuals and communities.</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168416891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Summary and Conclusions</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207</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9979025" cy="4248151"/>
          </a:xfrm>
        </p:spPr>
        <p:txBody>
          <a:bodyPr wrap="square">
            <a:spAutoFit/>
          </a:bodyPr>
          <a:lstStyle/>
          <a:p>
            <a:pPr marL="0" lvl="0" indent="0">
              <a:buNone/>
            </a:pPr>
            <a:r>
              <a:rPr lang="en-GB" b="1" noProof="0" dirty="0">
                <a:sym typeface="Calibri"/>
              </a:rPr>
              <a:t>How to overcome stigma?</a:t>
            </a:r>
          </a:p>
          <a:p>
            <a:pPr marL="0" lvl="0" indent="0">
              <a:buNone/>
            </a:pPr>
            <a:r>
              <a:rPr lang="en-GB" noProof="0" dirty="0">
                <a:sym typeface="Calibri"/>
              </a:rPr>
              <a:t>Various mitigation strategies/tools, which relate to:</a:t>
            </a:r>
          </a:p>
          <a:p>
            <a:pPr marL="342000" lvl="1" indent="-342900">
              <a:buFont typeface="+mj-lt"/>
              <a:buAutoNum type="arabicPeriod"/>
            </a:pPr>
            <a:r>
              <a:rPr lang="en-GB" b="1" noProof="0" dirty="0">
                <a:sym typeface="Calibri"/>
              </a:rPr>
              <a:t>Terminology</a:t>
            </a:r>
          </a:p>
          <a:p>
            <a:pPr marL="342000" lvl="1" indent="-342900">
              <a:buFont typeface="+mj-lt"/>
              <a:buAutoNum type="arabicPeriod"/>
            </a:pPr>
            <a:r>
              <a:rPr lang="en-GB" b="1" noProof="0" dirty="0">
                <a:sym typeface="Calibri"/>
              </a:rPr>
              <a:t>Scope</a:t>
            </a:r>
          </a:p>
          <a:p>
            <a:pPr marL="342000" lvl="1" indent="-342900">
              <a:buFont typeface="+mj-lt"/>
              <a:buAutoNum type="arabicPeriod"/>
            </a:pPr>
            <a:r>
              <a:rPr lang="en-GB" b="1" noProof="0" dirty="0">
                <a:sym typeface="Calibri"/>
              </a:rPr>
              <a:t>Transparency</a:t>
            </a:r>
          </a:p>
          <a:p>
            <a:pPr marL="342000" lvl="1" indent="-342900">
              <a:buFont typeface="+mj-lt"/>
              <a:buAutoNum type="arabicPeriod"/>
            </a:pPr>
            <a:r>
              <a:rPr lang="en-GB" b="1" noProof="0" dirty="0">
                <a:sym typeface="Calibri"/>
              </a:rPr>
              <a:t>Risk/needs assessments</a:t>
            </a:r>
          </a:p>
          <a:p>
            <a:pPr marL="342000" lvl="1" indent="-342900">
              <a:buFont typeface="+mj-lt"/>
              <a:buAutoNum type="arabicPeriod"/>
            </a:pPr>
            <a:r>
              <a:rPr lang="en-GB" b="1" noProof="0" dirty="0">
                <a:sym typeface="Calibri"/>
              </a:rPr>
              <a:t>Interventions</a:t>
            </a:r>
          </a:p>
          <a:p>
            <a:pPr marL="342000" lvl="1" indent="-342900">
              <a:buFont typeface="+mj-lt"/>
              <a:buAutoNum type="arabicPeriod"/>
            </a:pPr>
            <a:r>
              <a:rPr lang="en-GB" b="1" noProof="0" dirty="0">
                <a:sym typeface="Calibri"/>
              </a:rPr>
              <a:t>Training</a:t>
            </a:r>
          </a:p>
          <a:p>
            <a:pPr marL="342000" lvl="1" indent="-342900">
              <a:buFont typeface="+mj-lt"/>
              <a:buAutoNum type="arabicPeriod"/>
            </a:pPr>
            <a:r>
              <a:rPr lang="en-GB" b="1" noProof="0" dirty="0">
                <a:sym typeface="Calibri"/>
              </a:rPr>
              <a:t>Mental health support</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320408838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8659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79593A20-D6B2-4845-908B-CDBB2E237E55}"/>
              </a:ext>
            </a:extLst>
          </p:cNvPr>
          <p:cNvSpPr>
            <a:spLocks noGrp="1"/>
          </p:cNvSpPr>
          <p:nvPr>
            <p:ph type="subTitle" idx="1"/>
          </p:nvPr>
        </p:nvSpPr>
        <p:spPr>
          <a:xfrm>
            <a:off x="3410379" y="3672900"/>
            <a:ext cx="4915474" cy="1938992"/>
          </a:xfrm>
        </p:spPr>
        <p:txBody>
          <a:bodyPr wrap="square">
            <a:spAutoFit/>
          </a:bodyPr>
          <a:lstStyle/>
          <a:p>
            <a:r>
              <a:rPr lang="en-GB" noProof="0" dirty="0"/>
              <a:t>Review of Key Principles and Lessons Learned from Multi-Actor P/CVE Intervention Programmes</a:t>
            </a:r>
          </a:p>
        </p:txBody>
      </p:sp>
      <p:sp>
        <p:nvSpPr>
          <p:cNvPr id="2" name="Title 1">
            <a:extLst>
              <a:ext uri="{FF2B5EF4-FFF2-40B4-BE49-F238E27FC236}">
                <a16:creationId xmlns="" xmlns:a16="http://schemas.microsoft.com/office/drawing/2014/main"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13</a:t>
            </a:r>
          </a:p>
        </p:txBody>
      </p:sp>
      <p:sp>
        <p:nvSpPr>
          <p:cNvPr id="5" name="Slide Number Placeholder 4">
            <a:extLst>
              <a:ext uri="{FF2B5EF4-FFF2-40B4-BE49-F238E27FC236}">
                <a16:creationId xmlns="" xmlns:a16="http://schemas.microsoft.com/office/drawing/2014/main"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x-none" smtClean="0"/>
              <a:pPr/>
              <a:t>209</a:t>
            </a:fld>
            <a:endParaRPr lang="x-none"/>
          </a:p>
        </p:txBody>
      </p:sp>
      <p:pic>
        <p:nvPicPr>
          <p:cNvPr id="14" name="Picture 13" descr="A picture containing shape&#10;&#10;Description automatically generated">
            <a:extLst>
              <a:ext uri="{FF2B5EF4-FFF2-40B4-BE49-F238E27FC236}">
                <a16:creationId xmlns="" xmlns:a16="http://schemas.microsoft.com/office/drawing/2014/main"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180859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50230E77-1134-3549-A539-85794927236C}"/>
              </a:ext>
            </a:extLst>
          </p:cNvPr>
          <p:cNvSpPr>
            <a:spLocks noGrp="1"/>
          </p:cNvSpPr>
          <p:nvPr>
            <p:ph type="title"/>
          </p:nvPr>
        </p:nvSpPr>
        <p:spPr/>
        <p:txBody>
          <a:bodyPr/>
          <a:lstStyle/>
          <a:p>
            <a:r>
              <a:rPr lang="en-GB" noProof="0" dirty="0"/>
              <a:t>Key Foundational Terms and Concepts</a:t>
            </a:r>
          </a:p>
        </p:txBody>
      </p:sp>
      <p:sp>
        <p:nvSpPr>
          <p:cNvPr id="3" name="Slide Number Placeholder 2">
            <a:extLst>
              <a:ext uri="{FF2B5EF4-FFF2-40B4-BE49-F238E27FC236}">
                <a16:creationId xmlns="" xmlns:a16="http://schemas.microsoft.com/office/drawing/2014/main" id="{4A4E0B6A-28C0-FF45-B6A0-73A19095C020}"/>
              </a:ext>
            </a:extLst>
          </p:cNvPr>
          <p:cNvSpPr>
            <a:spLocks noGrp="1"/>
          </p:cNvSpPr>
          <p:nvPr>
            <p:ph type="sldNum" sz="quarter" idx="4"/>
          </p:nvPr>
        </p:nvSpPr>
        <p:spPr/>
        <p:txBody>
          <a:bodyPr/>
          <a:lstStyle/>
          <a:p>
            <a:fld id="{8147DBEF-BD83-7C4B-BB76-3EC13072CDF4}" type="slidenum">
              <a:rPr lang="x-none" smtClean="0"/>
              <a:pPr/>
              <a:t>21</a:t>
            </a:fld>
            <a:endParaRPr lang="x-none"/>
          </a:p>
        </p:txBody>
      </p:sp>
      <p:sp>
        <p:nvSpPr>
          <p:cNvPr id="16" name="Content Placeholder 15">
            <a:extLst>
              <a:ext uri="{FF2B5EF4-FFF2-40B4-BE49-F238E27FC236}">
                <a16:creationId xmlns="" xmlns:a16="http://schemas.microsoft.com/office/drawing/2014/main" id="{936C75CD-1F73-1F4B-8F6B-A3CFD83712A1}"/>
              </a:ext>
            </a:extLst>
          </p:cNvPr>
          <p:cNvSpPr>
            <a:spLocks noGrp="1"/>
          </p:cNvSpPr>
          <p:nvPr>
            <p:ph sz="quarter" idx="13"/>
          </p:nvPr>
        </p:nvSpPr>
        <p:spPr/>
        <p:txBody>
          <a:bodyPr/>
          <a:lstStyle/>
          <a:p>
            <a:r>
              <a:rPr lang="en-GB" noProof="0" dirty="0"/>
              <a:t>Module 2: Levelling the Playing Field</a:t>
            </a:r>
          </a:p>
        </p:txBody>
      </p:sp>
      <p:sp>
        <p:nvSpPr>
          <p:cNvPr id="13" name="Footer Placeholder 3">
            <a:extLst>
              <a:ext uri="{FF2B5EF4-FFF2-40B4-BE49-F238E27FC236}">
                <a16:creationId xmlns="" xmlns:a16="http://schemas.microsoft.com/office/drawing/2014/main" id="{79016EB1-EF1B-484C-A578-384295A18223}"/>
              </a:ext>
            </a:extLst>
          </p:cNvPr>
          <p:cNvSpPr>
            <a:spLocks noGrp="1"/>
          </p:cNvSpPr>
          <p:nvPr>
            <p:ph type="ftr" sz="quarter" idx="11"/>
          </p:nvPr>
        </p:nvSpPr>
        <p:spPr/>
        <p:txBody>
          <a:bodyPr/>
          <a:lstStyle/>
          <a:p>
            <a:r>
              <a:rPr lang="en-GB" dirty="0"/>
              <a:t>IIJ Multi-Actor P/CVE Training Curriculum</a:t>
            </a:r>
          </a:p>
        </p:txBody>
      </p:sp>
      <p:sp>
        <p:nvSpPr>
          <p:cNvPr id="6" name="Rectangle 5">
            <a:extLst>
              <a:ext uri="{FF2B5EF4-FFF2-40B4-BE49-F238E27FC236}">
                <a16:creationId xmlns="" xmlns:a16="http://schemas.microsoft.com/office/drawing/2014/main" id="{D3C62907-CE92-BC42-B08A-7B7366B2E5F3}"/>
              </a:ext>
            </a:extLst>
          </p:cNvPr>
          <p:cNvSpPr/>
          <p:nvPr/>
        </p:nvSpPr>
        <p:spPr>
          <a:xfrm>
            <a:off x="587375" y="2150694"/>
            <a:ext cx="3101808" cy="2321809"/>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t">
            <a:spAutoFit/>
          </a:bodyPr>
          <a:lstStyle/>
          <a:p>
            <a:pPr>
              <a:lnSpc>
                <a:spcPts val="2200"/>
              </a:lnSpc>
            </a:pPr>
            <a:r>
              <a:rPr 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Traditional counterterrorism</a:t>
            </a:r>
            <a:r>
              <a:rPr lang="en-US"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 and law enforcement approaches alone are </a:t>
            </a:r>
            <a:r>
              <a:rPr 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unable to prevent extremist violence </a:t>
            </a:r>
            <a:r>
              <a:rPr lang="en-US"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from taking root in communities.</a:t>
            </a:r>
            <a:endParaRPr lang="en-GB" sz="1600" dirty="0">
              <a:solidFill>
                <a:schemeClr val="tx2"/>
              </a:solidFill>
              <a:latin typeface="Open Sans" panose="020B0606030504020204" pitchFamily="34" charset="0"/>
            </a:endParaRPr>
          </a:p>
        </p:txBody>
      </p:sp>
      <p:sp>
        <p:nvSpPr>
          <p:cNvPr id="9" name="Rectangle 8">
            <a:extLst>
              <a:ext uri="{FF2B5EF4-FFF2-40B4-BE49-F238E27FC236}">
                <a16:creationId xmlns="" xmlns:a16="http://schemas.microsoft.com/office/drawing/2014/main" id="{0A357F0A-8452-7E46-9B3A-1F74F731015C}"/>
              </a:ext>
            </a:extLst>
          </p:cNvPr>
          <p:cNvSpPr/>
          <p:nvPr/>
        </p:nvSpPr>
        <p:spPr>
          <a:xfrm>
            <a:off x="3943157" y="2150694"/>
            <a:ext cx="3244661" cy="260393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t">
            <a:spAutoFit/>
          </a:bodyPr>
          <a:lstStyle/>
          <a:p>
            <a:pPr lvl="0" defTabSz="622300">
              <a:lnSpc>
                <a:spcPts val="2200"/>
              </a:lnSpc>
              <a:spcBef>
                <a:spcPct val="0"/>
              </a:spcBef>
              <a:spcAft>
                <a:spcPct val="35000"/>
              </a:spcAft>
              <a:buClr>
                <a:srgbClr val="000000"/>
              </a:buClr>
            </a:pP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More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comprehensive</a:t>
            </a: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“whole of society” efforts </a:t>
            </a: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to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address the drivers</a:t>
            </a: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 of the violence and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countering VE narratives and propaganda </a:t>
            </a: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are needed to prevent the radicalisation and recruitment of young people.</a:t>
            </a:r>
            <a:endParaRPr lang="en-GB" sz="1600" dirty="0">
              <a:solidFill>
                <a:schemeClr val="tx2"/>
              </a:solidFill>
              <a:latin typeface="Open Sans" panose="020B0606030504020204" pitchFamily="34" charset="0"/>
            </a:endParaRPr>
          </a:p>
        </p:txBody>
      </p:sp>
      <p:sp>
        <p:nvSpPr>
          <p:cNvPr id="11" name="Rectangle 10">
            <a:extLst>
              <a:ext uri="{FF2B5EF4-FFF2-40B4-BE49-F238E27FC236}">
                <a16:creationId xmlns="" xmlns:a16="http://schemas.microsoft.com/office/drawing/2014/main" id="{553619BA-2B22-AC4E-8D58-4995EB006F92}"/>
              </a:ext>
            </a:extLst>
          </p:cNvPr>
          <p:cNvSpPr/>
          <p:nvPr/>
        </p:nvSpPr>
        <p:spPr>
          <a:xfrm>
            <a:off x="7444672" y="2150694"/>
            <a:ext cx="4159953" cy="3450323"/>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t">
            <a:spAutoFit/>
          </a:bodyPr>
          <a:lstStyle/>
          <a:p>
            <a:pPr lvl="0" defTabSz="622300">
              <a:lnSpc>
                <a:spcPts val="2200"/>
              </a:lnSpc>
              <a:spcBef>
                <a:spcPct val="0"/>
              </a:spcBef>
              <a:spcAft>
                <a:spcPct val="35000"/>
              </a:spcAft>
            </a:pPr>
            <a:r>
              <a:rPr lang="en-GB" sz="1600" dirty="0">
                <a:solidFill>
                  <a:schemeClr val="tx2"/>
                </a:solidFill>
                <a:latin typeface="Open Sans" panose="020B0606030504020204" pitchFamily="34" charset="0"/>
                <a:sym typeface="Arial"/>
              </a:rPr>
              <a:t>Involving </a:t>
            </a:r>
            <a:r>
              <a:rPr lang="en-GB" sz="1600" b="1" dirty="0">
                <a:solidFill>
                  <a:schemeClr val="tx2"/>
                </a:solidFill>
                <a:latin typeface="Open Sans" panose="020B0606030504020204" pitchFamily="34" charset="0"/>
                <a:sym typeface="Arial"/>
              </a:rPr>
              <a:t>non-law enforcement actors</a:t>
            </a:r>
            <a:r>
              <a:rPr lang="en-GB" sz="1600" dirty="0">
                <a:solidFill>
                  <a:schemeClr val="tx2"/>
                </a:solidFill>
                <a:latin typeface="Open Sans" panose="020B0606030504020204" pitchFamily="34" charset="0"/>
                <a:sym typeface="Arial"/>
              </a:rPr>
              <a:t>, such as social workers, mental health professionals, peers, community leaders, civil society </a:t>
            </a:r>
            <a:r>
              <a:rPr lang="en-GB" sz="1600" dirty="0">
                <a:solidFill>
                  <a:schemeClr val="tx2"/>
                </a:solidFill>
                <a:latin typeface="Open Sans" panose="020B0606030504020204" pitchFamily="34" charset="0"/>
              </a:rPr>
              <a:t>organisations </a:t>
            </a:r>
            <a:r>
              <a:rPr lang="en-GB" sz="1600" dirty="0">
                <a:solidFill>
                  <a:schemeClr val="tx2"/>
                </a:solidFill>
                <a:latin typeface="Open Sans" panose="020B0606030504020204" pitchFamily="34" charset="0"/>
                <a:sym typeface="Arial"/>
              </a:rPr>
              <a:t>and teachers, will not </a:t>
            </a:r>
            <a:r>
              <a:rPr lang="en-GB" sz="1600" dirty="0">
                <a:solidFill>
                  <a:schemeClr val="tx2"/>
                </a:solidFill>
                <a:latin typeface="Open Sans" panose="020B0606030504020204" pitchFamily="34" charset="0"/>
              </a:rPr>
              <a:t>involve stakeholders who might be more effective in preventing extremist violence, but </a:t>
            </a:r>
            <a:r>
              <a:rPr lang="en-GB" sz="1600" dirty="0">
                <a:solidFill>
                  <a:schemeClr val="tx2"/>
                </a:solidFill>
                <a:latin typeface="Open Sans" panose="020B0606030504020204" pitchFamily="34" charset="0"/>
                <a:sym typeface="Arial"/>
              </a:rPr>
              <a:t>allow </a:t>
            </a:r>
            <a:r>
              <a:rPr lang="en-GB" sz="1600" b="1" dirty="0">
                <a:solidFill>
                  <a:schemeClr val="tx2"/>
                </a:solidFill>
                <a:latin typeface="Open Sans" panose="020B0606030504020204" pitchFamily="34" charset="0"/>
                <a:sym typeface="Arial"/>
              </a:rPr>
              <a:t>law enforcement and other security actors to focus</a:t>
            </a:r>
            <a:r>
              <a:rPr lang="en-GB" sz="1600" dirty="0">
                <a:solidFill>
                  <a:schemeClr val="tx2"/>
                </a:solidFill>
                <a:latin typeface="Open Sans" panose="020B0606030504020204" pitchFamily="34" charset="0"/>
                <a:sym typeface="Arial"/>
              </a:rPr>
              <a:t> their attention and resources </a:t>
            </a:r>
            <a:r>
              <a:rPr lang="en-GB" sz="1600" b="1" dirty="0">
                <a:solidFill>
                  <a:schemeClr val="tx2"/>
                </a:solidFill>
                <a:latin typeface="Open Sans" panose="020B0606030504020204" pitchFamily="34" charset="0"/>
                <a:sym typeface="Arial"/>
              </a:rPr>
              <a:t>on those </a:t>
            </a:r>
            <a:r>
              <a:rPr lang="en-GB" sz="1600" dirty="0">
                <a:solidFill>
                  <a:schemeClr val="tx2"/>
                </a:solidFill>
                <a:latin typeface="Open Sans" panose="020B0606030504020204" pitchFamily="34" charset="0"/>
                <a:sym typeface="Arial"/>
              </a:rPr>
              <a:t>individuals </a:t>
            </a:r>
            <a:r>
              <a:rPr lang="en-GB" sz="1600" b="1" dirty="0">
                <a:solidFill>
                  <a:schemeClr val="tx2"/>
                </a:solidFill>
                <a:latin typeface="Open Sans" panose="020B0606030504020204" pitchFamily="34" charset="0"/>
                <a:sym typeface="Arial"/>
              </a:rPr>
              <a:t>who have already committed to violence.</a:t>
            </a:r>
            <a:endParaRPr lang="en-GB" sz="1600" dirty="0">
              <a:solidFill>
                <a:schemeClr val="tx2"/>
              </a:solidFill>
              <a:latin typeface="Open Sans" panose="020B0606030504020204" pitchFamily="34" charset="0"/>
            </a:endParaRPr>
          </a:p>
        </p:txBody>
      </p:sp>
      <p:sp>
        <p:nvSpPr>
          <p:cNvPr id="12" name="Title 6">
            <a:extLst>
              <a:ext uri="{FF2B5EF4-FFF2-40B4-BE49-F238E27FC236}">
                <a16:creationId xmlns="" xmlns:a16="http://schemas.microsoft.com/office/drawing/2014/main" id="{4A9842B9-586C-BB44-8DC2-7AF780E00250}"/>
              </a:ext>
            </a:extLst>
          </p:cNvPr>
          <p:cNvSpPr txBox="1">
            <a:spLocks/>
          </p:cNvSpPr>
          <p:nvPr/>
        </p:nvSpPr>
        <p:spPr>
          <a:xfrm>
            <a:off x="1" y="1480850"/>
            <a:ext cx="12192000" cy="584775"/>
          </a:xfrm>
          <a:prstGeom prst="rect">
            <a:avLst/>
          </a:prstGeom>
        </p:spPr>
        <p:txBody>
          <a:bodyPr vert="horz" wrap="square" lIns="0" tIns="45720" rIns="91440" bIns="45720" rtlCol="0" anchor="b" anchorCtr="0">
            <a:norm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Rationale for P/CVE</a:t>
            </a:r>
          </a:p>
        </p:txBody>
      </p:sp>
      <p:sp>
        <p:nvSpPr>
          <p:cNvPr id="8" name="Rectangle 7">
            <a:extLst>
              <a:ext uri="{FF2B5EF4-FFF2-40B4-BE49-F238E27FC236}">
                <a16:creationId xmlns="" xmlns:a16="http://schemas.microsoft.com/office/drawing/2014/main" id="{960D70B3-812E-4B4B-B945-D808DB0998C0}"/>
              </a:ext>
            </a:extLst>
          </p:cNvPr>
          <p:cNvSpPr/>
          <p:nvPr/>
        </p:nvSpPr>
        <p:spPr>
          <a:xfrm>
            <a:off x="7444672" y="5759449"/>
            <a:ext cx="4099389" cy="24622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600" b="1" kern="0"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a:t>
            </a:r>
            <a:r>
              <a:rPr lang="en-US" sz="1600" b="1" kern="0" dirty="0" err="1">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Rosand</a:t>
            </a:r>
            <a:r>
              <a:rPr lang="en-US" sz="1600" b="1" kern="0"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 E., 2020)</a:t>
            </a:r>
            <a:endParaRPr lang="en-US" b="1" kern="0"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p:txBody>
      </p:sp>
    </p:spTree>
    <p:extLst>
      <p:ext uri="{BB962C8B-B14F-4D97-AF65-F5344CB8AC3E}">
        <p14:creationId xmlns:p14="http://schemas.microsoft.com/office/powerpoint/2010/main" val="17754827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878168" cy="584775"/>
          </a:xfrm>
        </p:spPr>
        <p:txBody>
          <a:bodyPr/>
          <a:lstStyle/>
          <a:p>
            <a:r>
              <a:rPr lang="en-GB" noProof="0" dirty="0"/>
              <a:t>Goal</a:t>
            </a:r>
          </a:p>
        </p:txBody>
      </p:sp>
      <p:sp>
        <p:nvSpPr>
          <p:cNvPr id="3" name="Slide Number Placeholder 2">
            <a:extLst>
              <a:ext uri="{FF2B5EF4-FFF2-40B4-BE49-F238E27FC236}">
                <a16:creationId xmlns="" xmlns:a16="http://schemas.microsoft.com/office/drawing/2014/main"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210</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1" y="1773238"/>
            <a:ext cx="4557828" cy="1697388"/>
          </a:xfrm>
        </p:spPr>
        <p:txBody>
          <a:bodyPr wrap="square">
            <a:spAutoFit/>
          </a:bodyPr>
          <a:lstStyle/>
          <a:p>
            <a:pPr lvl="0"/>
            <a:r>
              <a:rPr lang="en-GB" noProof="0" dirty="0">
                <a:sym typeface="Calibri"/>
              </a:rPr>
              <a:t>Apply </a:t>
            </a:r>
            <a:r>
              <a:rPr lang="en-GB" b="1" noProof="0" dirty="0">
                <a:sym typeface="Calibri"/>
              </a:rPr>
              <a:t>key principles and lessons learned</a:t>
            </a:r>
            <a:r>
              <a:rPr lang="en-GB" noProof="0" dirty="0">
                <a:sym typeface="Calibri"/>
              </a:rPr>
              <a:t> from existing multi-actor P/CVE intervention programmes to the local context.</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878168" cy="297144"/>
          </a:xfrm>
        </p:spPr>
        <p:txBody>
          <a:bodyPr>
            <a:normAutofit/>
          </a:bodyPr>
          <a:lstStyle/>
          <a:p>
            <a:r>
              <a:rPr lang="en-GB" noProof="0" dirty="0"/>
              <a:t>Module 13: Review of Key Principles and Lessons Learned from Multi-Actor P/CVE Intervention Programmes</a:t>
            </a:r>
          </a:p>
        </p:txBody>
      </p:sp>
      <p:sp>
        <p:nvSpPr>
          <p:cNvPr id="23" name="Footer Placeholder 3">
            <a:extLst>
              <a:ext uri="{FF2B5EF4-FFF2-40B4-BE49-F238E27FC236}">
                <a16:creationId xmlns="" xmlns:a16="http://schemas.microsoft.com/office/drawing/2014/main"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 xmlns:a16="http://schemas.microsoft.com/office/drawing/2014/main" id="{D29935A7-D3E1-1142-9A43-BE7541D10AAE}"/>
              </a:ext>
            </a:extLst>
          </p:cNvPr>
          <p:cNvPicPr>
            <a:picLocks noChangeAspect="1"/>
          </p:cNvPicPr>
          <p:nvPr/>
        </p:nvPicPr>
        <p:blipFill>
          <a:blip r:embed="rId3"/>
          <a:stretch>
            <a:fillRect/>
          </a:stretch>
        </p:blipFill>
        <p:spPr>
          <a:xfrm>
            <a:off x="8081589" y="3020251"/>
            <a:ext cx="2812666" cy="2645520"/>
          </a:xfrm>
          <a:prstGeom prst="rect">
            <a:avLst/>
          </a:prstGeom>
        </p:spPr>
      </p:pic>
    </p:spTree>
    <p:extLst>
      <p:ext uri="{BB962C8B-B14F-4D97-AF65-F5344CB8AC3E}">
        <p14:creationId xmlns:p14="http://schemas.microsoft.com/office/powerpoint/2010/main" val="288177606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p:txBody>
          <a:bodyPr/>
          <a:lstStyle/>
          <a:p>
            <a:fld id="{8147DBEF-BD83-7C4B-BB76-3EC13072CDF4}" type="slidenum">
              <a:rPr lang="x-none" smtClean="0"/>
              <a:pPr/>
              <a:t>211</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sz="quarter" idx="13"/>
          </p:nvPr>
        </p:nvSpPr>
        <p:spPr/>
        <p:txBody>
          <a:bodyPr/>
          <a:lstStyle/>
          <a:p>
            <a:r>
              <a:rPr lang="en-GB" noProof="0" dirty="0"/>
              <a:t>Module 13: Review of Key Principles and Lessons Learned from Multi-Actor P/CVE Intervention Programmes</a:t>
            </a:r>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p:txBody>
          <a:bodyPr/>
          <a:lstStyle/>
          <a:p>
            <a:r>
              <a:rPr lang="en-GB" dirty="0"/>
              <a:t>IIJ Multi-Actor P/CVE Training Curriculum</a:t>
            </a:r>
          </a:p>
        </p:txBody>
      </p:sp>
      <p:pic>
        <p:nvPicPr>
          <p:cNvPr id="27" name="Graphic 26" descr="Badge Tick">
            <a:extLst>
              <a:ext uri="{FF2B5EF4-FFF2-40B4-BE49-F238E27FC236}">
                <a16:creationId xmlns="" xmlns:a16="http://schemas.microsoft.com/office/drawing/2014/main" id="{5C46576F-3C1D-DA47-9C1F-505C5F93ED4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20584" y="2026672"/>
            <a:ext cx="1338777" cy="1338777"/>
          </a:xfrm>
          <a:prstGeom prst="rect">
            <a:avLst/>
          </a:prstGeom>
        </p:spPr>
      </p:pic>
      <p:sp>
        <p:nvSpPr>
          <p:cNvPr id="33" name="Freeform 67">
            <a:extLst>
              <a:ext uri="{FF2B5EF4-FFF2-40B4-BE49-F238E27FC236}">
                <a16:creationId xmlns="" xmlns:a16="http://schemas.microsoft.com/office/drawing/2014/main" id="{9DB33CC2-5D97-D04A-B6B9-3931AB3A61AC}"/>
              </a:ext>
            </a:extLst>
          </p:cNvPr>
          <p:cNvSpPr/>
          <p:nvPr/>
        </p:nvSpPr>
        <p:spPr>
          <a:xfrm>
            <a:off x="1050858" y="3492552"/>
            <a:ext cx="1878227" cy="255834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Apply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key principles.</a:t>
            </a:r>
          </a:p>
        </p:txBody>
      </p:sp>
      <p:pic>
        <p:nvPicPr>
          <p:cNvPr id="14" name="Graphic 13" descr="Badge Tick">
            <a:extLst>
              <a:ext uri="{FF2B5EF4-FFF2-40B4-BE49-F238E27FC236}">
                <a16:creationId xmlns="" xmlns:a16="http://schemas.microsoft.com/office/drawing/2014/main" id="{16BA1B01-43B3-5E4D-BAE0-DDDD86B677B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979945" y="2026672"/>
            <a:ext cx="1416769" cy="1338777"/>
          </a:xfrm>
          <a:prstGeom prst="rect">
            <a:avLst/>
          </a:prstGeom>
        </p:spPr>
      </p:pic>
      <p:sp>
        <p:nvSpPr>
          <p:cNvPr id="15" name="Freeform 73">
            <a:extLst>
              <a:ext uri="{FF2B5EF4-FFF2-40B4-BE49-F238E27FC236}">
                <a16:creationId xmlns="" xmlns:a16="http://schemas.microsoft.com/office/drawing/2014/main" id="{02B336D0-DCD5-4F4F-ACF0-8BC4BB6B0325}"/>
              </a:ext>
            </a:extLst>
          </p:cNvPr>
          <p:cNvSpPr/>
          <p:nvPr/>
        </p:nvSpPr>
        <p:spPr>
          <a:xfrm>
            <a:off x="3864308" y="3492552"/>
            <a:ext cx="1648042" cy="255834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Apply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lessons learned.</a:t>
            </a:r>
          </a:p>
          <a:p>
            <a:pPr algn="ctr" defTabSz="844550">
              <a:lnSpc>
                <a:spcPct val="125000"/>
              </a:lnSpc>
              <a:spcBef>
                <a:spcPct val="0"/>
              </a:spcBef>
              <a:spcAft>
                <a:spcPct val="35000"/>
              </a:spcAft>
              <a:buClr>
                <a:srgbClr val="000000"/>
              </a:buClr>
              <a:defRPr/>
            </a:pPr>
            <a:endPar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7" name="Graphic 16" descr="Badge Tick">
            <a:extLst>
              <a:ext uri="{FF2B5EF4-FFF2-40B4-BE49-F238E27FC236}">
                <a16:creationId xmlns="" xmlns:a16="http://schemas.microsoft.com/office/drawing/2014/main" id="{348F8EDA-C136-FD4E-AB24-4E3B1617B0F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717298" y="2026672"/>
            <a:ext cx="1416767" cy="1338777"/>
          </a:xfrm>
          <a:prstGeom prst="rect">
            <a:avLst/>
          </a:prstGeom>
        </p:spPr>
      </p:pic>
      <p:sp>
        <p:nvSpPr>
          <p:cNvPr id="18" name="Freeform 79">
            <a:extLst>
              <a:ext uri="{FF2B5EF4-FFF2-40B4-BE49-F238E27FC236}">
                <a16:creationId xmlns="" xmlns:a16="http://schemas.microsoft.com/office/drawing/2014/main" id="{9F390287-BC10-A144-ACC3-E7B3A50F2210}"/>
              </a:ext>
            </a:extLst>
          </p:cNvPr>
          <p:cNvSpPr/>
          <p:nvPr/>
        </p:nvSpPr>
        <p:spPr>
          <a:xfrm>
            <a:off x="6280274" y="3492552"/>
            <a:ext cx="2290813" cy="255834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key elements of a multi-actor P/CVE intervention programme </a:t>
            </a: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for the local context.</a:t>
            </a:r>
          </a:p>
        </p:txBody>
      </p:sp>
      <p:pic>
        <p:nvPicPr>
          <p:cNvPr id="22" name="Graphic 21" descr="Badge Tick">
            <a:extLst>
              <a:ext uri="{FF2B5EF4-FFF2-40B4-BE49-F238E27FC236}">
                <a16:creationId xmlns="" xmlns:a16="http://schemas.microsoft.com/office/drawing/2014/main" id="{3EA1EB0B-C6BB-9045-92D5-67D18E95A44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454649" y="2026672"/>
            <a:ext cx="1416769" cy="1338777"/>
          </a:xfrm>
          <a:prstGeom prst="rect">
            <a:avLst/>
          </a:prstGeom>
        </p:spPr>
      </p:pic>
      <p:sp>
        <p:nvSpPr>
          <p:cNvPr id="23" name="Freeform 85">
            <a:extLst>
              <a:ext uri="{FF2B5EF4-FFF2-40B4-BE49-F238E27FC236}">
                <a16:creationId xmlns="" xmlns:a16="http://schemas.microsoft.com/office/drawing/2014/main" id="{9D01B983-4528-E048-9190-9CF32295D14E}"/>
              </a:ext>
            </a:extLst>
          </p:cNvPr>
          <p:cNvSpPr/>
          <p:nvPr/>
        </p:nvSpPr>
        <p:spPr>
          <a:xfrm>
            <a:off x="9208003" y="3492552"/>
            <a:ext cx="1910060" cy="255834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how to design a model programme.</a:t>
            </a:r>
          </a:p>
        </p:txBody>
      </p:sp>
    </p:spTree>
    <p:extLst>
      <p:ext uri="{BB962C8B-B14F-4D97-AF65-F5344CB8AC3E}">
        <p14:creationId xmlns:p14="http://schemas.microsoft.com/office/powerpoint/2010/main" val="17860111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a:xfrm>
            <a:off x="581192" y="558657"/>
            <a:ext cx="10878168" cy="584775"/>
          </a:xfrm>
        </p:spPr>
        <p:txBody>
          <a:bodyPr/>
          <a:lstStyle/>
          <a:p>
            <a:r>
              <a:rPr lang="en-GB" noProof="0" dirty="0"/>
              <a:t>Key Principles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212</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idx="12"/>
          </p:nvPr>
        </p:nvSpPr>
        <p:spPr>
          <a:xfrm>
            <a:off x="1092201" y="1773238"/>
            <a:ext cx="9979170" cy="4170362"/>
          </a:xfrm>
        </p:spPr>
        <p:txBody>
          <a:bodyPr/>
          <a:lstStyle/>
          <a:p>
            <a:r>
              <a:rPr lang="en-GB" noProof="0" dirty="0"/>
              <a:t>Part of a </a:t>
            </a:r>
            <a:r>
              <a:rPr lang="en-GB" b="1" noProof="0" dirty="0"/>
              <a:t>wider, comprehensive, “whole of society”, rule of law-based approach to violent extremism</a:t>
            </a:r>
            <a:r>
              <a:rPr lang="en-GB" noProof="0" dirty="0"/>
              <a:t> enshrined in national P/CVE strategy or other relevant national framework.</a:t>
            </a:r>
          </a:p>
          <a:p>
            <a:r>
              <a:rPr lang="en-GB" noProof="0" dirty="0"/>
              <a:t> </a:t>
            </a:r>
            <a:r>
              <a:rPr lang="en-GB" b="1" noProof="0" dirty="0"/>
              <a:t>Avoid a “top-down” approach </a:t>
            </a:r>
            <a:r>
              <a:rPr lang="en-GB" noProof="0" dirty="0"/>
              <a:t>and follow an inclusive and collaborative process.</a:t>
            </a:r>
          </a:p>
        </p:txBody>
      </p:sp>
      <p:sp>
        <p:nvSpPr>
          <p:cNvPr id="16" name="Content Placeholder 15">
            <a:extLst>
              <a:ext uri="{FF2B5EF4-FFF2-40B4-BE49-F238E27FC236}">
                <a16:creationId xmlns="" xmlns:a16="http://schemas.microsoft.com/office/drawing/2014/main" id="{EB43B174-B468-834D-B45B-296BD3A8204A}"/>
              </a:ext>
            </a:extLst>
          </p:cNvPr>
          <p:cNvSpPr>
            <a:spLocks noGrp="1"/>
          </p:cNvSpPr>
          <p:nvPr>
            <p:ph sz="quarter" idx="13"/>
          </p:nvPr>
        </p:nvSpPr>
        <p:spPr>
          <a:xfrm>
            <a:off x="581025" y="137246"/>
            <a:ext cx="10878168" cy="297144"/>
          </a:xfrm>
        </p:spPr>
        <p:txBody>
          <a:bodyPr/>
          <a:lstStyle/>
          <a:p>
            <a:r>
              <a:rPr lang="en-GB" noProof="0" dirty="0"/>
              <a:t>Module 13: Review of Key Principles and Lessons Learned from Multi-Actor P/CVE Intervention Programmes</a:t>
            </a:r>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21765375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a:xfrm>
            <a:off x="581192" y="558657"/>
            <a:ext cx="10878168" cy="584775"/>
          </a:xfrm>
        </p:spPr>
        <p:txBody>
          <a:bodyPr/>
          <a:lstStyle/>
          <a:p>
            <a:r>
              <a:rPr lang="en-GB" noProof="0" dirty="0"/>
              <a:t>Key Principles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213</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idx="12"/>
          </p:nvPr>
        </p:nvSpPr>
        <p:spPr>
          <a:xfrm>
            <a:off x="1092201" y="1773238"/>
            <a:ext cx="9979170" cy="4170362"/>
          </a:xfrm>
        </p:spPr>
        <p:txBody>
          <a:bodyPr/>
          <a:lstStyle/>
          <a:p>
            <a:r>
              <a:rPr lang="en-GB" noProof="0" dirty="0"/>
              <a:t> Address </a:t>
            </a:r>
            <a:r>
              <a:rPr lang="en-GB" b="1" noProof="0" dirty="0"/>
              <a:t>all forms of violent extremism</a:t>
            </a:r>
            <a:r>
              <a:rPr lang="en-GB" noProof="0" dirty="0"/>
              <a:t>.</a:t>
            </a:r>
          </a:p>
          <a:p>
            <a:r>
              <a:rPr lang="en-GB" noProof="0" dirty="0"/>
              <a:t> Secure / sustain </a:t>
            </a:r>
            <a:r>
              <a:rPr lang="en-GB" b="1" noProof="0" dirty="0"/>
              <a:t>support from communities and key professionals</a:t>
            </a:r>
            <a:r>
              <a:rPr lang="en-GB" noProof="0" dirty="0"/>
              <a:t>.</a:t>
            </a:r>
          </a:p>
          <a:p>
            <a:r>
              <a:rPr lang="en-GB" noProof="0" dirty="0"/>
              <a:t> </a:t>
            </a:r>
            <a:r>
              <a:rPr lang="en-GB" b="1" noProof="0" dirty="0"/>
              <a:t>Leverage existing resources.</a:t>
            </a:r>
          </a:p>
        </p:txBody>
      </p:sp>
      <p:sp>
        <p:nvSpPr>
          <p:cNvPr id="16" name="Content Placeholder 15">
            <a:extLst>
              <a:ext uri="{FF2B5EF4-FFF2-40B4-BE49-F238E27FC236}">
                <a16:creationId xmlns="" xmlns:a16="http://schemas.microsoft.com/office/drawing/2014/main" id="{EB43B174-B468-834D-B45B-296BD3A8204A}"/>
              </a:ext>
            </a:extLst>
          </p:cNvPr>
          <p:cNvSpPr>
            <a:spLocks noGrp="1"/>
          </p:cNvSpPr>
          <p:nvPr>
            <p:ph sz="quarter" idx="13"/>
          </p:nvPr>
        </p:nvSpPr>
        <p:spPr>
          <a:xfrm>
            <a:off x="581025" y="137246"/>
            <a:ext cx="10878168" cy="297144"/>
          </a:xfrm>
        </p:spPr>
        <p:txBody>
          <a:bodyPr/>
          <a:lstStyle/>
          <a:p>
            <a:r>
              <a:rPr lang="en-GB" noProof="0" dirty="0"/>
              <a:t>Module 13: Review of Key Principles and Lessons Learned from Multi-Actor P/CVE Intervention Programmes</a:t>
            </a:r>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131425065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a:xfrm>
            <a:off x="581192" y="558657"/>
            <a:ext cx="10878168" cy="584775"/>
          </a:xfrm>
        </p:spPr>
        <p:txBody>
          <a:bodyPr/>
          <a:lstStyle/>
          <a:p>
            <a:r>
              <a:rPr lang="en-GB" noProof="0" dirty="0"/>
              <a:t>Key Principles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214</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idx="12"/>
          </p:nvPr>
        </p:nvSpPr>
        <p:spPr>
          <a:xfrm>
            <a:off x="1092201" y="1773238"/>
            <a:ext cx="9979170" cy="4170362"/>
          </a:xfrm>
        </p:spPr>
        <p:txBody>
          <a:bodyPr/>
          <a:lstStyle/>
          <a:p>
            <a:r>
              <a:rPr lang="en-GB" noProof="0" dirty="0"/>
              <a:t> Include </a:t>
            </a:r>
            <a:r>
              <a:rPr lang="en-GB" b="1" noProof="0" dirty="0"/>
              <a:t>transparent protocol / framework.</a:t>
            </a:r>
          </a:p>
          <a:p>
            <a:r>
              <a:rPr lang="en-GB" noProof="0" dirty="0"/>
              <a:t> Non-discriminatory, </a:t>
            </a:r>
            <a:r>
              <a:rPr lang="en-GB" b="1" noProof="0" dirty="0"/>
              <a:t>human rights-based approach.</a:t>
            </a:r>
          </a:p>
          <a:p>
            <a:r>
              <a:rPr lang="en-GB" noProof="0" dirty="0"/>
              <a:t> </a:t>
            </a:r>
            <a:r>
              <a:rPr lang="en-GB" b="1" noProof="0" dirty="0"/>
              <a:t>Deliberative / No quick fix.</a:t>
            </a:r>
          </a:p>
        </p:txBody>
      </p:sp>
      <p:sp>
        <p:nvSpPr>
          <p:cNvPr id="16" name="Content Placeholder 15">
            <a:extLst>
              <a:ext uri="{FF2B5EF4-FFF2-40B4-BE49-F238E27FC236}">
                <a16:creationId xmlns="" xmlns:a16="http://schemas.microsoft.com/office/drawing/2014/main" id="{EB43B174-B468-834D-B45B-296BD3A8204A}"/>
              </a:ext>
            </a:extLst>
          </p:cNvPr>
          <p:cNvSpPr>
            <a:spLocks noGrp="1"/>
          </p:cNvSpPr>
          <p:nvPr>
            <p:ph sz="quarter" idx="13"/>
          </p:nvPr>
        </p:nvSpPr>
        <p:spPr>
          <a:xfrm>
            <a:off x="581025" y="137246"/>
            <a:ext cx="10878168" cy="297144"/>
          </a:xfrm>
        </p:spPr>
        <p:txBody>
          <a:bodyPr/>
          <a:lstStyle/>
          <a:p>
            <a:r>
              <a:rPr lang="en-GB" noProof="0" dirty="0"/>
              <a:t>Module 13: Review of Key Principles and Lessons Learned from Multi-Actor P/CVE Intervention Programmes</a:t>
            </a:r>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39183294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a:xfrm>
            <a:off x="581192" y="558657"/>
            <a:ext cx="10878168" cy="584775"/>
          </a:xfrm>
        </p:spPr>
        <p:txBody>
          <a:bodyPr/>
          <a:lstStyle/>
          <a:p>
            <a:r>
              <a:rPr lang="en-GB" noProof="0" dirty="0"/>
              <a:t>Key Principles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215</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idx="12"/>
          </p:nvPr>
        </p:nvSpPr>
        <p:spPr>
          <a:xfrm>
            <a:off x="1092201" y="1773238"/>
            <a:ext cx="9979170" cy="4170362"/>
          </a:xfrm>
        </p:spPr>
        <p:txBody>
          <a:bodyPr/>
          <a:lstStyle/>
          <a:p>
            <a:r>
              <a:rPr lang="en-GB" noProof="0" dirty="0"/>
              <a:t> </a:t>
            </a:r>
            <a:r>
              <a:rPr lang="en-GB" b="1" noProof="0" dirty="0"/>
              <a:t>“Person-centred” approach.</a:t>
            </a:r>
          </a:p>
          <a:p>
            <a:r>
              <a:rPr lang="en-GB" b="1" noProof="0" dirty="0"/>
              <a:t> Joint messaging / communications strategy.</a:t>
            </a:r>
          </a:p>
          <a:p>
            <a:r>
              <a:rPr lang="en-GB" b="1" noProof="0" dirty="0"/>
              <a:t> Monitoring and evaluation framework.</a:t>
            </a:r>
          </a:p>
        </p:txBody>
      </p:sp>
      <p:sp>
        <p:nvSpPr>
          <p:cNvPr id="16" name="Content Placeholder 15">
            <a:extLst>
              <a:ext uri="{FF2B5EF4-FFF2-40B4-BE49-F238E27FC236}">
                <a16:creationId xmlns="" xmlns:a16="http://schemas.microsoft.com/office/drawing/2014/main" id="{EB43B174-B468-834D-B45B-296BD3A8204A}"/>
              </a:ext>
            </a:extLst>
          </p:cNvPr>
          <p:cNvSpPr>
            <a:spLocks noGrp="1"/>
          </p:cNvSpPr>
          <p:nvPr>
            <p:ph sz="quarter" idx="13"/>
          </p:nvPr>
        </p:nvSpPr>
        <p:spPr>
          <a:xfrm>
            <a:off x="581025" y="137246"/>
            <a:ext cx="10878168" cy="297144"/>
          </a:xfrm>
        </p:spPr>
        <p:txBody>
          <a:bodyPr/>
          <a:lstStyle/>
          <a:p>
            <a:r>
              <a:rPr lang="en-GB" noProof="0" dirty="0"/>
              <a:t>Module 13: Review of Key Principles and Lessons Learned from Multi-Actor P/CVE Intervention Programmes</a:t>
            </a:r>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136456607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a:xfrm>
            <a:off x="581192" y="558657"/>
            <a:ext cx="10878168" cy="584775"/>
          </a:xfrm>
        </p:spPr>
        <p:txBody>
          <a:bodyPr/>
          <a:lstStyle/>
          <a:p>
            <a:r>
              <a:rPr lang="en-GB" noProof="0" dirty="0"/>
              <a:t>Lessons Learned</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216</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idx="12"/>
          </p:nvPr>
        </p:nvSpPr>
        <p:spPr>
          <a:xfrm>
            <a:off x="1092200" y="1773237"/>
            <a:ext cx="9979025" cy="4425431"/>
          </a:xfrm>
        </p:spPr>
        <p:txBody>
          <a:bodyPr/>
          <a:lstStyle/>
          <a:p>
            <a:pPr marL="0" lvl="0" indent="0">
              <a:buNone/>
            </a:pPr>
            <a:r>
              <a:rPr lang="en-GB" b="1" noProof="0" dirty="0">
                <a:sym typeface="Calibri"/>
              </a:rPr>
              <a:t>The “Do’s”:</a:t>
            </a:r>
          </a:p>
          <a:p>
            <a:r>
              <a:rPr lang="en-GB" noProof="0" dirty="0">
                <a:sym typeface="Calibri"/>
              </a:rPr>
              <a:t> Person-</a:t>
            </a:r>
            <a:r>
              <a:rPr lang="en-GB" noProof="0" dirty="0" err="1">
                <a:sym typeface="Calibri"/>
              </a:rPr>
              <a:t>centered</a:t>
            </a:r>
            <a:r>
              <a:rPr lang="en-GB" noProof="0" dirty="0">
                <a:sym typeface="Calibri"/>
              </a:rPr>
              <a:t>.</a:t>
            </a:r>
          </a:p>
          <a:p>
            <a:r>
              <a:rPr lang="en-GB" noProof="0" dirty="0">
                <a:sym typeface="Calibri"/>
              </a:rPr>
              <a:t> Locally-led.</a:t>
            </a:r>
          </a:p>
          <a:p>
            <a:r>
              <a:rPr lang="en-GB" noProof="0" dirty="0">
                <a:sym typeface="Calibri"/>
              </a:rPr>
              <a:t> Tailored to the local context.</a:t>
            </a:r>
          </a:p>
          <a:p>
            <a:r>
              <a:rPr lang="en-GB" noProof="0" dirty="0">
                <a:sym typeface="Calibri"/>
              </a:rPr>
              <a:t> Adaptive – an overly rigid approach can limit reach.</a:t>
            </a:r>
          </a:p>
          <a:p>
            <a:r>
              <a:rPr lang="en-GB" noProof="0" dirty="0">
                <a:sym typeface="Calibri"/>
              </a:rPr>
              <a:t> Establish benchmarks to ensure adaptability and collaboration.</a:t>
            </a:r>
          </a:p>
          <a:p>
            <a:r>
              <a:rPr lang="en-GB" noProof="0" dirty="0">
                <a:sym typeface="Calibri"/>
              </a:rPr>
              <a:t> Robust M&amp;E component.</a:t>
            </a:r>
            <a:endParaRPr lang="en-GB" noProof="0" dirty="0">
              <a:sym typeface="Arial"/>
            </a:endParaRPr>
          </a:p>
        </p:txBody>
      </p:sp>
      <p:sp>
        <p:nvSpPr>
          <p:cNvPr id="16" name="Content Placeholder 15">
            <a:extLst>
              <a:ext uri="{FF2B5EF4-FFF2-40B4-BE49-F238E27FC236}">
                <a16:creationId xmlns="" xmlns:a16="http://schemas.microsoft.com/office/drawing/2014/main" id="{EB43B174-B468-834D-B45B-296BD3A8204A}"/>
              </a:ext>
            </a:extLst>
          </p:cNvPr>
          <p:cNvSpPr>
            <a:spLocks noGrp="1"/>
          </p:cNvSpPr>
          <p:nvPr>
            <p:ph sz="quarter" idx="13"/>
          </p:nvPr>
        </p:nvSpPr>
        <p:spPr>
          <a:xfrm>
            <a:off x="581025" y="137246"/>
            <a:ext cx="10878168" cy="297144"/>
          </a:xfrm>
        </p:spPr>
        <p:txBody>
          <a:bodyPr/>
          <a:lstStyle/>
          <a:p>
            <a:r>
              <a:rPr lang="en-GB" noProof="0" dirty="0"/>
              <a:t>Module 13: Review of Key Principles and Lessons Learned from Multi-Actor P/CVE Intervention Programmes</a:t>
            </a:r>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7" name="Picture 6" descr="Logo, icon&#10;&#10;Description automatically generated">
            <a:extLst>
              <a:ext uri="{FF2B5EF4-FFF2-40B4-BE49-F238E27FC236}">
                <a16:creationId xmlns="" xmlns:a16="http://schemas.microsoft.com/office/drawing/2014/main" id="{E746EAE6-1056-4F47-AA26-EC15D6F5AF63}"/>
              </a:ext>
            </a:extLst>
          </p:cNvPr>
          <p:cNvPicPr>
            <a:picLocks noChangeAspect="1"/>
          </p:cNvPicPr>
          <p:nvPr/>
        </p:nvPicPr>
        <p:blipFill>
          <a:blip r:embed="rId3"/>
          <a:stretch>
            <a:fillRect/>
          </a:stretch>
        </p:blipFill>
        <p:spPr>
          <a:xfrm>
            <a:off x="9674962" y="1636027"/>
            <a:ext cx="1783613" cy="1783613"/>
          </a:xfrm>
          <a:prstGeom prst="rect">
            <a:avLst/>
          </a:prstGeom>
        </p:spPr>
      </p:pic>
    </p:spTree>
    <p:extLst>
      <p:ext uri="{BB962C8B-B14F-4D97-AF65-F5344CB8AC3E}">
        <p14:creationId xmlns:p14="http://schemas.microsoft.com/office/powerpoint/2010/main" val="155808078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a:xfrm>
            <a:off x="581192" y="558657"/>
            <a:ext cx="10878168" cy="584775"/>
          </a:xfrm>
        </p:spPr>
        <p:txBody>
          <a:bodyPr/>
          <a:lstStyle/>
          <a:p>
            <a:r>
              <a:rPr lang="en-GB" noProof="0" dirty="0"/>
              <a:t>Lessons Learned</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217</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idx="12"/>
          </p:nvPr>
        </p:nvSpPr>
        <p:spPr>
          <a:xfrm>
            <a:off x="1092200" y="1773237"/>
            <a:ext cx="9979025" cy="4425431"/>
          </a:xfrm>
        </p:spPr>
        <p:txBody>
          <a:bodyPr/>
          <a:lstStyle/>
          <a:p>
            <a:pPr marL="0" lvl="0" indent="0">
              <a:buNone/>
            </a:pPr>
            <a:r>
              <a:rPr lang="en-GB" b="1" noProof="0" dirty="0">
                <a:sym typeface="Calibri"/>
              </a:rPr>
              <a:t>The “Don’ts”:</a:t>
            </a:r>
          </a:p>
          <a:p>
            <a:pPr lvl="1"/>
            <a:r>
              <a:rPr lang="en-GB" noProof="0" dirty="0">
                <a:sym typeface="Calibri"/>
              </a:rPr>
              <a:t>“Top-down”.</a:t>
            </a:r>
          </a:p>
          <a:p>
            <a:pPr lvl="1"/>
            <a:r>
              <a:rPr lang="en-GB" noProof="0" dirty="0">
                <a:sym typeface="Calibri"/>
              </a:rPr>
              <a:t>Owned by a single agency or organisation.</a:t>
            </a:r>
          </a:p>
          <a:p>
            <a:pPr lvl="1"/>
            <a:r>
              <a:rPr lang="en-GB" noProof="0" dirty="0">
                <a:sym typeface="Calibri"/>
              </a:rPr>
              <a:t>Limited buy-in from others.</a:t>
            </a:r>
          </a:p>
          <a:p>
            <a:pPr lvl="1"/>
            <a:r>
              <a:rPr lang="en-GB" noProof="0" dirty="0">
                <a:sym typeface="Calibri"/>
              </a:rPr>
              <a:t>Not appropriately framed around priorities and concerns of communities</a:t>
            </a:r>
            <a:br>
              <a:rPr lang="en-GB" noProof="0" dirty="0">
                <a:sym typeface="Calibri"/>
              </a:rPr>
            </a:br>
            <a:r>
              <a:rPr lang="en-GB" noProof="0" dirty="0">
                <a:sym typeface="Calibri"/>
              </a:rPr>
              <a:t>seeking to reach.</a:t>
            </a:r>
          </a:p>
          <a:p>
            <a:pPr lvl="1"/>
            <a:r>
              <a:rPr lang="en-GB" noProof="0" dirty="0">
                <a:sym typeface="Calibri"/>
              </a:rPr>
              <a:t>Targets (or perceived to target) individuals based on religion, politics, </a:t>
            </a:r>
            <a:br>
              <a:rPr lang="en-GB" noProof="0" dirty="0">
                <a:sym typeface="Calibri"/>
              </a:rPr>
            </a:br>
            <a:r>
              <a:rPr lang="en-GB" noProof="0" dirty="0">
                <a:sym typeface="Calibri"/>
              </a:rPr>
              <a:t>nationality, or other discriminatory criteria. </a:t>
            </a:r>
          </a:p>
          <a:p>
            <a:pPr lvl="1"/>
            <a:r>
              <a:rPr lang="en-GB" noProof="0" dirty="0">
                <a:sym typeface="Calibri"/>
              </a:rPr>
              <a:t>Over-involvement of law enforcement at the expense of non-law enforcement professionals.</a:t>
            </a:r>
          </a:p>
          <a:p>
            <a:pPr lvl="1"/>
            <a:r>
              <a:rPr lang="en-GB" noProof="0" dirty="0">
                <a:sym typeface="Calibri"/>
              </a:rPr>
              <a:t>Creates parallel structure when existing one/s could have been leveraged.</a:t>
            </a:r>
          </a:p>
        </p:txBody>
      </p:sp>
      <p:sp>
        <p:nvSpPr>
          <p:cNvPr id="16" name="Content Placeholder 15">
            <a:extLst>
              <a:ext uri="{FF2B5EF4-FFF2-40B4-BE49-F238E27FC236}">
                <a16:creationId xmlns="" xmlns:a16="http://schemas.microsoft.com/office/drawing/2014/main" id="{EB43B174-B468-834D-B45B-296BD3A8204A}"/>
              </a:ext>
            </a:extLst>
          </p:cNvPr>
          <p:cNvSpPr>
            <a:spLocks noGrp="1"/>
          </p:cNvSpPr>
          <p:nvPr>
            <p:ph sz="quarter" idx="13"/>
          </p:nvPr>
        </p:nvSpPr>
        <p:spPr>
          <a:xfrm>
            <a:off x="581025" y="137246"/>
            <a:ext cx="10878168" cy="297144"/>
          </a:xfrm>
        </p:spPr>
        <p:txBody>
          <a:bodyPr/>
          <a:lstStyle/>
          <a:p>
            <a:r>
              <a:rPr lang="en-GB" noProof="0" dirty="0"/>
              <a:t>Module 13: Review of Key Principles and Lessons Learned from Multi-Actor P/CVE Intervention Programmes</a:t>
            </a:r>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Picture 8" descr="Logo, icon&#10;&#10;Description automatically generated">
            <a:extLst>
              <a:ext uri="{FF2B5EF4-FFF2-40B4-BE49-F238E27FC236}">
                <a16:creationId xmlns="" xmlns:a16="http://schemas.microsoft.com/office/drawing/2014/main" id="{DBACCE33-9734-FD4C-98CB-EA19383359AA}"/>
              </a:ext>
            </a:extLst>
          </p:cNvPr>
          <p:cNvPicPr>
            <a:picLocks noChangeAspect="1"/>
          </p:cNvPicPr>
          <p:nvPr/>
        </p:nvPicPr>
        <p:blipFill>
          <a:blip r:embed="rId3"/>
          <a:stretch>
            <a:fillRect/>
          </a:stretch>
        </p:blipFill>
        <p:spPr>
          <a:xfrm>
            <a:off x="9674962" y="1645387"/>
            <a:ext cx="1783613" cy="1783613"/>
          </a:xfrm>
          <a:prstGeom prst="rect">
            <a:avLst/>
          </a:prstGeom>
        </p:spPr>
      </p:pic>
    </p:spTree>
    <p:extLst>
      <p:ext uri="{BB962C8B-B14F-4D97-AF65-F5344CB8AC3E}">
        <p14:creationId xmlns:p14="http://schemas.microsoft.com/office/powerpoint/2010/main" val="309563219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82920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79593A20-D6B2-4845-908B-CDBB2E237E55}"/>
              </a:ext>
            </a:extLst>
          </p:cNvPr>
          <p:cNvSpPr>
            <a:spLocks noGrp="1"/>
          </p:cNvSpPr>
          <p:nvPr>
            <p:ph type="subTitle" idx="1"/>
          </p:nvPr>
        </p:nvSpPr>
        <p:spPr>
          <a:xfrm>
            <a:off x="3410379" y="3672900"/>
            <a:ext cx="4915474" cy="1015663"/>
          </a:xfrm>
        </p:spPr>
        <p:txBody>
          <a:bodyPr wrap="square">
            <a:spAutoFit/>
          </a:bodyPr>
          <a:lstStyle/>
          <a:p>
            <a:r>
              <a:rPr lang="en-GB" noProof="0" dirty="0"/>
              <a:t>Capstone, Break-Out </a:t>
            </a:r>
            <a:br>
              <a:rPr lang="en-GB" noProof="0" dirty="0"/>
            </a:br>
            <a:r>
              <a:rPr lang="en-GB" noProof="0" dirty="0"/>
              <a:t>Group Exercise</a:t>
            </a:r>
          </a:p>
        </p:txBody>
      </p:sp>
      <p:sp>
        <p:nvSpPr>
          <p:cNvPr id="2" name="Title 1">
            <a:extLst>
              <a:ext uri="{FF2B5EF4-FFF2-40B4-BE49-F238E27FC236}">
                <a16:creationId xmlns="" xmlns:a16="http://schemas.microsoft.com/office/drawing/2014/main"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14</a:t>
            </a:r>
          </a:p>
        </p:txBody>
      </p:sp>
      <p:sp>
        <p:nvSpPr>
          <p:cNvPr id="5" name="Slide Number Placeholder 4">
            <a:extLst>
              <a:ext uri="{FF2B5EF4-FFF2-40B4-BE49-F238E27FC236}">
                <a16:creationId xmlns="" xmlns:a16="http://schemas.microsoft.com/office/drawing/2014/main"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x-none" smtClean="0"/>
              <a:pPr/>
              <a:t>219</a:t>
            </a:fld>
            <a:endParaRPr lang="x-none"/>
          </a:p>
        </p:txBody>
      </p:sp>
      <p:pic>
        <p:nvPicPr>
          <p:cNvPr id="14" name="Picture 13" descr="A picture containing shape&#10;&#10;Description automatically generated">
            <a:extLst>
              <a:ext uri="{FF2B5EF4-FFF2-40B4-BE49-F238E27FC236}">
                <a16:creationId xmlns="" xmlns:a16="http://schemas.microsoft.com/office/drawing/2014/main"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2113403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50230E77-1134-3549-A539-85794927236C}"/>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3" name="Slide Number Placeholder 2">
            <a:extLst>
              <a:ext uri="{FF2B5EF4-FFF2-40B4-BE49-F238E27FC236}">
                <a16:creationId xmlns="" xmlns:a16="http://schemas.microsoft.com/office/drawing/2014/main"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22</a:t>
            </a:fld>
            <a:endParaRPr lang="x-none"/>
          </a:p>
        </p:txBody>
      </p:sp>
      <p:sp>
        <p:nvSpPr>
          <p:cNvPr id="16" name="Content Placeholder 15">
            <a:extLst>
              <a:ext uri="{FF2B5EF4-FFF2-40B4-BE49-F238E27FC236}">
                <a16:creationId xmlns="" xmlns:a16="http://schemas.microsoft.com/office/drawing/2014/main" id="{936C75CD-1F73-1F4B-8F6B-A3CFD83712A1}"/>
              </a:ext>
            </a:extLst>
          </p:cNvPr>
          <p:cNvSpPr>
            <a:spLocks noGrp="1"/>
          </p:cNvSpPr>
          <p:nvPr>
            <p:ph idx="12"/>
          </p:nvPr>
        </p:nvSpPr>
        <p:spPr>
          <a:xfrm>
            <a:off x="1092201" y="2626355"/>
            <a:ext cx="10285844" cy="3029640"/>
          </a:xfrm>
        </p:spPr>
        <p:txBody>
          <a:bodyPr/>
          <a:lstStyle/>
          <a:p>
            <a:r>
              <a:rPr lang="en-GB" noProof="0" dirty="0">
                <a:sym typeface="Arial"/>
              </a:rPr>
              <a:t>It incentivises the </a:t>
            </a:r>
            <a:r>
              <a:rPr lang="en-GB" b="1" noProof="0" dirty="0">
                <a:sym typeface="Arial"/>
              </a:rPr>
              <a:t>involvement of those that might otherwise be reluctant </a:t>
            </a:r>
            <a:r>
              <a:rPr lang="en-GB" noProof="0" dirty="0">
                <a:sym typeface="Arial"/>
              </a:rPr>
              <a:t>to engage on P/CVE.</a:t>
            </a:r>
          </a:p>
          <a:p>
            <a:r>
              <a:rPr lang="en-GB" noProof="0" dirty="0">
                <a:sym typeface="Arial"/>
              </a:rPr>
              <a:t>It is </a:t>
            </a:r>
            <a:r>
              <a:rPr lang="en-GB" b="1" noProof="0" dirty="0">
                <a:sym typeface="Arial"/>
              </a:rPr>
              <a:t>more effective to work together </a:t>
            </a:r>
            <a:r>
              <a:rPr lang="en-GB" noProof="0" dirty="0">
                <a:sym typeface="Arial"/>
              </a:rPr>
              <a:t>than having individuals working in isolation.</a:t>
            </a:r>
          </a:p>
          <a:p>
            <a:r>
              <a:rPr lang="en-GB" noProof="0" dirty="0">
                <a:sym typeface="Arial"/>
              </a:rPr>
              <a:t>It </a:t>
            </a:r>
            <a:r>
              <a:rPr lang="en-GB" b="1" noProof="0" dirty="0">
                <a:sym typeface="Arial"/>
              </a:rPr>
              <a:t>increases the likelihood that families/community members will refer individuals </a:t>
            </a:r>
            <a:r>
              <a:rPr lang="en-GB" noProof="0" dirty="0">
                <a:sym typeface="Arial"/>
              </a:rPr>
              <a:t>showing behavioural signs of extremist violence before they commit to violence.</a:t>
            </a:r>
          </a:p>
        </p:txBody>
      </p:sp>
      <p:sp>
        <p:nvSpPr>
          <p:cNvPr id="28" name="Content Placeholder 27">
            <a:extLst>
              <a:ext uri="{FF2B5EF4-FFF2-40B4-BE49-F238E27FC236}">
                <a16:creationId xmlns="" xmlns:a16="http://schemas.microsoft.com/office/drawing/2014/main" id="{04576B99-6CF9-924A-B30F-3EA734E02D06}"/>
              </a:ext>
            </a:extLst>
          </p:cNvPr>
          <p:cNvSpPr>
            <a:spLocks noGrp="1"/>
          </p:cNvSpPr>
          <p:nvPr>
            <p:ph sz="quarter" idx="13"/>
          </p:nvPr>
        </p:nvSpPr>
        <p:spPr>
          <a:xfrm>
            <a:off x="581025" y="137246"/>
            <a:ext cx="10313230" cy="297144"/>
          </a:xfrm>
        </p:spPr>
        <p:txBody>
          <a:bodyPr/>
          <a:lstStyle/>
          <a:p>
            <a:r>
              <a:rPr lang="en-GB" noProof="0" dirty="0"/>
              <a:t>Module 2: Levelling the Playing Field</a:t>
            </a:r>
          </a:p>
        </p:txBody>
      </p:sp>
      <p:sp>
        <p:nvSpPr>
          <p:cNvPr id="13" name="Footer Placeholder 3">
            <a:extLst>
              <a:ext uri="{FF2B5EF4-FFF2-40B4-BE49-F238E27FC236}">
                <a16:creationId xmlns="" xmlns:a16="http://schemas.microsoft.com/office/drawing/2014/main"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2" name="Title 6">
            <a:extLst>
              <a:ext uri="{FF2B5EF4-FFF2-40B4-BE49-F238E27FC236}">
                <a16:creationId xmlns="" xmlns:a16="http://schemas.microsoft.com/office/drawing/2014/main" id="{4A9842B9-586C-BB44-8DC2-7AF780E00250}"/>
              </a:ext>
            </a:extLst>
          </p:cNvPr>
          <p:cNvSpPr txBox="1">
            <a:spLocks/>
          </p:cNvSpPr>
          <p:nvPr/>
        </p:nvSpPr>
        <p:spPr>
          <a:xfrm>
            <a:off x="0" y="1773238"/>
            <a:ext cx="12191999" cy="584775"/>
          </a:xfrm>
          <a:prstGeom prst="rect">
            <a:avLst/>
          </a:prstGeom>
        </p:spPr>
        <p:txBody>
          <a:bodyPr vert="horz" wrap="square" lIns="0" tIns="45720" rIns="91440" bIns="45720" rtlCol="0" anchor="b" anchorCtr="0">
            <a:norm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Rationale for Multi-Actor P/CVE Interventions</a:t>
            </a:r>
          </a:p>
        </p:txBody>
      </p:sp>
    </p:spTree>
    <p:extLst>
      <p:ext uri="{BB962C8B-B14F-4D97-AF65-F5344CB8AC3E}">
        <p14:creationId xmlns:p14="http://schemas.microsoft.com/office/powerpoint/2010/main" val="423618010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Model Development Exercise</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220</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9979025" cy="4200637"/>
          </a:xfrm>
        </p:spPr>
        <p:txBody>
          <a:bodyPr wrap="square">
            <a:spAutoFit/>
          </a:bodyPr>
          <a:lstStyle/>
          <a:p>
            <a:pPr marL="0" lvl="0" indent="0">
              <a:buNone/>
            </a:pPr>
            <a:r>
              <a:rPr lang="en-GB" b="1" noProof="0" dirty="0">
                <a:sym typeface="Calibri"/>
              </a:rPr>
              <a:t>Instructions</a:t>
            </a:r>
          </a:p>
          <a:p>
            <a:pPr lvl="0"/>
            <a:r>
              <a:rPr lang="en-GB" noProof="0" dirty="0">
                <a:sym typeface="Calibri"/>
              </a:rPr>
              <a:t>Choose a note taker and a rapporteur for your group.</a:t>
            </a:r>
          </a:p>
          <a:p>
            <a:pPr lvl="0"/>
            <a:r>
              <a:rPr lang="en-GB" noProof="0" dirty="0">
                <a:sym typeface="Calibri"/>
              </a:rPr>
              <a:t>Design a multi-actor P/CVE intervention programme appropriate for the local context and underpinned by the cross-cutting principles and lessons learned presented.</a:t>
            </a:r>
          </a:p>
          <a:p>
            <a:pPr lvl="0"/>
            <a:r>
              <a:rPr lang="en-GB" noProof="0" dirty="0">
                <a:sym typeface="Calibri"/>
              </a:rPr>
              <a:t>Develop a PPT presentation following the ‘</a:t>
            </a:r>
            <a:r>
              <a:rPr lang="en-GB" noProof="0" dirty="0" err="1">
                <a:sym typeface="Calibri"/>
              </a:rPr>
              <a:t>pecha</a:t>
            </a:r>
            <a:r>
              <a:rPr lang="en-GB" noProof="0" dirty="0">
                <a:sym typeface="Calibri"/>
              </a:rPr>
              <a:t> </a:t>
            </a:r>
            <a:r>
              <a:rPr lang="en-GB" noProof="0" dirty="0" err="1">
                <a:sym typeface="Calibri"/>
              </a:rPr>
              <a:t>kucha</a:t>
            </a:r>
            <a:r>
              <a:rPr lang="en-GB" noProof="0" dirty="0">
                <a:sym typeface="Calibri"/>
              </a:rPr>
              <a:t>’ format.</a:t>
            </a:r>
          </a:p>
          <a:p>
            <a:pPr lvl="0"/>
            <a:r>
              <a:rPr lang="en-GB" noProof="0" dirty="0">
                <a:sym typeface="Calibri"/>
              </a:rPr>
              <a:t>Spend the first 30’ discussing key elements of the programme and the last 15’ developing the slides.</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14: Capstone, Break-Out Group Exercise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0" name="Graphic 9" descr="Chat">
            <a:extLst>
              <a:ext uri="{FF2B5EF4-FFF2-40B4-BE49-F238E27FC236}">
                <a16:creationId xmlns="" xmlns:a16="http://schemas.microsoft.com/office/drawing/2014/main" id="{33F26982-C863-4B4A-B0C1-5222704DEB4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097215" y="884126"/>
            <a:ext cx="2792726" cy="2792726"/>
          </a:xfrm>
          <a:prstGeom prst="rect">
            <a:avLst/>
          </a:prstGeom>
        </p:spPr>
      </p:pic>
    </p:spTree>
    <p:extLst>
      <p:ext uri="{BB962C8B-B14F-4D97-AF65-F5344CB8AC3E}">
        <p14:creationId xmlns:p14="http://schemas.microsoft.com/office/powerpoint/2010/main" val="235700968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Model Development Exercise</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221</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9979025" cy="2969531"/>
          </a:xfrm>
        </p:spPr>
        <p:txBody>
          <a:bodyPr wrap="square">
            <a:spAutoFit/>
          </a:bodyPr>
          <a:lstStyle/>
          <a:p>
            <a:pPr marL="0" lvl="0" indent="0">
              <a:buNone/>
            </a:pPr>
            <a:r>
              <a:rPr lang="en-GB" b="1" noProof="0" dirty="0">
                <a:sym typeface="Calibri"/>
              </a:rPr>
              <a:t>Scope:</a:t>
            </a:r>
          </a:p>
          <a:p>
            <a:pPr lvl="0"/>
            <a:r>
              <a:rPr lang="en-GB" noProof="0" dirty="0">
                <a:sym typeface="Calibri"/>
              </a:rPr>
              <a:t>Single or all forms of VE?</a:t>
            </a:r>
          </a:p>
          <a:p>
            <a:pPr lvl="0"/>
            <a:r>
              <a:rPr lang="en-GB" noProof="0" dirty="0">
                <a:sym typeface="Calibri"/>
              </a:rPr>
              <a:t>VE or other forms of violence?</a:t>
            </a:r>
          </a:p>
          <a:p>
            <a:pPr lvl="0"/>
            <a:r>
              <a:rPr lang="en-GB" noProof="0" dirty="0">
                <a:sym typeface="Calibri"/>
              </a:rPr>
              <a:t>Group or individual interventions?</a:t>
            </a:r>
          </a:p>
          <a:p>
            <a:pPr lvl="0"/>
            <a:r>
              <a:rPr lang="en-GB" noProof="0" dirty="0">
                <a:sym typeface="Calibri"/>
              </a:rPr>
              <a:t>Secondary and / or tertiary intervention?</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14: Capstone, Break-Out Group Exercise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0" name="Graphic 9" descr="Chat">
            <a:extLst>
              <a:ext uri="{FF2B5EF4-FFF2-40B4-BE49-F238E27FC236}">
                <a16:creationId xmlns="" xmlns:a16="http://schemas.microsoft.com/office/drawing/2014/main" id="{33F26982-C863-4B4A-B0C1-5222704DEB4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097215" y="884126"/>
            <a:ext cx="2792726" cy="2792726"/>
          </a:xfrm>
          <a:prstGeom prst="rect">
            <a:avLst/>
          </a:prstGeom>
        </p:spPr>
      </p:pic>
    </p:spTree>
    <p:extLst>
      <p:ext uri="{BB962C8B-B14F-4D97-AF65-F5344CB8AC3E}">
        <p14:creationId xmlns:p14="http://schemas.microsoft.com/office/powerpoint/2010/main" val="409862201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Model Development Exercise</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222</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8273181" cy="4631589"/>
          </a:xfrm>
        </p:spPr>
        <p:txBody>
          <a:bodyPr wrap="square">
            <a:spAutoFit/>
          </a:bodyPr>
          <a:lstStyle/>
          <a:p>
            <a:pPr marL="0" lvl="0" indent="0">
              <a:buNone/>
            </a:pPr>
            <a:r>
              <a:rPr lang="en-GB" b="1" noProof="0" dirty="0">
                <a:sym typeface="Calibri"/>
              </a:rPr>
              <a:t>Stakeholders:</a:t>
            </a:r>
          </a:p>
          <a:p>
            <a:pPr lvl="0"/>
            <a:r>
              <a:rPr lang="en-GB" noProof="0" dirty="0">
                <a:sym typeface="Calibri"/>
              </a:rPr>
              <a:t>Which actor/s, organisation/s, and/or professional/s should be involved?</a:t>
            </a:r>
          </a:p>
          <a:p>
            <a:pPr lvl="0"/>
            <a:r>
              <a:rPr lang="en-GB" noProof="0" dirty="0">
                <a:sym typeface="Calibri"/>
              </a:rPr>
              <a:t>How to incentivise involvement?</a:t>
            </a:r>
          </a:p>
          <a:p>
            <a:pPr lvl="0"/>
            <a:r>
              <a:rPr lang="en-GB" noProof="0" dirty="0">
                <a:sym typeface="Calibri"/>
              </a:rPr>
              <a:t>Which one/s should lead?</a:t>
            </a:r>
          </a:p>
          <a:p>
            <a:pPr lvl="0"/>
            <a:r>
              <a:rPr lang="en-GB" noProof="0" dirty="0">
                <a:sym typeface="Calibri"/>
              </a:rPr>
              <a:t>What is the appropriate role for law enforcement?</a:t>
            </a:r>
          </a:p>
          <a:p>
            <a:pPr lvl="0"/>
            <a:r>
              <a:rPr lang="en-GB" noProof="0" dirty="0">
                <a:sym typeface="Calibri"/>
              </a:rPr>
              <a:t>Role for national and/or local government? And civil society?</a:t>
            </a:r>
          </a:p>
          <a:p>
            <a:pPr lvl="0"/>
            <a:r>
              <a:rPr lang="en-GB" noProof="0" dirty="0">
                <a:sym typeface="Calibri"/>
              </a:rPr>
              <a:t>What type of training needed?</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14: Capstone, Break-Out Group Exercise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0" name="Graphic 9" descr="Chat">
            <a:extLst>
              <a:ext uri="{FF2B5EF4-FFF2-40B4-BE49-F238E27FC236}">
                <a16:creationId xmlns="" xmlns:a16="http://schemas.microsoft.com/office/drawing/2014/main" id="{33F26982-C863-4B4A-B0C1-5222704DEB4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097215" y="884126"/>
            <a:ext cx="2792726" cy="2792726"/>
          </a:xfrm>
          <a:prstGeom prst="rect">
            <a:avLst/>
          </a:prstGeom>
        </p:spPr>
      </p:pic>
    </p:spTree>
    <p:extLst>
      <p:ext uri="{BB962C8B-B14F-4D97-AF65-F5344CB8AC3E}">
        <p14:creationId xmlns:p14="http://schemas.microsoft.com/office/powerpoint/2010/main" val="104823407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Model Development Exercise</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223</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1" y="1773238"/>
            <a:ext cx="7628288" cy="4005712"/>
          </a:xfrm>
        </p:spPr>
        <p:txBody>
          <a:bodyPr wrap="square">
            <a:spAutoFit/>
          </a:bodyPr>
          <a:lstStyle/>
          <a:p>
            <a:pPr marL="0" lvl="0" indent="0">
              <a:buNone/>
            </a:pPr>
            <a:r>
              <a:rPr lang="en-GB" b="1" noProof="0" dirty="0">
                <a:sym typeface="Calibri"/>
              </a:rPr>
              <a:t>Case management:</a:t>
            </a:r>
          </a:p>
          <a:p>
            <a:pPr lvl="0"/>
            <a:r>
              <a:rPr lang="en-GB" noProof="0" dirty="0">
                <a:sym typeface="Calibri"/>
              </a:rPr>
              <a:t>How are referrals made?</a:t>
            </a:r>
          </a:p>
          <a:p>
            <a:pPr lvl="0"/>
            <a:r>
              <a:rPr lang="en-GB" noProof="0" dirty="0">
                <a:sym typeface="Calibri"/>
              </a:rPr>
              <a:t>How to facilitate information-sharing among stakeholders while protecting privacy?</a:t>
            </a:r>
          </a:p>
          <a:p>
            <a:pPr lvl="0"/>
            <a:r>
              <a:rPr lang="en-GB" noProof="0" dirty="0">
                <a:sym typeface="Calibri"/>
              </a:rPr>
              <a:t>How are risks/needs/protective factors assessed?</a:t>
            </a:r>
          </a:p>
          <a:p>
            <a:pPr lvl="0"/>
            <a:r>
              <a:rPr lang="en-GB" noProof="0" dirty="0">
                <a:sym typeface="Calibri"/>
              </a:rPr>
              <a:t>What interventions offered?</a:t>
            </a:r>
          </a:p>
          <a:p>
            <a:pPr lvl="0"/>
            <a:r>
              <a:rPr lang="en-GB" noProof="0" dirty="0">
                <a:sym typeface="Calibri"/>
              </a:rPr>
              <a:t>Is the focus on disengagement and/or </a:t>
            </a:r>
            <a:r>
              <a:rPr lang="en-GB" noProof="0" dirty="0" err="1">
                <a:sym typeface="Calibri"/>
              </a:rPr>
              <a:t>deradicalisation</a:t>
            </a:r>
            <a:r>
              <a:rPr lang="en-GB" noProof="0" dirty="0">
                <a:sym typeface="Calibri"/>
              </a:rPr>
              <a:t>?</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14: Capstone, Break-Out Group Exercise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0" name="Graphic 9" descr="Chat">
            <a:extLst>
              <a:ext uri="{FF2B5EF4-FFF2-40B4-BE49-F238E27FC236}">
                <a16:creationId xmlns="" xmlns:a16="http://schemas.microsoft.com/office/drawing/2014/main" id="{33F26982-C863-4B4A-B0C1-5222704DEB4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097215" y="884126"/>
            <a:ext cx="2792726" cy="2792726"/>
          </a:xfrm>
          <a:prstGeom prst="rect">
            <a:avLst/>
          </a:prstGeom>
        </p:spPr>
      </p:pic>
    </p:spTree>
    <p:extLst>
      <p:ext uri="{BB962C8B-B14F-4D97-AF65-F5344CB8AC3E}">
        <p14:creationId xmlns:p14="http://schemas.microsoft.com/office/powerpoint/2010/main" val="10423705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a:xfrm>
            <a:off x="581192" y="558657"/>
            <a:ext cx="10878168" cy="584775"/>
          </a:xfrm>
        </p:spPr>
        <p:txBody>
          <a:bodyPr/>
          <a:lstStyle/>
          <a:p>
            <a:r>
              <a:rPr lang="en-GB" noProof="0" dirty="0"/>
              <a:t>Model Development Exercise</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224</a:t>
            </a:fld>
            <a:endParaRPr lang="x-none"/>
          </a:p>
        </p:txBody>
      </p:sp>
      <p:sp>
        <p:nvSpPr>
          <p:cNvPr id="9" name="Content Placeholder 7">
            <a:extLst>
              <a:ext uri="{FF2B5EF4-FFF2-40B4-BE49-F238E27FC236}">
                <a16:creationId xmlns="" xmlns:a16="http://schemas.microsoft.com/office/drawing/2014/main" id="{23D6B5A4-50D7-AE46-849E-127FB3C06AB8}"/>
              </a:ext>
            </a:extLst>
          </p:cNvPr>
          <p:cNvSpPr>
            <a:spLocks noGrp="1"/>
          </p:cNvSpPr>
          <p:nvPr>
            <p:ph idx="12"/>
          </p:nvPr>
        </p:nvSpPr>
        <p:spPr>
          <a:xfrm>
            <a:off x="1092200" y="1773238"/>
            <a:ext cx="9979025" cy="2343719"/>
          </a:xfrm>
        </p:spPr>
        <p:txBody>
          <a:bodyPr wrap="square">
            <a:spAutoFit/>
          </a:bodyPr>
          <a:lstStyle/>
          <a:p>
            <a:pPr marL="0" lvl="0" indent="0">
              <a:buNone/>
            </a:pPr>
            <a:r>
              <a:rPr lang="en-GB" b="1" noProof="0" dirty="0">
                <a:sym typeface="Calibri"/>
              </a:rPr>
              <a:t>Resources/sustainability:</a:t>
            </a:r>
          </a:p>
          <a:p>
            <a:pPr lvl="0"/>
            <a:r>
              <a:rPr lang="en-GB" noProof="0" dirty="0">
                <a:sym typeface="Calibri"/>
              </a:rPr>
              <a:t>Which existing resources/platforms are to be leveraged?</a:t>
            </a:r>
          </a:p>
          <a:p>
            <a:pPr lvl="0"/>
            <a:r>
              <a:rPr lang="en-GB" noProof="0" dirty="0">
                <a:sym typeface="Calibri"/>
              </a:rPr>
              <a:t>What’s the approach to monitoring and evaluation?</a:t>
            </a:r>
          </a:p>
          <a:p>
            <a:pPr lvl="0"/>
            <a:r>
              <a:rPr lang="en-GB" noProof="0" dirty="0">
                <a:sym typeface="Calibri"/>
              </a:rPr>
              <a:t>How to ensure sustainability and “Do No Harm”?</a:t>
            </a:r>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a:xfrm>
            <a:off x="581025" y="137246"/>
            <a:ext cx="10878168" cy="297144"/>
          </a:xfrm>
        </p:spPr>
        <p:txBody>
          <a:bodyPr/>
          <a:lstStyle/>
          <a:p>
            <a:r>
              <a:rPr lang="en-GB" noProof="0" dirty="0"/>
              <a:t>Module 14: Capstone, Break-Out Group Exercise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0" name="Graphic 9" descr="Chat">
            <a:extLst>
              <a:ext uri="{FF2B5EF4-FFF2-40B4-BE49-F238E27FC236}">
                <a16:creationId xmlns="" xmlns:a16="http://schemas.microsoft.com/office/drawing/2014/main" id="{33F26982-C863-4B4A-B0C1-5222704DEB4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097215" y="884126"/>
            <a:ext cx="2792726" cy="2792726"/>
          </a:xfrm>
          <a:prstGeom prst="rect">
            <a:avLst/>
          </a:prstGeom>
        </p:spPr>
      </p:pic>
    </p:spTree>
    <p:extLst>
      <p:ext uri="{BB962C8B-B14F-4D97-AF65-F5344CB8AC3E}">
        <p14:creationId xmlns:p14="http://schemas.microsoft.com/office/powerpoint/2010/main" val="201203123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p:txBody>
          <a:bodyPr/>
          <a:lstStyle/>
          <a:p>
            <a:r>
              <a:rPr lang="en-GB" noProof="0" dirty="0"/>
              <a:t>Model Development Exercise</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p:txBody>
          <a:bodyPr/>
          <a:lstStyle/>
          <a:p>
            <a:fld id="{8147DBEF-BD83-7C4B-BB76-3EC13072CDF4}" type="slidenum">
              <a:rPr lang="x-none" smtClean="0"/>
              <a:pPr/>
              <a:t>225</a:t>
            </a:fld>
            <a:endParaRPr lang="x-none"/>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p:txBody>
          <a:bodyPr/>
          <a:lstStyle/>
          <a:p>
            <a:r>
              <a:rPr lang="en-GB" noProof="0" dirty="0"/>
              <a:t>Module 14: Capstone, Break-Out Group Exercise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p:txBody>
          <a:bodyPr/>
          <a:lstStyle/>
          <a:p>
            <a:r>
              <a:rPr lang="en-GB" dirty="0"/>
              <a:t>IIJ Multi-Actor P/CVE Training Curriculum</a:t>
            </a:r>
          </a:p>
        </p:txBody>
      </p:sp>
      <p:sp>
        <p:nvSpPr>
          <p:cNvPr id="13" name="Title 6">
            <a:extLst>
              <a:ext uri="{FF2B5EF4-FFF2-40B4-BE49-F238E27FC236}">
                <a16:creationId xmlns="" xmlns:a16="http://schemas.microsoft.com/office/drawing/2014/main" id="{8E29D42B-46F3-E440-A016-1C5F7156C25B}"/>
              </a:ext>
            </a:extLst>
          </p:cNvPr>
          <p:cNvSpPr txBox="1">
            <a:spLocks/>
          </p:cNvSpPr>
          <p:nvPr/>
        </p:nvSpPr>
        <p:spPr>
          <a:xfrm>
            <a:off x="700366" y="2821138"/>
            <a:ext cx="10791268" cy="1539105"/>
          </a:xfrm>
          <a:prstGeom prst="rect">
            <a:avLst/>
          </a:prstGeom>
        </p:spPr>
        <p:txBody>
          <a:bodyPr vert="horz" wrap="square" lIns="0" tIns="45720" rIns="91440" bIns="4572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20000"/>
              </a:lnSpc>
            </a:pPr>
            <a:r>
              <a:rPr lang="en-GB" sz="4000" spc="-20" dirty="0">
                <a:solidFill>
                  <a:schemeClr val="accent1"/>
                </a:solidFill>
              </a:rPr>
              <a:t>What are the biggest challenges to operationalising this model?</a:t>
            </a:r>
          </a:p>
        </p:txBody>
      </p:sp>
    </p:spTree>
    <p:extLst>
      <p:ext uri="{BB962C8B-B14F-4D97-AF65-F5344CB8AC3E}">
        <p14:creationId xmlns:p14="http://schemas.microsoft.com/office/powerpoint/2010/main" val="159556700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1540D-E7BC-CA40-A4D9-B2D758E2988A}"/>
              </a:ext>
            </a:extLst>
          </p:cNvPr>
          <p:cNvSpPr>
            <a:spLocks noGrp="1"/>
          </p:cNvSpPr>
          <p:nvPr>
            <p:ph type="title"/>
          </p:nvPr>
        </p:nvSpPr>
        <p:spPr/>
        <p:txBody>
          <a:bodyPr/>
          <a:lstStyle/>
          <a:p>
            <a:r>
              <a:rPr lang="en-GB" noProof="0" dirty="0"/>
              <a:t>Model Development Exercise</a:t>
            </a:r>
          </a:p>
        </p:txBody>
      </p:sp>
      <p:sp>
        <p:nvSpPr>
          <p:cNvPr id="3" name="Slide Number Placeholder 2">
            <a:extLst>
              <a:ext uri="{FF2B5EF4-FFF2-40B4-BE49-F238E27FC236}">
                <a16:creationId xmlns="" xmlns:a16="http://schemas.microsoft.com/office/drawing/2014/main" id="{A9D7A924-8B07-E343-BC69-5521DD676A4B}"/>
              </a:ext>
            </a:extLst>
          </p:cNvPr>
          <p:cNvSpPr>
            <a:spLocks noGrp="1"/>
          </p:cNvSpPr>
          <p:nvPr>
            <p:ph type="sldNum" sz="quarter" idx="4"/>
          </p:nvPr>
        </p:nvSpPr>
        <p:spPr/>
        <p:txBody>
          <a:bodyPr/>
          <a:lstStyle/>
          <a:p>
            <a:fld id="{8147DBEF-BD83-7C4B-BB76-3EC13072CDF4}" type="slidenum">
              <a:rPr lang="x-none" smtClean="0"/>
              <a:pPr/>
              <a:t>226</a:t>
            </a:fld>
            <a:endParaRPr lang="x-none"/>
          </a:p>
        </p:txBody>
      </p:sp>
      <p:sp>
        <p:nvSpPr>
          <p:cNvPr id="5" name="Content Placeholder 4">
            <a:extLst>
              <a:ext uri="{FF2B5EF4-FFF2-40B4-BE49-F238E27FC236}">
                <a16:creationId xmlns="" xmlns:a16="http://schemas.microsoft.com/office/drawing/2014/main" id="{87C3F4AB-4683-9141-B106-82E63D79C599}"/>
              </a:ext>
            </a:extLst>
          </p:cNvPr>
          <p:cNvSpPr>
            <a:spLocks noGrp="1"/>
          </p:cNvSpPr>
          <p:nvPr>
            <p:ph sz="quarter" idx="13"/>
          </p:nvPr>
        </p:nvSpPr>
        <p:spPr/>
        <p:txBody>
          <a:bodyPr/>
          <a:lstStyle/>
          <a:p>
            <a:r>
              <a:rPr lang="en-GB" noProof="0" dirty="0"/>
              <a:t>Module 14: Capstone, Break-Out Group Exercise</a:t>
            </a:r>
          </a:p>
        </p:txBody>
      </p:sp>
      <p:sp>
        <p:nvSpPr>
          <p:cNvPr id="6" name="Footer Placeholder 5">
            <a:extLst>
              <a:ext uri="{FF2B5EF4-FFF2-40B4-BE49-F238E27FC236}">
                <a16:creationId xmlns="" xmlns:a16="http://schemas.microsoft.com/office/drawing/2014/main" id="{5F821592-C09F-D34C-8924-FA74678C0471}"/>
              </a:ext>
            </a:extLst>
          </p:cNvPr>
          <p:cNvSpPr>
            <a:spLocks noGrp="1"/>
          </p:cNvSpPr>
          <p:nvPr>
            <p:ph type="ftr" sz="quarter" idx="11"/>
          </p:nvPr>
        </p:nvSpPr>
        <p:spPr/>
        <p:txBody>
          <a:bodyPr/>
          <a:lstStyle/>
          <a:p>
            <a:r>
              <a:rPr lang="en-GB" dirty="0"/>
              <a:t>IIJ Multi-Actor P/CVE Training Curriculum</a:t>
            </a:r>
          </a:p>
        </p:txBody>
      </p:sp>
      <p:sp>
        <p:nvSpPr>
          <p:cNvPr id="13" name="Title 6">
            <a:extLst>
              <a:ext uri="{FF2B5EF4-FFF2-40B4-BE49-F238E27FC236}">
                <a16:creationId xmlns="" xmlns:a16="http://schemas.microsoft.com/office/drawing/2014/main" id="{8E29D42B-46F3-E440-A016-1C5F7156C25B}"/>
              </a:ext>
            </a:extLst>
          </p:cNvPr>
          <p:cNvSpPr txBox="1">
            <a:spLocks/>
          </p:cNvSpPr>
          <p:nvPr/>
        </p:nvSpPr>
        <p:spPr>
          <a:xfrm>
            <a:off x="700366" y="2153251"/>
            <a:ext cx="10791268" cy="769084"/>
          </a:xfrm>
          <a:prstGeom prst="rect">
            <a:avLst/>
          </a:prstGeom>
        </p:spPr>
        <p:txBody>
          <a:bodyPr vert="horz" wrap="square" lIns="0" tIns="45720" rIns="91440" bIns="4572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20000"/>
              </a:lnSpc>
            </a:pPr>
            <a:r>
              <a:rPr lang="en-GB" sz="4000" spc="-20" dirty="0">
                <a:solidFill>
                  <a:schemeClr val="accent1"/>
                </a:solidFill>
              </a:rPr>
              <a:t>Each group presents their model</a:t>
            </a:r>
          </a:p>
        </p:txBody>
      </p:sp>
      <p:pic>
        <p:nvPicPr>
          <p:cNvPr id="7" name="Picture 6" descr="Text&#10;&#10;Description automatically generated">
            <a:extLst>
              <a:ext uri="{FF2B5EF4-FFF2-40B4-BE49-F238E27FC236}">
                <a16:creationId xmlns="" xmlns:a16="http://schemas.microsoft.com/office/drawing/2014/main" id="{F398317A-9D75-7E47-A260-D0EF295BEC44}"/>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61000" contrast="-38000"/>
                    </a14:imgEffect>
                  </a14:imgLayer>
                </a14:imgProps>
              </a:ext>
            </a:extLst>
          </a:blip>
          <a:stretch>
            <a:fillRect/>
          </a:stretch>
        </p:blipFill>
        <p:spPr>
          <a:xfrm>
            <a:off x="3192094" y="2922335"/>
            <a:ext cx="5715000" cy="2705100"/>
          </a:xfrm>
          <a:prstGeom prst="rect">
            <a:avLst/>
          </a:prstGeom>
          <a:effectLst/>
        </p:spPr>
      </p:pic>
    </p:spTree>
    <p:extLst>
      <p:ext uri="{BB962C8B-B14F-4D97-AF65-F5344CB8AC3E}">
        <p14:creationId xmlns:p14="http://schemas.microsoft.com/office/powerpoint/2010/main" val="197193031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03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23</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1" y="1773238"/>
            <a:ext cx="9688576" cy="3554306"/>
          </a:xfrm>
        </p:spPr>
        <p:txBody>
          <a:bodyPr wrap="square">
            <a:spAutoFit/>
          </a:bodyPr>
          <a:lstStyle/>
          <a:p>
            <a:r>
              <a:rPr lang="en-GB" b="1" dirty="0">
                <a:sym typeface="Calibri"/>
              </a:rPr>
              <a:t>Disengagement vs. </a:t>
            </a:r>
            <a:r>
              <a:rPr lang="en-GB" b="1" dirty="0" err="1">
                <a:sym typeface="Calibri"/>
              </a:rPr>
              <a:t>deradicalisation</a:t>
            </a:r>
            <a:r>
              <a:rPr lang="en-GB" b="1" dirty="0">
                <a:sym typeface="Calibri"/>
              </a:rPr>
              <a:t> (behaviour vs. beliefs): </a:t>
            </a:r>
            <a:r>
              <a:rPr lang="en-GB" dirty="0">
                <a:sym typeface="Calibri"/>
              </a:rPr>
              <a:t>Should </a:t>
            </a:r>
            <a:br>
              <a:rPr lang="en-GB" dirty="0">
                <a:sym typeface="Calibri"/>
              </a:rPr>
            </a:br>
            <a:r>
              <a:rPr lang="en-GB" dirty="0">
                <a:sym typeface="Calibri"/>
              </a:rPr>
              <a:t>multi-actor P/CVE intervention programmes focus on one or the other or both?</a:t>
            </a:r>
          </a:p>
          <a:p>
            <a:pPr>
              <a:spcAft>
                <a:spcPts val="0"/>
              </a:spcAft>
            </a:pPr>
            <a:r>
              <a:rPr lang="en-GB" b="1" dirty="0">
                <a:sym typeface="Calibri"/>
              </a:rPr>
              <a:t>Reintegration:</a:t>
            </a:r>
            <a:r>
              <a:rPr lang="en-GB" dirty="0">
                <a:sym typeface="Calibri"/>
              </a:rPr>
              <a:t> </a:t>
            </a:r>
            <a:r>
              <a:rPr lang="en-GB" i="1" dirty="0">
                <a:sym typeface="Calibri"/>
              </a:rPr>
              <a:t>“A </a:t>
            </a:r>
            <a:r>
              <a:rPr lang="en-GB" b="1" i="1" dirty="0">
                <a:sym typeface="Calibri"/>
              </a:rPr>
              <a:t>safe transition back into a community</a:t>
            </a:r>
            <a:r>
              <a:rPr lang="en-GB" i="1" dirty="0">
                <a:sym typeface="Calibri"/>
              </a:rPr>
              <a:t>, by which an individual proceeds to live a law-abiding life, often following release from prison, and </a:t>
            </a:r>
            <a:r>
              <a:rPr lang="en-GB" b="1" i="1" dirty="0">
                <a:sym typeface="Calibri"/>
              </a:rPr>
              <a:t>acquires attitudes and behaviours </a:t>
            </a:r>
            <a:r>
              <a:rPr lang="en-GB" i="1" dirty="0">
                <a:sym typeface="Calibri"/>
              </a:rPr>
              <a:t>that generally lead to a </a:t>
            </a:r>
            <a:r>
              <a:rPr lang="en-GB" b="1" i="1" dirty="0">
                <a:sym typeface="Calibri"/>
              </a:rPr>
              <a:t>productive functioning</a:t>
            </a:r>
            <a:r>
              <a:rPr lang="en-GB" i="1" dirty="0">
                <a:sym typeface="Calibri"/>
              </a:rPr>
              <a:t> in society”.</a:t>
            </a:r>
            <a:endParaRPr lang="en-GB" dirty="0">
              <a:sym typeface="Calibri"/>
            </a:endParaRPr>
          </a:p>
          <a:p>
            <a:pPr marL="0" indent="0" algn="r">
              <a:spcBef>
                <a:spcPts val="0"/>
              </a:spcBef>
              <a:buNone/>
            </a:pPr>
            <a:r>
              <a:rPr lang="en-GB" dirty="0">
                <a:sym typeface="Calibri"/>
              </a:rPr>
              <a:t>(</a:t>
            </a:r>
            <a:r>
              <a:rPr lang="en-GB" dirty="0">
                <a:sym typeface="Arial"/>
              </a:rPr>
              <a:t>Veldhuis, T., 2012</a:t>
            </a:r>
            <a:r>
              <a:rPr lang="en-GB" dirty="0">
                <a:sym typeface="Calibri"/>
              </a:rPr>
              <a:t>)</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2: Levelling the Playing Field</a:t>
            </a:r>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2412832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50230E77-1134-3549-A539-85794927236C}"/>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3" name="Slide Number Placeholder 2">
            <a:extLst>
              <a:ext uri="{FF2B5EF4-FFF2-40B4-BE49-F238E27FC236}">
                <a16:creationId xmlns="" xmlns:a16="http://schemas.microsoft.com/office/drawing/2014/main"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24</a:t>
            </a:fld>
            <a:endParaRPr lang="x-none"/>
          </a:p>
        </p:txBody>
      </p:sp>
      <p:sp>
        <p:nvSpPr>
          <p:cNvPr id="16" name="Content Placeholder 15">
            <a:extLst>
              <a:ext uri="{FF2B5EF4-FFF2-40B4-BE49-F238E27FC236}">
                <a16:creationId xmlns="" xmlns:a16="http://schemas.microsoft.com/office/drawing/2014/main" id="{936C75CD-1F73-1F4B-8F6B-A3CFD83712A1}"/>
              </a:ext>
            </a:extLst>
          </p:cNvPr>
          <p:cNvSpPr>
            <a:spLocks noGrp="1"/>
          </p:cNvSpPr>
          <p:nvPr>
            <p:ph idx="12"/>
          </p:nvPr>
        </p:nvSpPr>
        <p:spPr>
          <a:xfrm>
            <a:off x="1092200" y="2482280"/>
            <a:ext cx="7885545" cy="3173983"/>
          </a:xfrm>
        </p:spPr>
        <p:txBody>
          <a:bodyPr/>
          <a:lstStyle/>
          <a:p>
            <a:r>
              <a:rPr lang="en-GB" noProof="0" dirty="0">
                <a:sym typeface="Arial"/>
              </a:rPr>
              <a:t>Understand violent extremism as a </a:t>
            </a:r>
            <a:r>
              <a:rPr lang="en-GB" b="1" noProof="0" dirty="0">
                <a:sym typeface="Arial"/>
              </a:rPr>
              <a:t>social phenomenon</a:t>
            </a:r>
            <a:r>
              <a:rPr lang="en-GB" noProof="0" dirty="0">
                <a:sym typeface="Arial"/>
              </a:rPr>
              <a:t/>
            </a:r>
            <a:br>
              <a:rPr lang="en-GB" noProof="0" dirty="0">
                <a:sym typeface="Arial"/>
              </a:rPr>
            </a:br>
            <a:r>
              <a:rPr lang="en-GB" noProof="0" dirty="0">
                <a:sym typeface="Arial"/>
              </a:rPr>
              <a:t>and the impact it can have in society.</a:t>
            </a:r>
          </a:p>
          <a:p>
            <a:r>
              <a:rPr lang="en-GB" noProof="0" dirty="0">
                <a:sym typeface="Arial"/>
              </a:rPr>
              <a:t>Emphasise </a:t>
            </a:r>
            <a:r>
              <a:rPr lang="en-GB" b="1" noProof="0" dirty="0">
                <a:sym typeface="Arial"/>
              </a:rPr>
              <a:t>prevention</a:t>
            </a:r>
            <a:r>
              <a:rPr lang="en-GB" noProof="0" dirty="0">
                <a:sym typeface="Arial"/>
              </a:rPr>
              <a:t>.</a:t>
            </a:r>
          </a:p>
          <a:p>
            <a:r>
              <a:rPr lang="en-GB" noProof="0" dirty="0">
                <a:sym typeface="Arial"/>
              </a:rPr>
              <a:t>Recognise role that </a:t>
            </a:r>
            <a:r>
              <a:rPr lang="en-GB" b="1" noProof="0" dirty="0">
                <a:sym typeface="Arial"/>
              </a:rPr>
              <a:t>public health/social workers </a:t>
            </a:r>
            <a:r>
              <a:rPr lang="en-GB" noProof="0" dirty="0">
                <a:sym typeface="Arial"/>
              </a:rPr>
              <a:t>can</a:t>
            </a:r>
            <a:br>
              <a:rPr lang="en-GB" noProof="0" dirty="0">
                <a:sym typeface="Arial"/>
              </a:rPr>
            </a:br>
            <a:r>
              <a:rPr lang="en-GB" noProof="0" dirty="0">
                <a:sym typeface="Arial"/>
              </a:rPr>
              <a:t>play in reducing violence in community.</a:t>
            </a:r>
          </a:p>
          <a:p>
            <a:r>
              <a:rPr lang="en-GB" noProof="0" dirty="0">
                <a:sym typeface="Arial"/>
              </a:rPr>
              <a:t>Allows for </a:t>
            </a:r>
            <a:r>
              <a:rPr lang="en-GB" b="1" noProof="0" dirty="0">
                <a:sym typeface="Arial"/>
              </a:rPr>
              <a:t>multi-purpose programming and avoiding stigma </a:t>
            </a:r>
            <a:r>
              <a:rPr lang="en-GB" noProof="0" dirty="0">
                <a:sym typeface="Arial"/>
              </a:rPr>
              <a:t>that a law enforcement-only approach does not allow.</a:t>
            </a:r>
          </a:p>
        </p:txBody>
      </p:sp>
      <p:sp>
        <p:nvSpPr>
          <p:cNvPr id="28" name="Content Placeholder 27">
            <a:extLst>
              <a:ext uri="{FF2B5EF4-FFF2-40B4-BE49-F238E27FC236}">
                <a16:creationId xmlns="" xmlns:a16="http://schemas.microsoft.com/office/drawing/2014/main" id="{04576B99-6CF9-924A-B30F-3EA734E02D06}"/>
              </a:ext>
            </a:extLst>
          </p:cNvPr>
          <p:cNvSpPr>
            <a:spLocks noGrp="1"/>
          </p:cNvSpPr>
          <p:nvPr>
            <p:ph sz="quarter" idx="13"/>
          </p:nvPr>
        </p:nvSpPr>
        <p:spPr>
          <a:xfrm>
            <a:off x="581025" y="137246"/>
            <a:ext cx="10313230" cy="297144"/>
          </a:xfrm>
        </p:spPr>
        <p:txBody>
          <a:bodyPr/>
          <a:lstStyle/>
          <a:p>
            <a:r>
              <a:rPr lang="en-GB" noProof="0" dirty="0"/>
              <a:t>Module 2: Levelling the Playing Field</a:t>
            </a:r>
          </a:p>
        </p:txBody>
      </p:sp>
      <p:sp>
        <p:nvSpPr>
          <p:cNvPr id="13" name="Footer Placeholder 3">
            <a:extLst>
              <a:ext uri="{FF2B5EF4-FFF2-40B4-BE49-F238E27FC236}">
                <a16:creationId xmlns="" xmlns:a16="http://schemas.microsoft.com/office/drawing/2014/main"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2" name="Title 6">
            <a:extLst>
              <a:ext uri="{FF2B5EF4-FFF2-40B4-BE49-F238E27FC236}">
                <a16:creationId xmlns="" xmlns:a16="http://schemas.microsoft.com/office/drawing/2014/main" id="{4A9842B9-586C-BB44-8DC2-7AF780E00250}"/>
              </a:ext>
            </a:extLst>
          </p:cNvPr>
          <p:cNvSpPr txBox="1">
            <a:spLocks/>
          </p:cNvSpPr>
          <p:nvPr/>
        </p:nvSpPr>
        <p:spPr>
          <a:xfrm>
            <a:off x="0" y="1773238"/>
            <a:ext cx="12192000"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Public Health Approach</a:t>
            </a:r>
          </a:p>
        </p:txBody>
      </p:sp>
      <p:sp>
        <p:nvSpPr>
          <p:cNvPr id="18" name="Rounded Rectangle 17">
            <a:extLst>
              <a:ext uri="{FF2B5EF4-FFF2-40B4-BE49-F238E27FC236}">
                <a16:creationId xmlns="" xmlns:a16="http://schemas.microsoft.com/office/drawing/2014/main" id="{4C100AE0-13F1-FA43-AACB-1E7E01BB9684}"/>
              </a:ext>
            </a:extLst>
          </p:cNvPr>
          <p:cNvSpPr/>
          <p:nvPr/>
        </p:nvSpPr>
        <p:spPr>
          <a:xfrm>
            <a:off x="8933812" y="2766060"/>
            <a:ext cx="2688870" cy="2027633"/>
          </a:xfrm>
          <a:prstGeom prst="roundRect">
            <a:avLst>
              <a:gd name="adj" fmla="val 4382"/>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44000" rtlCol="0" anchor="t">
            <a:spAutoFit/>
          </a:bodyPr>
          <a:lstStyle/>
          <a:p>
            <a:pPr lvl="0" algn="ctr" defTabSz="914400">
              <a:buClr>
                <a:srgbClr val="000000"/>
              </a:buClr>
              <a:defRPr/>
            </a:pPr>
            <a:r>
              <a:rPr lang="en-GB" b="1" dirty="0">
                <a:solidFill>
                  <a:schemeClr val="bg1"/>
                </a:solidFill>
                <a:latin typeface="Open Sans" panose="020B0606030504020204" pitchFamily="34" charset="0"/>
                <a:sym typeface="Arial"/>
              </a:rPr>
              <a:t>Public Health Prevention Pyramid</a:t>
            </a:r>
          </a:p>
          <a:p>
            <a:pPr lvl="0" algn="ctr" defTabSz="914400">
              <a:buClr>
                <a:srgbClr val="000000"/>
              </a:buClr>
              <a:defRPr/>
            </a:pPr>
            <a:endParaRPr lang="en-GB" dirty="0">
              <a:solidFill>
                <a:schemeClr val="bg1"/>
              </a:solidFill>
              <a:latin typeface="Open Sans" panose="020B0606030504020204" pitchFamily="34" charset="0"/>
              <a:sym typeface="Arial"/>
            </a:endParaRPr>
          </a:p>
          <a:p>
            <a:pPr marL="285750" lvl="1" indent="-285750" algn="just" defTabSz="914400">
              <a:buClr>
                <a:srgbClr val="000000"/>
              </a:buClr>
              <a:buFont typeface="Wingdings" pitchFamily="2" charset="2"/>
              <a:buChar char="§"/>
              <a:defRPr/>
            </a:pPr>
            <a:r>
              <a:rPr lang="en-GB" dirty="0">
                <a:solidFill>
                  <a:schemeClr val="bg1"/>
                </a:solidFill>
                <a:latin typeface="Open Sans" panose="020B0606030504020204" pitchFamily="34" charset="0"/>
                <a:sym typeface="Arial"/>
              </a:rPr>
              <a:t>Primary</a:t>
            </a:r>
          </a:p>
          <a:p>
            <a:pPr marL="285750" lvl="0" indent="-285750" algn="just" defTabSz="914400">
              <a:buClr>
                <a:srgbClr val="000000"/>
              </a:buClr>
              <a:buFont typeface="Wingdings" pitchFamily="2" charset="2"/>
              <a:buChar char="§"/>
              <a:defRPr/>
            </a:pPr>
            <a:r>
              <a:rPr lang="en-GB" dirty="0">
                <a:solidFill>
                  <a:schemeClr val="bg1"/>
                </a:solidFill>
                <a:latin typeface="Open Sans" panose="020B0606030504020204" pitchFamily="34" charset="0"/>
                <a:sym typeface="Arial"/>
              </a:rPr>
              <a:t>Secondary</a:t>
            </a:r>
          </a:p>
          <a:p>
            <a:pPr marL="285750" lvl="0" indent="-285750" algn="just" defTabSz="914400">
              <a:buClr>
                <a:srgbClr val="000000"/>
              </a:buClr>
              <a:buFont typeface="Wingdings" pitchFamily="2" charset="2"/>
              <a:buChar char="§"/>
              <a:defRPr/>
            </a:pPr>
            <a:r>
              <a:rPr lang="en-GB" dirty="0">
                <a:solidFill>
                  <a:schemeClr val="bg1"/>
                </a:solidFill>
                <a:latin typeface="Open Sans" panose="020B0606030504020204" pitchFamily="34" charset="0"/>
                <a:sym typeface="Arial"/>
              </a:rPr>
              <a:t>Tertiary</a:t>
            </a:r>
          </a:p>
        </p:txBody>
      </p:sp>
      <p:sp>
        <p:nvSpPr>
          <p:cNvPr id="19" name="Rectangle 18">
            <a:extLst>
              <a:ext uri="{FF2B5EF4-FFF2-40B4-BE49-F238E27FC236}">
                <a16:creationId xmlns="" xmlns:a16="http://schemas.microsoft.com/office/drawing/2014/main" id="{B34E4AC9-9255-5541-ACE2-CD86D0167950}"/>
              </a:ext>
            </a:extLst>
          </p:cNvPr>
          <p:cNvSpPr/>
          <p:nvPr/>
        </p:nvSpPr>
        <p:spPr>
          <a:xfrm>
            <a:off x="8537959" y="5923205"/>
            <a:ext cx="3010139"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a:t>
            </a:r>
            <a:r>
              <a:rPr lang="fr-FR" sz="1200" b="1" kern="0" dirty="0" err="1">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Weine</a:t>
            </a:r>
            <a:r>
              <a:rPr lang="fr-FR"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 S., and </a:t>
            </a:r>
            <a:r>
              <a:rPr lang="fr-FR" sz="1200" b="1" kern="0" dirty="0" err="1">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Eisenman</a:t>
            </a:r>
            <a:r>
              <a:rPr lang="fr-FR"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 D., 2016</a:t>
            </a: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a:t>
            </a:r>
          </a:p>
        </p:txBody>
      </p:sp>
    </p:spTree>
    <p:extLst>
      <p:ext uri="{BB962C8B-B14F-4D97-AF65-F5344CB8AC3E}">
        <p14:creationId xmlns:p14="http://schemas.microsoft.com/office/powerpoint/2010/main" val="2272561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2AFB3B-12CF-0B44-9599-0DBBA450B854}"/>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4" name="Slide Number Placeholder 3">
            <a:extLst>
              <a:ext uri="{FF2B5EF4-FFF2-40B4-BE49-F238E27FC236}">
                <a16:creationId xmlns="" xmlns:a16="http://schemas.microsoft.com/office/drawing/2014/main" id="{CE694668-EF8E-DF43-A5D5-A83CDDF9A705}"/>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25</a:t>
            </a:fld>
            <a:endParaRPr lang="x-none" dirty="0"/>
          </a:p>
        </p:txBody>
      </p:sp>
      <p:sp>
        <p:nvSpPr>
          <p:cNvPr id="32" name="Content Placeholder 31">
            <a:extLst>
              <a:ext uri="{FF2B5EF4-FFF2-40B4-BE49-F238E27FC236}">
                <a16:creationId xmlns="" xmlns:a16="http://schemas.microsoft.com/office/drawing/2014/main" id="{2D979D47-6F03-8E46-9AFC-7E2F973B17D2}"/>
              </a:ext>
            </a:extLst>
          </p:cNvPr>
          <p:cNvSpPr>
            <a:spLocks noGrp="1"/>
          </p:cNvSpPr>
          <p:nvPr>
            <p:ph sz="quarter" idx="13"/>
          </p:nvPr>
        </p:nvSpPr>
        <p:spPr>
          <a:xfrm>
            <a:off x="581025" y="137246"/>
            <a:ext cx="10313230" cy="297144"/>
          </a:xfrm>
        </p:spPr>
        <p:txBody>
          <a:bodyPr/>
          <a:lstStyle/>
          <a:p>
            <a:r>
              <a:rPr lang="en-GB" noProof="0" dirty="0"/>
              <a:t>Module 2: Levelling the Playing Field</a:t>
            </a:r>
          </a:p>
        </p:txBody>
      </p:sp>
      <p:sp>
        <p:nvSpPr>
          <p:cNvPr id="24" name="Footer Placeholder 3">
            <a:extLst>
              <a:ext uri="{FF2B5EF4-FFF2-40B4-BE49-F238E27FC236}">
                <a16:creationId xmlns="" xmlns:a16="http://schemas.microsoft.com/office/drawing/2014/main" id="{F12AF9F0-4C9C-0348-97D4-33C874A1A02B}"/>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8" name="Google Shape;293;p14">
            <a:extLst>
              <a:ext uri="{FF2B5EF4-FFF2-40B4-BE49-F238E27FC236}">
                <a16:creationId xmlns="" xmlns:a16="http://schemas.microsoft.com/office/drawing/2014/main" id="{D36EE9A5-0556-2541-AFA8-18EA274EBF8E}"/>
              </a:ext>
            </a:extLst>
          </p:cNvPr>
          <p:cNvPicPr preferRelativeResize="0"/>
          <p:nvPr/>
        </p:nvPicPr>
        <p:blipFill rotWithShape="1">
          <a:blip r:embed="rId3">
            <a:alphaModFix/>
          </a:blip>
          <a:srcRect l="4787" t="5976" r="3492" b="6313"/>
          <a:stretch/>
        </p:blipFill>
        <p:spPr>
          <a:xfrm>
            <a:off x="1847850" y="1317823"/>
            <a:ext cx="8782050" cy="4295379"/>
          </a:xfrm>
          <a:prstGeom prst="rect">
            <a:avLst/>
          </a:prstGeom>
          <a:noFill/>
          <a:ln>
            <a:noFill/>
          </a:ln>
          <a:effectLst/>
        </p:spPr>
      </p:pic>
      <p:sp>
        <p:nvSpPr>
          <p:cNvPr id="5" name="Google Shape;175;p4">
            <a:extLst>
              <a:ext uri="{FF2B5EF4-FFF2-40B4-BE49-F238E27FC236}">
                <a16:creationId xmlns="" xmlns:a16="http://schemas.microsoft.com/office/drawing/2014/main" id="{A9CEADC8-2BE3-B44D-B9B3-C5F96F70A33F}"/>
              </a:ext>
            </a:extLst>
          </p:cNvPr>
          <p:cNvSpPr txBox="1"/>
          <p:nvPr/>
        </p:nvSpPr>
        <p:spPr>
          <a:xfrm>
            <a:off x="1847851" y="5742617"/>
            <a:ext cx="8095140" cy="684561"/>
          </a:xfrm>
          <a:prstGeom prst="rect">
            <a:avLst/>
          </a:prstGeom>
          <a:noFill/>
          <a:ln>
            <a:noFill/>
          </a:ln>
        </p:spPr>
        <p:txBody>
          <a:bodyPr spcFirstLastPara="1" wrap="square" lIns="0" tIns="0" rIns="0" bIns="0" anchor="t" anchorCtr="0">
            <a:noAutofit/>
          </a:bodyPr>
          <a:lstStyle/>
          <a:p>
            <a:pPr lvl="0"/>
            <a:r>
              <a:rPr lang="en-GB" sz="1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Figure 1. </a:t>
            </a:r>
            <a:r>
              <a:rPr lang="en-GB" sz="14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Public Health Model of CT and P/CVE.</a:t>
            </a:r>
            <a:r>
              <a:rPr lang="en-GB"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p>
          <a:p>
            <a:pPr lvl="0"/>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Reprinted from </a:t>
            </a:r>
            <a:r>
              <a:rPr lang="en-GB" sz="1200" dirty="0" err="1">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Challgren</a:t>
            </a: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 J. et al. (2016).</a:t>
            </a:r>
            <a:r>
              <a:rPr lang="en-GB" sz="1200" i="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 Countering Violent Extremism: Applying the Public Health Model. </a:t>
            </a: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Washington, DC: </a:t>
            </a:r>
            <a:r>
              <a:rPr lang="en-GB" sz="1200" dirty="0" err="1">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Center</a:t>
            </a: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 for Security Studies. Georgetown University.</a:t>
            </a:r>
            <a:endParaRPr lang="fr-FR" sz="1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96373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26</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0" y="1773238"/>
            <a:ext cx="9979025" cy="2144177"/>
          </a:xfrm>
        </p:spPr>
        <p:txBody>
          <a:bodyPr wrap="square">
            <a:spAutoFit/>
          </a:bodyPr>
          <a:lstStyle/>
          <a:p>
            <a:pPr>
              <a:spcBef>
                <a:spcPts val="0"/>
              </a:spcBef>
              <a:spcAft>
                <a:spcPts val="0"/>
              </a:spcAft>
            </a:pPr>
            <a:r>
              <a:rPr lang="en-GB" b="1" noProof="0" dirty="0">
                <a:sym typeface="Calibri"/>
              </a:rPr>
              <a:t>“Do No Harm”: </a:t>
            </a:r>
            <a:r>
              <a:rPr lang="en-GB" i="1" noProof="0" dirty="0">
                <a:sym typeface="Calibri"/>
              </a:rPr>
              <a:t>“through and understanding of the local context, relationships, and dynamics more broadly, this involves </a:t>
            </a:r>
            <a:r>
              <a:rPr lang="en-GB" b="1" i="1" noProof="0" dirty="0">
                <a:sym typeface="Calibri"/>
              </a:rPr>
              <a:t>mitigating or avoiding negative, unintended consequences</a:t>
            </a:r>
            <a:r>
              <a:rPr lang="en-GB" i="1" noProof="0" dirty="0">
                <a:sym typeface="Calibri"/>
              </a:rPr>
              <a:t> that may result from P/CVE interventions, and seeking to </a:t>
            </a:r>
            <a:r>
              <a:rPr lang="en-GB" b="1" i="1" noProof="0" dirty="0">
                <a:sym typeface="Calibri"/>
              </a:rPr>
              <a:t>positively influence these dynamics”</a:t>
            </a:r>
            <a:r>
              <a:rPr lang="en-GB" b="1" noProof="0" dirty="0">
                <a:sym typeface="Calibri"/>
              </a:rPr>
              <a:t>.</a:t>
            </a:r>
          </a:p>
          <a:p>
            <a:pPr marL="0" indent="0" algn="r">
              <a:spcBef>
                <a:spcPts val="0"/>
              </a:spcBef>
              <a:spcAft>
                <a:spcPts val="0"/>
              </a:spcAft>
              <a:buNone/>
            </a:pPr>
            <a:r>
              <a:rPr lang="en-GB" noProof="0" dirty="0">
                <a:sym typeface="Calibri"/>
              </a:rPr>
              <a:t>(United Nations General Assembly, 2015)</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2: Levelling the Playing Field</a:t>
            </a:r>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1344703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878168" cy="584775"/>
          </a:xfrm>
        </p:spPr>
        <p:txBody>
          <a:bodyPr/>
          <a:lstStyle/>
          <a:p>
            <a:r>
              <a:rPr lang="en-GB" noProof="0"/>
              <a:t>Breakout Exercise</a:t>
            </a:r>
            <a:endParaRPr lang="en-GB" noProof="0" dirty="0"/>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27</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0" y="1590219"/>
            <a:ext cx="10366375" cy="4708981"/>
          </a:xfrm>
        </p:spPr>
        <p:txBody>
          <a:bodyPr wrap="square">
            <a:spAutoFit/>
          </a:bodyPr>
          <a:lstStyle/>
          <a:p>
            <a:pPr marL="0" lvl="0" indent="0">
              <a:buNone/>
            </a:pPr>
            <a:r>
              <a:rPr lang="en-GB" b="1" dirty="0">
                <a:sym typeface="Calibri"/>
              </a:rPr>
              <a:t>Instructions</a:t>
            </a:r>
          </a:p>
          <a:p>
            <a:pPr marL="457200" lvl="0" indent="-457200">
              <a:buFont typeface="+mj-lt"/>
              <a:buAutoNum type="arabicPeriod"/>
            </a:pPr>
            <a:r>
              <a:rPr lang="en-GB" dirty="0">
                <a:sym typeface="Calibri"/>
              </a:rPr>
              <a:t>Choose a note taker and a rapporteur for your group.</a:t>
            </a:r>
          </a:p>
          <a:p>
            <a:pPr marL="457200" lvl="0" indent="-457200">
              <a:buFont typeface="+mj-lt"/>
              <a:buAutoNum type="arabicPeriod"/>
            </a:pPr>
            <a:r>
              <a:rPr lang="en-GB" dirty="0">
                <a:sym typeface="Calibri"/>
              </a:rPr>
              <a:t>Discuss and then answer the following questions:</a:t>
            </a:r>
          </a:p>
          <a:p>
            <a:pPr marL="828000" lvl="1" indent="-342900">
              <a:buFont typeface="+mj-lt"/>
              <a:buAutoNum type="alphaLcParenR"/>
            </a:pPr>
            <a:r>
              <a:rPr lang="en-GB" dirty="0">
                <a:sym typeface="Arial"/>
              </a:rPr>
              <a:t>Agree on one locality where violent extremism (VE) is a concern.</a:t>
            </a:r>
          </a:p>
          <a:p>
            <a:pPr marL="828000" lvl="1" indent="-342900">
              <a:buFont typeface="+mj-lt"/>
              <a:buAutoNum type="alphaLcParenR"/>
            </a:pPr>
            <a:r>
              <a:rPr lang="en-GB" dirty="0">
                <a:sym typeface="Arial"/>
              </a:rPr>
              <a:t>Name at least three issues than can be conducive to vulnerability to VE in that locality.</a:t>
            </a:r>
          </a:p>
          <a:p>
            <a:pPr marL="828000" lvl="1" indent="-342900">
              <a:buFont typeface="+mj-lt"/>
              <a:buAutoNum type="alphaLcParenR"/>
            </a:pPr>
            <a:r>
              <a:rPr lang="en-GB" dirty="0">
                <a:sym typeface="Arial"/>
              </a:rPr>
              <a:t>Who is influencing or has the capacity/capability to influence (whether positively or negatively) vulnerable individuals?</a:t>
            </a:r>
          </a:p>
          <a:p>
            <a:pPr marL="828000" lvl="1" indent="-342900">
              <a:buFont typeface="+mj-lt"/>
              <a:buAutoNum type="alphaLcParenR"/>
            </a:pPr>
            <a:r>
              <a:rPr lang="en-GB" dirty="0">
                <a:sym typeface="Arial"/>
              </a:rPr>
              <a:t>To what extent are primary, secondary, and tertiary interventions (i.e., public health approach) being operationalised in your country or community?</a:t>
            </a:r>
          </a:p>
          <a:p>
            <a:pPr marL="828000" lvl="1" indent="-342900">
              <a:buFont typeface="+mj-lt"/>
              <a:buAutoNum type="alphaLcParenR"/>
            </a:pPr>
            <a:r>
              <a:rPr lang="en-GB" dirty="0">
                <a:sym typeface="Arial"/>
              </a:rPr>
              <a:t>Should P/CVE interventions in this locality focus on disengagement and/or </a:t>
            </a:r>
            <a:r>
              <a:rPr lang="en-GB" dirty="0" err="1">
                <a:sym typeface="Arial"/>
              </a:rPr>
              <a:t>deradicalisation</a:t>
            </a:r>
            <a:r>
              <a:rPr lang="en-GB" dirty="0">
                <a:sym typeface="Arial"/>
              </a:rPr>
              <a:t> and why?</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878168" cy="297144"/>
          </a:xfrm>
        </p:spPr>
        <p:txBody>
          <a:bodyPr>
            <a:normAutofit/>
          </a:bodyPr>
          <a:lstStyle/>
          <a:p>
            <a:r>
              <a:rPr lang="en-GB" noProof="0"/>
              <a:t>Module 2: Levelling the Playing Field</a:t>
            </a:r>
            <a:endParaRPr lang="en-GB" noProof="0" dirty="0"/>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9" name="Graphic 8" descr="Chat">
            <a:extLst>
              <a:ext uri="{FF2B5EF4-FFF2-40B4-BE49-F238E27FC236}">
                <a16:creationId xmlns="" xmlns:a16="http://schemas.microsoft.com/office/drawing/2014/main" id="{53F25AD8-55E5-6242-B9EE-84D60ED3AEF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3447010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Summary and Conclusions</a:t>
            </a:r>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28</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0" y="1688337"/>
            <a:ext cx="10366375" cy="4611070"/>
          </a:xfrm>
        </p:spPr>
        <p:txBody>
          <a:bodyPr wrap="square">
            <a:spAutoFit/>
          </a:bodyPr>
          <a:lstStyle/>
          <a:p>
            <a:pPr marL="457200" lvl="0" indent="-457200">
              <a:buFont typeface="+mj-lt"/>
              <a:buAutoNum type="arabicPeriod"/>
            </a:pPr>
            <a:r>
              <a:rPr lang="en-GB" b="1" noProof="0" dirty="0"/>
              <a:t>Different professional backgrounds/experiences, but shared terminology and understanding</a:t>
            </a:r>
            <a:r>
              <a:rPr lang="en-GB" noProof="0" dirty="0"/>
              <a:t> of foundational concepts.</a:t>
            </a:r>
          </a:p>
          <a:p>
            <a:pPr marL="457200" lvl="0" indent="-457200">
              <a:buFont typeface="+mj-lt"/>
              <a:buAutoNum type="arabicPeriod"/>
            </a:pPr>
            <a:r>
              <a:rPr lang="en-GB" b="1" noProof="0" dirty="0"/>
              <a:t>Radicalisation to violent extremism is a complex phenomenon: </a:t>
            </a:r>
            <a:r>
              <a:rPr lang="en-GB" noProof="0" dirty="0"/>
              <a:t>no single path, profile, or factor.</a:t>
            </a:r>
          </a:p>
          <a:p>
            <a:pPr marL="457200" lvl="0" indent="-457200">
              <a:buFont typeface="+mj-lt"/>
              <a:buAutoNum type="arabicPeriod"/>
            </a:pPr>
            <a:r>
              <a:rPr lang="en-GB" b="1" noProof="0" dirty="0"/>
              <a:t>No single actor, agency, or organisation can address multiple factors/needs </a:t>
            </a:r>
            <a:r>
              <a:rPr lang="en-GB" noProof="0" dirty="0"/>
              <a:t>of an individual on own.</a:t>
            </a:r>
          </a:p>
          <a:p>
            <a:pPr marL="457200" lvl="0" indent="-457200">
              <a:buFont typeface="+mj-lt"/>
              <a:buAutoNum type="arabicPeriod"/>
            </a:pPr>
            <a:r>
              <a:rPr lang="en-GB" b="1" noProof="0" dirty="0"/>
              <a:t>Benefits of multi-actor interventions </a:t>
            </a:r>
            <a:r>
              <a:rPr lang="en-GB" noProof="0" dirty="0"/>
              <a:t>that involve range of professionals.</a:t>
            </a:r>
          </a:p>
          <a:p>
            <a:pPr marL="457200" lvl="0" indent="-457200">
              <a:buFont typeface="+mj-lt"/>
              <a:buAutoNum type="arabicPeriod"/>
            </a:pPr>
            <a:r>
              <a:rPr lang="en-GB" b="1" noProof="0" dirty="0"/>
              <a:t>Most suitable for secondary and/or tertiary prevention, </a:t>
            </a:r>
            <a:r>
              <a:rPr lang="en-GB" noProof="0" dirty="0"/>
              <a:t>but depends on the context.</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2: Levelling the Playing Field</a:t>
            </a:r>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3207034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02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a:xfrm>
            <a:off x="581192" y="558657"/>
            <a:ext cx="10313231" cy="584775"/>
          </a:xfrm>
        </p:spPr>
        <p:txBody>
          <a:bodyPr/>
          <a:lstStyle/>
          <a:p>
            <a:r>
              <a:rPr lang="en-GB" noProof="0" dirty="0"/>
              <a:t>Learning Objectives</a:t>
            </a:r>
          </a:p>
        </p:txBody>
      </p:sp>
      <p:sp>
        <p:nvSpPr>
          <p:cNvPr id="3" name="Slide Number Placeholder 2">
            <a:extLst>
              <a:ext uri="{FF2B5EF4-FFF2-40B4-BE49-F238E27FC236}">
                <a16:creationId xmlns="" xmlns:a16="http://schemas.microsoft.com/office/drawing/2014/main" id="{B53D6146-A220-7748-AF72-FA29965C3F46}"/>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3</a:t>
            </a:fld>
            <a:endParaRPr lang="x-none" dirty="0"/>
          </a:p>
        </p:txBody>
      </p:sp>
      <p:sp>
        <p:nvSpPr>
          <p:cNvPr id="31" name="Content Placeholder 30">
            <a:extLst>
              <a:ext uri="{FF2B5EF4-FFF2-40B4-BE49-F238E27FC236}">
                <a16:creationId xmlns="" xmlns:a16="http://schemas.microsoft.com/office/drawing/2014/main" id="{B8A17613-EE0A-5742-BA23-CD4B5CF18FE5}"/>
              </a:ext>
            </a:extLst>
          </p:cNvPr>
          <p:cNvSpPr>
            <a:spLocks noGrp="1"/>
          </p:cNvSpPr>
          <p:nvPr>
            <p:ph sz="quarter" idx="13"/>
          </p:nvPr>
        </p:nvSpPr>
        <p:spPr>
          <a:xfrm>
            <a:off x="581025" y="137246"/>
            <a:ext cx="10313230" cy="297144"/>
          </a:xfrm>
        </p:spPr>
        <p:txBody>
          <a:bodyPr/>
          <a:lstStyle/>
          <a:p>
            <a:r>
              <a:rPr lang="en-GB" noProof="0" dirty="0"/>
              <a:t>Module 1: Partnership as a Foundation for Multi-Actor Interventions</a:t>
            </a:r>
          </a:p>
          <a:p>
            <a:endParaRPr lang="en-GB" noProof="0" dirty="0"/>
          </a:p>
        </p:txBody>
      </p:sp>
      <p:sp>
        <p:nvSpPr>
          <p:cNvPr id="24" name="Footer Placeholder 4">
            <a:extLst>
              <a:ext uri="{FF2B5EF4-FFF2-40B4-BE49-F238E27FC236}">
                <a16:creationId xmlns="" xmlns:a16="http://schemas.microsoft.com/office/drawing/2014/main" id="{AA90C734-583A-9644-81AB-87A6019572BB}"/>
              </a:ext>
            </a:extLst>
          </p:cNvPr>
          <p:cNvSpPr>
            <a:spLocks noGrp="1"/>
          </p:cNvSpPr>
          <p:nvPr>
            <p:ph type="ftr" sz="quarter" idx="11"/>
          </p:nvPr>
        </p:nvSpPr>
        <p:spPr>
          <a:xfrm>
            <a:off x="7382312" y="6374813"/>
            <a:ext cx="4077048" cy="365125"/>
          </a:xfrm>
        </p:spPr>
        <p:txBody>
          <a:bodyPr anchor="ctr"/>
          <a:lstStyle>
            <a:lvl1pPr algn="r">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GB" dirty="0"/>
              <a:t>IIJ Multi-Actor P/CVE Training Curriculum</a:t>
            </a:r>
          </a:p>
        </p:txBody>
      </p:sp>
      <p:sp>
        <p:nvSpPr>
          <p:cNvPr id="19" name="Freeform 18">
            <a:extLst>
              <a:ext uri="{FF2B5EF4-FFF2-40B4-BE49-F238E27FC236}">
                <a16:creationId xmlns="" xmlns:a16="http://schemas.microsoft.com/office/drawing/2014/main" id="{DA0D32D4-F35D-D74D-AA71-674E0B2079EE}"/>
              </a:ext>
            </a:extLst>
          </p:cNvPr>
          <p:cNvSpPr/>
          <p:nvPr/>
        </p:nvSpPr>
        <p:spPr>
          <a:xfrm>
            <a:off x="8318007" y="3710194"/>
            <a:ext cx="2622695" cy="1124154"/>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25000"/>
              </a:lnSpc>
              <a:spcBef>
                <a:spcPct val="0"/>
              </a:spcBef>
              <a:spcAft>
                <a:spcPct val="35000"/>
              </a:spcAft>
              <a:buNone/>
            </a:pPr>
            <a:r>
              <a:rPr lang="x-none" sz="2000" b="1" i="0" kern="1200" baseline="0">
                <a:solidFill>
                  <a:schemeClr val="tx2"/>
                </a:solidFill>
                <a:latin typeface="Open Sans" panose="020B0606030504020204" pitchFamily="34" charset="0"/>
                <a:ea typeface="Open Sans" panose="020B0606030504020204" pitchFamily="34" charset="0"/>
                <a:cs typeface="Open Sans" panose="020B0606030504020204" pitchFamily="34" charset="0"/>
              </a:rPr>
              <a:t>Create a safe place </a:t>
            </a:r>
            <a:r>
              <a:rPr lang="x-none" sz="2000" b="0" i="0" kern="1200" baseline="0">
                <a:solidFill>
                  <a:schemeClr val="tx2"/>
                </a:solidFill>
                <a:latin typeface="Open Sans" panose="020B0606030504020204" pitchFamily="34" charset="0"/>
                <a:ea typeface="Open Sans" panose="020B0606030504020204" pitchFamily="34" charset="0"/>
                <a:cs typeface="Open Sans" panose="020B0606030504020204" pitchFamily="34" charset="0"/>
              </a:rPr>
              <a:t>for the exchange of perspectives.</a:t>
            </a:r>
            <a:endParaRPr lang="en-US" sz="2000" b="0" i="0" kern="12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 name="Graphic 25" descr="Badge Tick">
            <a:extLst>
              <a:ext uri="{FF2B5EF4-FFF2-40B4-BE49-F238E27FC236}">
                <a16:creationId xmlns="" xmlns:a16="http://schemas.microsoft.com/office/drawing/2014/main" id="{28217924-FDC0-6142-928C-CF2C22EBBFE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426612" y="2038247"/>
            <a:ext cx="1338777" cy="1338777"/>
          </a:xfrm>
          <a:prstGeom prst="rect">
            <a:avLst/>
          </a:prstGeom>
        </p:spPr>
      </p:pic>
      <p:pic>
        <p:nvPicPr>
          <p:cNvPr id="27" name="Graphic 26" descr="Badge Tick">
            <a:extLst>
              <a:ext uri="{FF2B5EF4-FFF2-40B4-BE49-F238E27FC236}">
                <a16:creationId xmlns="" xmlns:a16="http://schemas.microsoft.com/office/drawing/2014/main" id="{5C46576F-3C1D-DA47-9C1F-505C5F93ED4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93256" y="2038247"/>
            <a:ext cx="1338777" cy="1338777"/>
          </a:xfrm>
          <a:prstGeom prst="rect">
            <a:avLst/>
          </a:prstGeom>
        </p:spPr>
      </p:pic>
      <p:pic>
        <p:nvPicPr>
          <p:cNvPr id="28" name="Graphic 27" descr="Badge Tick">
            <a:extLst>
              <a:ext uri="{FF2B5EF4-FFF2-40B4-BE49-F238E27FC236}">
                <a16:creationId xmlns="" xmlns:a16="http://schemas.microsoft.com/office/drawing/2014/main" id="{390665A8-4495-4644-9B4D-A99A8D6E616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959965" y="2038247"/>
            <a:ext cx="1338777" cy="1338777"/>
          </a:xfrm>
          <a:prstGeom prst="rect">
            <a:avLst/>
          </a:prstGeom>
        </p:spPr>
      </p:pic>
      <p:sp>
        <p:nvSpPr>
          <p:cNvPr id="32" name="Freeform 31">
            <a:extLst>
              <a:ext uri="{FF2B5EF4-FFF2-40B4-BE49-F238E27FC236}">
                <a16:creationId xmlns="" xmlns:a16="http://schemas.microsoft.com/office/drawing/2014/main" id="{6772744F-CDCC-6B4C-B8F3-F75519794212}"/>
              </a:ext>
            </a:extLst>
          </p:cNvPr>
          <p:cNvSpPr/>
          <p:nvPr/>
        </p:nvSpPr>
        <p:spPr>
          <a:xfrm>
            <a:off x="4461643" y="3710194"/>
            <a:ext cx="3268713" cy="150893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pPr>
            <a:r>
              <a:rPr lang="x-none" sz="2000">
                <a:solidFill>
                  <a:schemeClr val="tx2"/>
                </a:solidFill>
                <a:latin typeface="Open Sans" panose="020B0606030504020204" pitchFamily="34" charset="0"/>
                <a:ea typeface="Open Sans" panose="020B0606030504020204" pitchFamily="34" charset="0"/>
                <a:cs typeface="Open Sans" panose="020B0606030504020204" pitchFamily="34" charset="0"/>
              </a:rPr>
              <a:t>Identify </a:t>
            </a:r>
            <a:r>
              <a:rPr lang="x-none" sz="2000" b="1">
                <a:solidFill>
                  <a:schemeClr val="tx2"/>
                </a:solidFill>
                <a:latin typeface="Open Sans" panose="020B0606030504020204" pitchFamily="34" charset="0"/>
                <a:ea typeface="Open Sans" panose="020B0606030504020204" pitchFamily="34" charset="0"/>
                <a:cs typeface="Open Sans" panose="020B0606030504020204" pitchFamily="34" charset="0"/>
              </a:rPr>
              <a:t>common objectives </a:t>
            </a:r>
            <a:r>
              <a:rPr lang="x-none" sz="2000">
                <a:solidFill>
                  <a:schemeClr val="tx2"/>
                </a:solidFill>
                <a:latin typeface="Open Sans" panose="020B0606030504020204" pitchFamily="34" charset="0"/>
                <a:ea typeface="Open Sans" panose="020B0606030504020204" pitchFamily="34" charset="0"/>
                <a:cs typeface="Open Sans" panose="020B0606030504020204" pitchFamily="34" charset="0"/>
              </a:rPr>
              <a:t>through </a:t>
            </a:r>
            <a:r>
              <a:rPr lang="x-none" sz="2000" b="1">
                <a:solidFill>
                  <a:schemeClr val="tx2"/>
                </a:solidFill>
                <a:latin typeface="Open Sans" panose="020B0606030504020204" pitchFamily="34" charset="0"/>
                <a:ea typeface="Open Sans" panose="020B0606030504020204" pitchFamily="34" charset="0"/>
                <a:cs typeface="Open Sans" panose="020B0606030504020204" pitchFamily="34" charset="0"/>
              </a:rPr>
              <a:t>effective communication</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a:t>
            </a:r>
            <a:endPar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Freeform 32">
            <a:extLst>
              <a:ext uri="{FF2B5EF4-FFF2-40B4-BE49-F238E27FC236}">
                <a16:creationId xmlns="" xmlns:a16="http://schemas.microsoft.com/office/drawing/2014/main" id="{9DB33CC2-5D97-D04A-B6B9-3931AB3A61AC}"/>
              </a:ext>
            </a:extLst>
          </p:cNvPr>
          <p:cNvSpPr/>
          <p:nvPr/>
        </p:nvSpPr>
        <p:spPr>
          <a:xfrm>
            <a:off x="1251298" y="3710194"/>
            <a:ext cx="2622695" cy="1124154"/>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00100">
              <a:lnSpc>
                <a:spcPct val="125000"/>
              </a:lnSpc>
              <a:spcBef>
                <a:spcPct val="0"/>
              </a:spcBef>
              <a:spcAft>
                <a:spcPct val="35000"/>
              </a:spcAft>
            </a:pPr>
            <a:r>
              <a:rPr lang="x-none"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Understand the </a:t>
            </a:r>
            <a:r>
              <a:rPr lang="x-none"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promise </a:t>
            </a:r>
            <a:r>
              <a:rPr lang="x-none" sz="2000" b="1">
                <a:solidFill>
                  <a:schemeClr val="tx2"/>
                </a:solidFill>
                <a:latin typeface="Open Sans" panose="020B0606030504020204" pitchFamily="34" charset="0"/>
                <a:ea typeface="Open Sans" panose="020B0606030504020204" pitchFamily="34" charset="0"/>
                <a:cs typeface="Open Sans" panose="020B0606030504020204" pitchFamily="34" charset="0"/>
              </a:rPr>
              <a:t>of collaboration</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a:t>
            </a:r>
            <a:endPar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6313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79593A20-D6B2-4845-908B-CDBB2E237E55}"/>
              </a:ext>
            </a:extLst>
          </p:cNvPr>
          <p:cNvSpPr>
            <a:spLocks noGrp="1"/>
          </p:cNvSpPr>
          <p:nvPr>
            <p:ph type="subTitle" idx="1"/>
          </p:nvPr>
        </p:nvSpPr>
        <p:spPr>
          <a:xfrm>
            <a:off x="3410378" y="3672900"/>
            <a:ext cx="5126671" cy="1477328"/>
          </a:xfrm>
        </p:spPr>
        <p:txBody>
          <a:bodyPr wrap="square">
            <a:spAutoFit/>
          </a:bodyPr>
          <a:lstStyle/>
          <a:p>
            <a:r>
              <a:rPr lang="en-GB" noProof="0" dirty="0"/>
              <a:t>Common Features of a </a:t>
            </a:r>
            <a:br>
              <a:rPr lang="en-GB" noProof="0" dirty="0"/>
            </a:br>
            <a:r>
              <a:rPr lang="en-GB" noProof="0" dirty="0"/>
              <a:t>Multi-Actor P/CVE Intervention Programme</a:t>
            </a:r>
          </a:p>
        </p:txBody>
      </p:sp>
      <p:sp>
        <p:nvSpPr>
          <p:cNvPr id="2" name="Title 1">
            <a:extLst>
              <a:ext uri="{FF2B5EF4-FFF2-40B4-BE49-F238E27FC236}">
                <a16:creationId xmlns="" xmlns:a16="http://schemas.microsoft.com/office/drawing/2014/main"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3</a:t>
            </a:r>
          </a:p>
        </p:txBody>
      </p:sp>
      <p:sp>
        <p:nvSpPr>
          <p:cNvPr id="5" name="Slide Number Placeholder 4">
            <a:extLst>
              <a:ext uri="{FF2B5EF4-FFF2-40B4-BE49-F238E27FC236}">
                <a16:creationId xmlns="" xmlns:a16="http://schemas.microsoft.com/office/drawing/2014/main"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x-none" smtClean="0"/>
              <a:pPr/>
              <a:t>30</a:t>
            </a:fld>
            <a:endParaRPr lang="x-none"/>
          </a:p>
        </p:txBody>
      </p:sp>
      <p:pic>
        <p:nvPicPr>
          <p:cNvPr id="14" name="Picture 13" descr="A picture containing shape&#10;&#10;Description automatically generated">
            <a:extLst>
              <a:ext uri="{FF2B5EF4-FFF2-40B4-BE49-F238E27FC236}">
                <a16:creationId xmlns="" xmlns:a16="http://schemas.microsoft.com/office/drawing/2014/main" id="{21C99C75-452C-E942-B63C-1D2BEF7ADCFA}"/>
              </a:ext>
            </a:extLst>
          </p:cNvPr>
          <p:cNvPicPr>
            <a:picLocks noChangeAspect="1"/>
          </p:cNvPicPr>
          <p:nvPr/>
        </p:nvPicPr>
        <p:blipFill>
          <a:blip r:embed="rId2"/>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1980909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p:txBody>
          <a:bodyPr/>
          <a:lstStyle/>
          <a:p>
            <a:r>
              <a:rPr lang="en-GB" noProof="0" dirty="0"/>
              <a:t>Introduction</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p:txBody>
          <a:bodyPr/>
          <a:lstStyle/>
          <a:p>
            <a:fld id="{8147DBEF-BD83-7C4B-BB76-3EC13072CDF4}" type="slidenum">
              <a:rPr lang="x-none" smtClean="0"/>
              <a:pPr/>
              <a:t>31</a:t>
            </a:fld>
            <a:endParaRPr lang="x-none"/>
          </a:p>
        </p:txBody>
      </p:sp>
      <p:sp>
        <p:nvSpPr>
          <p:cNvPr id="11" name="Content Placeholder 10">
            <a:extLst>
              <a:ext uri="{FF2B5EF4-FFF2-40B4-BE49-F238E27FC236}">
                <a16:creationId xmlns="" xmlns:a16="http://schemas.microsoft.com/office/drawing/2014/main" id="{05D67CAB-814B-3B4A-BFFA-72DB54619256}"/>
              </a:ext>
            </a:extLst>
          </p:cNvPr>
          <p:cNvSpPr>
            <a:spLocks noGrp="1"/>
          </p:cNvSpPr>
          <p:nvPr>
            <p:ph idx="12"/>
          </p:nvPr>
        </p:nvSpPr>
        <p:spPr/>
        <p:txBody>
          <a:bodyPr/>
          <a:lstStyle/>
          <a:p>
            <a:pPr lvl="0"/>
            <a:r>
              <a:rPr lang="en-GB" b="1" noProof="0" dirty="0">
                <a:sym typeface="Calibri"/>
              </a:rPr>
              <a:t>Contextualised and tailored </a:t>
            </a:r>
            <a:r>
              <a:rPr lang="en-GB" noProof="0" dirty="0">
                <a:sym typeface="Calibri"/>
              </a:rPr>
              <a:t>approach.</a:t>
            </a:r>
          </a:p>
          <a:p>
            <a:pPr lvl="0"/>
            <a:r>
              <a:rPr lang="en-GB" noProof="0" dirty="0">
                <a:sym typeface="Calibri"/>
              </a:rPr>
              <a:t>A number of </a:t>
            </a:r>
            <a:r>
              <a:rPr lang="en-GB" b="1" noProof="0" dirty="0">
                <a:sym typeface="Calibri"/>
              </a:rPr>
              <a:t>common elements and features</a:t>
            </a:r>
            <a:r>
              <a:rPr lang="en-GB" noProof="0" dirty="0">
                <a:sym typeface="Calibri"/>
              </a:rPr>
              <a:t>.</a:t>
            </a:r>
            <a:endParaRPr lang="en-GB" noProof="0" dirty="0">
              <a:sym typeface="Arial"/>
            </a:endParaRPr>
          </a:p>
          <a:p>
            <a:endParaRPr lang="en-GB" noProof="0" dirty="0"/>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802870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 xmlns:a16="http://schemas.microsoft.com/office/drawing/2014/main"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32</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1" y="1773238"/>
            <a:ext cx="6863080" cy="1697388"/>
          </a:xfrm>
        </p:spPr>
        <p:txBody>
          <a:bodyPr wrap="square">
            <a:spAutoFit/>
          </a:bodyPr>
          <a:lstStyle/>
          <a:p>
            <a:pPr marL="0" lvl="0" indent="0">
              <a:buNone/>
            </a:pPr>
            <a:r>
              <a:rPr lang="en-GB" noProof="0" dirty="0">
                <a:sym typeface="Calibri"/>
              </a:rPr>
              <a:t>To </a:t>
            </a:r>
            <a:r>
              <a:rPr lang="en-GB" b="1" noProof="0" dirty="0">
                <a:sym typeface="Calibri"/>
              </a:rPr>
              <a:t>identify common features </a:t>
            </a:r>
            <a:r>
              <a:rPr lang="en-GB" noProof="0" dirty="0">
                <a:sym typeface="Calibri"/>
              </a:rPr>
              <a:t>of existing multi-actor P/CVE intervention programmes and different programme models and </a:t>
            </a:r>
            <a:r>
              <a:rPr lang="en-GB" b="1" noProof="0" dirty="0">
                <a:sym typeface="Calibri"/>
              </a:rPr>
              <a:t>which ones are most relevant/applicable to the local context.</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pPr lvl="0"/>
            <a:r>
              <a:rPr lang="en-GB" noProof="0" dirty="0"/>
              <a:t>Module 3: </a:t>
            </a:r>
            <a:r>
              <a:rPr lang="en-GB" noProof="0" dirty="0">
                <a:sym typeface="Century Gothic"/>
              </a:rPr>
              <a:t>Common Features of a Multi-Actor P/CVE Intervention Programme</a:t>
            </a:r>
          </a:p>
        </p:txBody>
      </p:sp>
      <p:sp>
        <p:nvSpPr>
          <p:cNvPr id="23" name="Footer Placeholder 3">
            <a:extLst>
              <a:ext uri="{FF2B5EF4-FFF2-40B4-BE49-F238E27FC236}">
                <a16:creationId xmlns="" xmlns:a16="http://schemas.microsoft.com/office/drawing/2014/main"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 xmlns:a16="http://schemas.microsoft.com/office/drawing/2014/main" id="{D29935A7-D3E1-1142-9A43-BE7541D10AAE}"/>
              </a:ext>
            </a:extLst>
          </p:cNvPr>
          <p:cNvPicPr>
            <a:picLocks noChangeAspect="1"/>
          </p:cNvPicPr>
          <p:nvPr/>
        </p:nvPicPr>
        <p:blipFill>
          <a:blip r:embed="rId2"/>
          <a:stretch>
            <a:fillRect/>
          </a:stretch>
        </p:blipFill>
        <p:spPr>
          <a:xfrm>
            <a:off x="8621116" y="3338456"/>
            <a:ext cx="2812666" cy="2645520"/>
          </a:xfrm>
          <a:prstGeom prst="rect">
            <a:avLst/>
          </a:prstGeom>
        </p:spPr>
      </p:pic>
    </p:spTree>
    <p:extLst>
      <p:ext uri="{BB962C8B-B14F-4D97-AF65-F5344CB8AC3E}">
        <p14:creationId xmlns:p14="http://schemas.microsoft.com/office/powerpoint/2010/main" val="3672937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p:txBody>
          <a:bodyPr/>
          <a:lstStyle/>
          <a:p>
            <a:fld id="{8147DBEF-BD83-7C4B-BB76-3EC13072CDF4}" type="slidenum">
              <a:rPr lang="x-none" smtClean="0"/>
              <a:pPr/>
              <a:t>33</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sz="quarter" idx="13"/>
          </p:nvPr>
        </p:nvSpPr>
        <p:spPr/>
        <p:txBody>
          <a:bodyPr/>
          <a:lstStyle/>
          <a:p>
            <a:pPr lvl="0"/>
            <a:r>
              <a:rPr lang="en-GB" noProof="0" dirty="0"/>
              <a:t>Module 3: </a:t>
            </a:r>
            <a:r>
              <a:rPr lang="en-GB" noProof="0" dirty="0">
                <a:sym typeface="Century Gothic"/>
              </a:rPr>
              <a:t>Common Features of a Multi-Actor P/CVE Intervention Programme</a:t>
            </a:r>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19" name="Freeform 18">
            <a:extLst>
              <a:ext uri="{FF2B5EF4-FFF2-40B4-BE49-F238E27FC236}">
                <a16:creationId xmlns="" xmlns:a16="http://schemas.microsoft.com/office/drawing/2014/main" id="{DA0D32D4-F35D-D74D-AA71-674E0B2079EE}"/>
              </a:ext>
            </a:extLst>
          </p:cNvPr>
          <p:cNvSpPr/>
          <p:nvPr/>
        </p:nvSpPr>
        <p:spPr>
          <a:xfrm>
            <a:off x="8260808" y="3710194"/>
            <a:ext cx="2737089" cy="172483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and compare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different models and the actors involved in each.</a:t>
            </a:r>
          </a:p>
        </p:txBody>
      </p:sp>
      <p:pic>
        <p:nvPicPr>
          <p:cNvPr id="26" name="Graphic 25" descr="Badge Tick">
            <a:extLst>
              <a:ext uri="{FF2B5EF4-FFF2-40B4-BE49-F238E27FC236}">
                <a16:creationId xmlns="" xmlns:a16="http://schemas.microsoft.com/office/drawing/2014/main" id="{28217924-FDC0-6142-928C-CF2C22EBBFE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426612" y="2038247"/>
            <a:ext cx="1338777" cy="1338777"/>
          </a:xfrm>
          <a:prstGeom prst="rect">
            <a:avLst/>
          </a:prstGeom>
        </p:spPr>
      </p:pic>
      <p:pic>
        <p:nvPicPr>
          <p:cNvPr id="27" name="Graphic 26" descr="Badge Tick">
            <a:extLst>
              <a:ext uri="{FF2B5EF4-FFF2-40B4-BE49-F238E27FC236}">
                <a16:creationId xmlns="" xmlns:a16="http://schemas.microsoft.com/office/drawing/2014/main" id="{5C46576F-3C1D-DA47-9C1F-505C5F93ED4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893256" y="2038247"/>
            <a:ext cx="1338777" cy="1338777"/>
          </a:xfrm>
          <a:prstGeom prst="rect">
            <a:avLst/>
          </a:prstGeom>
        </p:spPr>
      </p:pic>
      <p:pic>
        <p:nvPicPr>
          <p:cNvPr id="28" name="Graphic 27" descr="Badge Tick">
            <a:extLst>
              <a:ext uri="{FF2B5EF4-FFF2-40B4-BE49-F238E27FC236}">
                <a16:creationId xmlns="" xmlns:a16="http://schemas.microsoft.com/office/drawing/2014/main" id="{390665A8-4495-4644-9B4D-A99A8D6E616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959965" y="2038247"/>
            <a:ext cx="1338777" cy="1338777"/>
          </a:xfrm>
          <a:prstGeom prst="rect">
            <a:avLst/>
          </a:prstGeom>
        </p:spPr>
      </p:pic>
      <p:sp>
        <p:nvSpPr>
          <p:cNvPr id="32" name="Freeform 31">
            <a:extLst>
              <a:ext uri="{FF2B5EF4-FFF2-40B4-BE49-F238E27FC236}">
                <a16:creationId xmlns="" xmlns:a16="http://schemas.microsoft.com/office/drawing/2014/main" id="{6772744F-CDCC-6B4C-B8F3-F75519794212}"/>
              </a:ext>
            </a:extLst>
          </p:cNvPr>
          <p:cNvSpPr/>
          <p:nvPr/>
        </p:nvSpPr>
        <p:spPr>
          <a:xfrm>
            <a:off x="4863112" y="3710194"/>
            <a:ext cx="2465775" cy="150893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the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context specificities to be addressed</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 to create a multi-actor intervention team.</a:t>
            </a:r>
          </a:p>
        </p:txBody>
      </p:sp>
      <p:sp>
        <p:nvSpPr>
          <p:cNvPr id="33" name="Freeform 32">
            <a:extLst>
              <a:ext uri="{FF2B5EF4-FFF2-40B4-BE49-F238E27FC236}">
                <a16:creationId xmlns="" xmlns:a16="http://schemas.microsoft.com/office/drawing/2014/main" id="{9DB33CC2-5D97-D04A-B6B9-3931AB3A61AC}"/>
              </a:ext>
            </a:extLst>
          </p:cNvPr>
          <p:cNvSpPr/>
          <p:nvPr/>
        </p:nvSpPr>
        <p:spPr>
          <a:xfrm>
            <a:off x="1057741" y="3710193"/>
            <a:ext cx="3009806"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the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common features of multi-actor P/CVE approaches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that will bind the various actors together.</a:t>
            </a:r>
          </a:p>
        </p:txBody>
      </p:sp>
    </p:spTree>
    <p:extLst>
      <p:ext uri="{BB962C8B-B14F-4D97-AF65-F5344CB8AC3E}">
        <p14:creationId xmlns:p14="http://schemas.microsoft.com/office/powerpoint/2010/main" val="2047754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p:txBody>
          <a:bodyPr/>
          <a:lstStyle/>
          <a:p>
            <a:r>
              <a:rPr lang="en-GB" noProof="0" dirty="0"/>
              <a:t>Common Features</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p:txBody>
          <a:bodyPr/>
          <a:lstStyle/>
          <a:p>
            <a:fld id="{8147DBEF-BD83-7C4B-BB76-3EC13072CDF4}" type="slidenum">
              <a:rPr lang="x-none" smtClean="0"/>
              <a:pPr/>
              <a:t>34</a:t>
            </a:fld>
            <a:endParaRPr lang="x-none"/>
          </a:p>
        </p:txBody>
      </p:sp>
      <p:sp>
        <p:nvSpPr>
          <p:cNvPr id="11" name="Content Placeholder 10">
            <a:extLst>
              <a:ext uri="{FF2B5EF4-FFF2-40B4-BE49-F238E27FC236}">
                <a16:creationId xmlns="" xmlns:a16="http://schemas.microsoft.com/office/drawing/2014/main" id="{05D67CAB-814B-3B4A-BFFA-72DB54619256}"/>
              </a:ext>
            </a:extLst>
          </p:cNvPr>
          <p:cNvSpPr>
            <a:spLocks noGrp="1"/>
          </p:cNvSpPr>
          <p:nvPr>
            <p:ph idx="12"/>
          </p:nvPr>
        </p:nvSpPr>
        <p:spPr/>
        <p:txBody>
          <a:bodyPr/>
          <a:lstStyle/>
          <a:p>
            <a:pPr lvl="0"/>
            <a:r>
              <a:rPr lang="en-GB" b="1" noProof="0" dirty="0">
                <a:sym typeface="Calibri"/>
              </a:rPr>
              <a:t>Voluntary</a:t>
            </a:r>
            <a:r>
              <a:rPr lang="en-GB" noProof="0" dirty="0">
                <a:sym typeface="Calibri"/>
              </a:rPr>
              <a:t> – based on consent.</a:t>
            </a:r>
          </a:p>
          <a:p>
            <a:pPr lvl="0"/>
            <a:r>
              <a:rPr lang="en-GB" b="1" noProof="0" dirty="0">
                <a:sym typeface="Arial"/>
              </a:rPr>
              <a:t>Multiple municipal/government agencies, CBOs, CSOs;</a:t>
            </a:r>
            <a:r>
              <a:rPr lang="en-GB" noProof="0" dirty="0">
                <a:sym typeface="Arial"/>
              </a:rPr>
              <a:t> different disciplines;  includes, where appropriate, police.</a:t>
            </a:r>
          </a:p>
          <a:p>
            <a:pPr lvl="0"/>
            <a:r>
              <a:rPr lang="en-GB" b="1" noProof="0" dirty="0">
                <a:sym typeface="Arial"/>
              </a:rPr>
              <a:t>Referrals accepted from multiple sources.</a:t>
            </a:r>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2307482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p:txBody>
          <a:bodyPr/>
          <a:lstStyle/>
          <a:p>
            <a:r>
              <a:rPr lang="en-GB" noProof="0" dirty="0"/>
              <a:t>Common Features</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p:txBody>
          <a:bodyPr/>
          <a:lstStyle/>
          <a:p>
            <a:fld id="{8147DBEF-BD83-7C4B-BB76-3EC13072CDF4}" type="slidenum">
              <a:rPr lang="x-none" smtClean="0"/>
              <a:pPr/>
              <a:t>35</a:t>
            </a:fld>
            <a:endParaRPr lang="x-none"/>
          </a:p>
        </p:txBody>
      </p:sp>
      <p:sp>
        <p:nvSpPr>
          <p:cNvPr id="11" name="Content Placeholder 10">
            <a:extLst>
              <a:ext uri="{FF2B5EF4-FFF2-40B4-BE49-F238E27FC236}">
                <a16:creationId xmlns="" xmlns:a16="http://schemas.microsoft.com/office/drawing/2014/main" id="{05D67CAB-814B-3B4A-BFFA-72DB54619256}"/>
              </a:ext>
            </a:extLst>
          </p:cNvPr>
          <p:cNvSpPr>
            <a:spLocks noGrp="1"/>
          </p:cNvSpPr>
          <p:nvPr>
            <p:ph idx="12"/>
          </p:nvPr>
        </p:nvSpPr>
        <p:spPr/>
        <p:txBody>
          <a:bodyPr/>
          <a:lstStyle/>
          <a:p>
            <a:pPr lvl="0"/>
            <a:r>
              <a:rPr lang="en-GB" b="1" noProof="0" dirty="0">
                <a:sym typeface="Calibri"/>
              </a:rPr>
              <a:t>Rely on contextualised individualised assessments.</a:t>
            </a:r>
          </a:p>
          <a:p>
            <a:pPr lvl="0"/>
            <a:r>
              <a:rPr lang="en-GB" b="1" noProof="0" dirty="0">
                <a:sym typeface="Calibri"/>
              </a:rPr>
              <a:t>Privacy-protecting information-sharing.</a:t>
            </a:r>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2382321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p:txBody>
          <a:bodyPr/>
          <a:lstStyle/>
          <a:p>
            <a:r>
              <a:rPr lang="en-GB" noProof="0" dirty="0"/>
              <a:t>Common Features</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p:txBody>
          <a:bodyPr/>
          <a:lstStyle/>
          <a:p>
            <a:fld id="{8147DBEF-BD83-7C4B-BB76-3EC13072CDF4}" type="slidenum">
              <a:rPr lang="x-none" smtClean="0"/>
              <a:pPr/>
              <a:t>36</a:t>
            </a:fld>
            <a:endParaRPr lang="x-none"/>
          </a:p>
        </p:txBody>
      </p:sp>
      <p:sp>
        <p:nvSpPr>
          <p:cNvPr id="11" name="Content Placeholder 10">
            <a:extLst>
              <a:ext uri="{FF2B5EF4-FFF2-40B4-BE49-F238E27FC236}">
                <a16:creationId xmlns="" xmlns:a16="http://schemas.microsoft.com/office/drawing/2014/main" id="{05D67CAB-814B-3B4A-BFFA-72DB54619256}"/>
              </a:ext>
            </a:extLst>
          </p:cNvPr>
          <p:cNvSpPr>
            <a:spLocks noGrp="1"/>
          </p:cNvSpPr>
          <p:nvPr>
            <p:ph idx="12"/>
          </p:nvPr>
        </p:nvSpPr>
        <p:spPr/>
        <p:txBody>
          <a:bodyPr/>
          <a:lstStyle/>
          <a:p>
            <a:pPr lvl="0"/>
            <a:r>
              <a:rPr lang="en-GB" b="1" noProof="0" dirty="0">
                <a:sym typeface="Calibri"/>
              </a:rPr>
              <a:t>Tailored intervention/support plans.</a:t>
            </a:r>
          </a:p>
          <a:p>
            <a:pPr lvl="0"/>
            <a:r>
              <a:rPr lang="en-GB" noProof="0" dirty="0">
                <a:sym typeface="Calibri"/>
              </a:rPr>
              <a:t>Basic levels of </a:t>
            </a:r>
            <a:r>
              <a:rPr lang="en-GB" b="1" noProof="0" dirty="0">
                <a:sym typeface="Calibri"/>
              </a:rPr>
              <a:t>trust</a:t>
            </a:r>
            <a:r>
              <a:rPr lang="en-GB" noProof="0" dirty="0">
                <a:sym typeface="Calibri"/>
              </a:rPr>
              <a:t>.</a:t>
            </a:r>
            <a:endParaRPr lang="en-GB" noProof="0" dirty="0">
              <a:sym typeface="Arial"/>
            </a:endParaRPr>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2571573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37</a:t>
            </a:fld>
            <a:endParaRPr lang="x-none"/>
          </a:p>
        </p:txBody>
      </p:sp>
      <p:sp>
        <p:nvSpPr>
          <p:cNvPr id="11" name="Content Placeholder 10">
            <a:extLst>
              <a:ext uri="{FF2B5EF4-FFF2-40B4-BE49-F238E27FC236}">
                <a16:creationId xmlns="" xmlns:a16="http://schemas.microsoft.com/office/drawing/2014/main" id="{05D67CAB-814B-3B4A-BFFA-72DB54619256}"/>
              </a:ext>
            </a:extLst>
          </p:cNvPr>
          <p:cNvSpPr>
            <a:spLocks noGrp="1"/>
          </p:cNvSpPr>
          <p:nvPr>
            <p:ph idx="12"/>
          </p:nvPr>
        </p:nvSpPr>
        <p:spPr>
          <a:xfrm>
            <a:off x="1092200" y="1773238"/>
            <a:ext cx="7904655" cy="1930082"/>
          </a:xfrm>
        </p:spPr>
        <p:txBody>
          <a:bodyPr numCol="1"/>
          <a:lstStyle/>
          <a:p>
            <a:pPr marL="0" lvl="0" indent="0">
              <a:buNone/>
            </a:pPr>
            <a:r>
              <a:rPr lang="en-GB" b="1" noProof="0" dirty="0">
                <a:sym typeface="Calibri"/>
              </a:rPr>
              <a:t>Instructions</a:t>
            </a:r>
          </a:p>
          <a:p>
            <a:pPr marL="0" lvl="0" indent="0">
              <a:buNone/>
            </a:pPr>
            <a:r>
              <a:rPr lang="en-GB" noProof="0" dirty="0">
                <a:sym typeface="Calibri"/>
              </a:rPr>
              <a:t>Consider the extent to which the local context can incorporate these features in multi-actor P/CVE intervention programmes and barriers/challenges to such incorporation.</a:t>
            </a:r>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36" name="Content Placeholder 10">
            <a:extLst>
              <a:ext uri="{FF2B5EF4-FFF2-40B4-BE49-F238E27FC236}">
                <a16:creationId xmlns="" xmlns:a16="http://schemas.microsoft.com/office/drawing/2014/main" id="{862254FD-41EA-044A-A4A5-EB7EA2ACE85C}"/>
              </a:ext>
            </a:extLst>
          </p:cNvPr>
          <p:cNvSpPr txBox="1">
            <a:spLocks/>
          </p:cNvSpPr>
          <p:nvPr/>
        </p:nvSpPr>
        <p:spPr>
          <a:xfrm>
            <a:off x="1092201" y="3821540"/>
            <a:ext cx="9919510" cy="2185416"/>
          </a:xfrm>
          <a:prstGeom prst="rect">
            <a:avLst/>
          </a:prstGeom>
        </p:spPr>
        <p:txBody>
          <a:bodyPr vert="horz" lIns="91440" tIns="45720" rIns="91440" bIns="45720" numCol="3" spcCol="576000" rtlCol="0" anchor="t" anchorCtr="0">
            <a:noAutofit/>
          </a:bodyPr>
          <a:lstStyle>
            <a:lvl1pPr marL="306000" indent="-306000" algn="l" defTabSz="457200" rtl="0" eaLnBrk="1" latinLnBrk="0" hangingPunct="1">
              <a:lnSpc>
                <a:spcPts val="3200"/>
              </a:lnSpc>
              <a:spcBef>
                <a:spcPct val="20000"/>
              </a:spcBef>
              <a:spcAft>
                <a:spcPts val="1200"/>
              </a:spcAft>
              <a:buClr>
                <a:schemeClr val="accent2"/>
              </a:buClr>
              <a:buSzPct val="92000"/>
              <a:buFont typeface="Wingdings 2" panose="05020102010507070707" pitchFamily="18" charset="2"/>
              <a:buChar char=""/>
              <a:defRPr sz="20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indent="-342900">
              <a:lnSpc>
                <a:spcPct val="100000"/>
              </a:lnSpc>
              <a:spcBef>
                <a:spcPts val="432"/>
              </a:spcBef>
              <a:spcAft>
                <a:spcPts val="600"/>
              </a:spcAft>
              <a:buFont typeface="+mj-lt"/>
              <a:buAutoNum type="alphaLcParenR"/>
            </a:pPr>
            <a:r>
              <a:rPr lang="en-GB" sz="1800" dirty="0">
                <a:sym typeface="Arial"/>
              </a:rPr>
              <a:t>Multiple municipal/govt agencies, CSOs; different disciplines; includes, where appropriate, police</a:t>
            </a:r>
          </a:p>
          <a:p>
            <a:pPr marL="342900" indent="-342900">
              <a:lnSpc>
                <a:spcPct val="100000"/>
              </a:lnSpc>
              <a:spcBef>
                <a:spcPts val="432"/>
              </a:spcBef>
              <a:spcAft>
                <a:spcPts val="600"/>
              </a:spcAft>
              <a:buFont typeface="+mj-lt"/>
              <a:buAutoNum type="alphaLcParenR"/>
            </a:pPr>
            <a:r>
              <a:rPr lang="en-GB" sz="1800" dirty="0">
                <a:sym typeface="Arial"/>
              </a:rPr>
              <a:t>Referrals accepted from multiple sources</a:t>
            </a:r>
          </a:p>
          <a:p>
            <a:pPr marL="342900" indent="-342900">
              <a:lnSpc>
                <a:spcPct val="100000"/>
              </a:lnSpc>
              <a:spcBef>
                <a:spcPts val="432"/>
              </a:spcBef>
              <a:spcAft>
                <a:spcPts val="600"/>
              </a:spcAft>
              <a:buFont typeface="+mj-lt"/>
              <a:buAutoNum type="alphaLcParenR"/>
            </a:pPr>
            <a:r>
              <a:rPr lang="en-GB" sz="1800" dirty="0">
                <a:sym typeface="Arial"/>
              </a:rPr>
              <a:t>Rely on contextualised individualised assessments </a:t>
            </a:r>
          </a:p>
          <a:p>
            <a:pPr marL="342900" indent="-342900">
              <a:lnSpc>
                <a:spcPct val="100000"/>
              </a:lnSpc>
              <a:spcBef>
                <a:spcPts val="432"/>
              </a:spcBef>
              <a:spcAft>
                <a:spcPts val="600"/>
              </a:spcAft>
              <a:buFont typeface="+mj-lt"/>
              <a:buAutoNum type="alphaLcParenR"/>
            </a:pPr>
            <a:r>
              <a:rPr lang="en-GB" sz="1800" dirty="0">
                <a:sym typeface="Arial"/>
              </a:rPr>
              <a:t>Tailored intervention/ support plans</a:t>
            </a:r>
          </a:p>
          <a:p>
            <a:pPr marL="342900" indent="-342900">
              <a:lnSpc>
                <a:spcPct val="100000"/>
              </a:lnSpc>
              <a:spcBef>
                <a:spcPts val="432"/>
              </a:spcBef>
              <a:spcAft>
                <a:spcPts val="600"/>
              </a:spcAft>
              <a:buFont typeface="+mj-lt"/>
              <a:buAutoNum type="alphaLcParenR"/>
            </a:pPr>
            <a:endParaRPr lang="en-GB" sz="1800" dirty="0">
              <a:sym typeface="Arial"/>
            </a:endParaRPr>
          </a:p>
          <a:p>
            <a:pPr marL="342900" indent="-342900">
              <a:lnSpc>
                <a:spcPct val="100000"/>
              </a:lnSpc>
              <a:spcBef>
                <a:spcPts val="432"/>
              </a:spcBef>
              <a:spcAft>
                <a:spcPts val="600"/>
              </a:spcAft>
              <a:buFont typeface="+mj-lt"/>
              <a:buAutoNum type="alphaLcParenR"/>
            </a:pPr>
            <a:r>
              <a:rPr lang="en-GB" sz="1800" dirty="0">
                <a:sym typeface="Arial"/>
              </a:rPr>
              <a:t>Privacy-protecting information-sharing</a:t>
            </a:r>
          </a:p>
          <a:p>
            <a:pPr marL="342900" indent="-342900">
              <a:lnSpc>
                <a:spcPct val="100000"/>
              </a:lnSpc>
              <a:spcBef>
                <a:spcPts val="432"/>
              </a:spcBef>
              <a:spcAft>
                <a:spcPts val="600"/>
              </a:spcAft>
              <a:buFont typeface="+mj-lt"/>
              <a:buAutoNum type="alphaLcParenR"/>
            </a:pPr>
            <a:r>
              <a:rPr lang="en-GB" sz="1800" dirty="0">
                <a:sym typeface="Arial"/>
              </a:rPr>
              <a:t>Voluntary</a:t>
            </a:r>
          </a:p>
          <a:p>
            <a:pPr marL="342900" indent="-342900">
              <a:lnSpc>
                <a:spcPct val="100000"/>
              </a:lnSpc>
              <a:spcBef>
                <a:spcPts val="432"/>
              </a:spcBef>
              <a:spcAft>
                <a:spcPts val="600"/>
              </a:spcAft>
              <a:buFont typeface="+mj-lt"/>
              <a:buAutoNum type="alphaLcParenR"/>
            </a:pPr>
            <a:r>
              <a:rPr lang="en-GB" sz="1800" dirty="0">
                <a:sym typeface="Arial"/>
              </a:rPr>
              <a:t>Basic levels of trust</a:t>
            </a:r>
            <a:endParaRPr lang="en-GB" sz="1800" dirty="0">
              <a:sym typeface="Calibri"/>
            </a:endParaRPr>
          </a:p>
        </p:txBody>
      </p:sp>
      <p:pic>
        <p:nvPicPr>
          <p:cNvPr id="9" name="Graphic 8" descr="Chat">
            <a:extLst>
              <a:ext uri="{FF2B5EF4-FFF2-40B4-BE49-F238E27FC236}">
                <a16:creationId xmlns="" xmlns:a16="http://schemas.microsoft.com/office/drawing/2014/main" id="{5A8D6D08-A0B1-DC4D-BBC4-83068CD8B22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3689856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Different Models</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38</a:t>
            </a:fld>
            <a:endParaRPr lang="x-none"/>
          </a:p>
        </p:txBody>
      </p:sp>
      <p:sp>
        <p:nvSpPr>
          <p:cNvPr id="11" name="Content Placeholder 10">
            <a:extLst>
              <a:ext uri="{FF2B5EF4-FFF2-40B4-BE49-F238E27FC236}">
                <a16:creationId xmlns="" xmlns:a16="http://schemas.microsoft.com/office/drawing/2014/main" id="{05D67CAB-814B-3B4A-BFFA-72DB54619256}"/>
              </a:ext>
            </a:extLst>
          </p:cNvPr>
          <p:cNvSpPr>
            <a:spLocks noGrp="1"/>
          </p:cNvSpPr>
          <p:nvPr>
            <p:ph idx="12"/>
          </p:nvPr>
        </p:nvSpPr>
        <p:spPr>
          <a:xfrm>
            <a:off x="1092201" y="1773238"/>
            <a:ext cx="9979170" cy="4170362"/>
          </a:xfrm>
        </p:spPr>
        <p:txBody>
          <a:bodyPr numCol="1"/>
          <a:lstStyle/>
          <a:p>
            <a:pPr lvl="0"/>
            <a:r>
              <a:rPr lang="en-GB" b="1" noProof="0" dirty="0">
                <a:sym typeface="Calibri"/>
              </a:rPr>
              <a:t>Who convenes?</a:t>
            </a:r>
          </a:p>
          <a:p>
            <a:pPr lvl="0"/>
            <a:r>
              <a:rPr lang="en-GB" noProof="0" dirty="0">
                <a:sym typeface="Calibri"/>
              </a:rPr>
              <a:t>“</a:t>
            </a:r>
            <a:r>
              <a:rPr lang="en-GB" b="1" noProof="0" dirty="0">
                <a:sym typeface="Calibri"/>
              </a:rPr>
              <a:t>Top-Down” vs. “Bottom-Up”</a:t>
            </a:r>
            <a:endParaRPr lang="en-GB" b="1" noProof="0" dirty="0">
              <a:sym typeface="Arial"/>
            </a:endParaRPr>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18" name="Picture 17" descr="A picture containing sign, monitor, sitting, computer&#10;&#10;Description automatically generated">
            <a:extLst>
              <a:ext uri="{FF2B5EF4-FFF2-40B4-BE49-F238E27FC236}">
                <a16:creationId xmlns="" xmlns:a16="http://schemas.microsoft.com/office/drawing/2014/main" id="{D25025B7-09C0-9346-ACED-F2B7D07662BC}"/>
              </a:ext>
            </a:extLst>
          </p:cNvPr>
          <p:cNvPicPr>
            <a:picLocks noChangeAspect="1"/>
          </p:cNvPicPr>
          <p:nvPr/>
        </p:nvPicPr>
        <p:blipFill>
          <a:blip r:embed="rId3">
            <a:duotone>
              <a:schemeClr val="accent1">
                <a:shade val="45000"/>
                <a:satMod val="135000"/>
              </a:schemeClr>
              <a:prstClr val="white"/>
            </a:duotone>
          </a:blip>
          <a:stretch>
            <a:fillRect/>
          </a:stretch>
        </p:blipFill>
        <p:spPr>
          <a:xfrm>
            <a:off x="7956710" y="2186143"/>
            <a:ext cx="2928252" cy="3078572"/>
          </a:xfrm>
          <a:prstGeom prst="rect">
            <a:avLst/>
          </a:prstGeom>
        </p:spPr>
      </p:pic>
    </p:spTree>
    <p:extLst>
      <p:ext uri="{BB962C8B-B14F-4D97-AF65-F5344CB8AC3E}">
        <p14:creationId xmlns:p14="http://schemas.microsoft.com/office/powerpoint/2010/main" val="4262038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Different Models</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39</a:t>
            </a:fld>
            <a:endParaRPr lang="x-none"/>
          </a:p>
        </p:txBody>
      </p:sp>
      <p:sp>
        <p:nvSpPr>
          <p:cNvPr id="11" name="Content Placeholder 10">
            <a:extLst>
              <a:ext uri="{FF2B5EF4-FFF2-40B4-BE49-F238E27FC236}">
                <a16:creationId xmlns="" xmlns:a16="http://schemas.microsoft.com/office/drawing/2014/main" id="{05D67CAB-814B-3B4A-BFFA-72DB54619256}"/>
              </a:ext>
            </a:extLst>
          </p:cNvPr>
          <p:cNvSpPr>
            <a:spLocks noGrp="1"/>
          </p:cNvSpPr>
          <p:nvPr>
            <p:ph idx="12"/>
          </p:nvPr>
        </p:nvSpPr>
        <p:spPr>
          <a:xfrm>
            <a:off x="1092201" y="1773238"/>
            <a:ext cx="9979170" cy="4170362"/>
          </a:xfrm>
        </p:spPr>
        <p:txBody>
          <a:bodyPr numCol="1"/>
          <a:lstStyle/>
          <a:p>
            <a:pPr lvl="0"/>
            <a:r>
              <a:rPr lang="en-GB" dirty="0">
                <a:sym typeface="Calibri"/>
              </a:rPr>
              <a:t>Who convenes?</a:t>
            </a:r>
          </a:p>
          <a:p>
            <a:pPr lvl="0"/>
            <a:r>
              <a:rPr lang="en-GB" dirty="0">
                <a:sym typeface="Calibri"/>
              </a:rPr>
              <a:t>“Top-Down” vs. “Bottom-Up”</a:t>
            </a:r>
            <a:endParaRPr lang="en-GB" dirty="0">
              <a:sym typeface="Arial"/>
            </a:endParaRPr>
          </a:p>
          <a:p>
            <a:pPr lvl="0"/>
            <a:r>
              <a:rPr lang="en-GB" b="1" noProof="0" dirty="0">
                <a:sym typeface="Calibri"/>
              </a:rPr>
              <a:t>Police-led approach</a:t>
            </a:r>
            <a:endParaRPr lang="en-GB" b="1" noProof="0" dirty="0">
              <a:sym typeface="Arial"/>
            </a:endParaRPr>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8" name="Picture 7" descr="Logo&#10;&#10;Description automatically generated">
            <a:extLst>
              <a:ext uri="{FF2B5EF4-FFF2-40B4-BE49-F238E27FC236}">
                <a16:creationId xmlns="" xmlns:a16="http://schemas.microsoft.com/office/drawing/2014/main" id="{E417F83C-59B1-FC4E-9642-A760FD3AB757}"/>
              </a:ext>
            </a:extLst>
          </p:cNvPr>
          <p:cNvPicPr>
            <a:picLocks noChangeAspect="1"/>
          </p:cNvPicPr>
          <p:nvPr/>
        </p:nvPicPr>
        <p:blipFill>
          <a:blip r:embed="rId3">
            <a:duotone>
              <a:schemeClr val="accent1">
                <a:shade val="45000"/>
                <a:satMod val="135000"/>
              </a:schemeClr>
              <a:prstClr val="white"/>
            </a:duotone>
          </a:blip>
          <a:stretch>
            <a:fillRect/>
          </a:stretch>
        </p:blipFill>
        <p:spPr>
          <a:xfrm>
            <a:off x="8059175" y="2363768"/>
            <a:ext cx="2723322" cy="2723322"/>
          </a:xfrm>
          <a:prstGeom prst="rect">
            <a:avLst/>
          </a:prstGeom>
        </p:spPr>
      </p:pic>
    </p:spTree>
    <p:extLst>
      <p:ext uri="{BB962C8B-B14F-4D97-AF65-F5344CB8AC3E}">
        <p14:creationId xmlns:p14="http://schemas.microsoft.com/office/powerpoint/2010/main" val="2647825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75;p4">
            <a:extLst>
              <a:ext uri="{FF2B5EF4-FFF2-40B4-BE49-F238E27FC236}">
                <a16:creationId xmlns="" xmlns:a16="http://schemas.microsoft.com/office/drawing/2014/main" id="{D5A64561-DAC2-D548-A65D-1BE2E7831347}"/>
              </a:ext>
            </a:extLst>
          </p:cNvPr>
          <p:cNvSpPr txBox="1"/>
          <p:nvPr/>
        </p:nvSpPr>
        <p:spPr>
          <a:xfrm>
            <a:off x="1847850" y="5556278"/>
            <a:ext cx="9762957" cy="72298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1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Figure 1. </a:t>
            </a:r>
            <a:r>
              <a:rPr lang="en-GB"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Adapted from “</a:t>
            </a:r>
            <a:r>
              <a:rPr lang="en-GB" sz="1400" b="1" i="1" dirty="0">
                <a:solidFill>
                  <a:schemeClr val="tx2"/>
                </a:solidFill>
                <a:latin typeface="Open Sans" panose="020B0606030504020204" pitchFamily="34" charset="0"/>
                <a:ea typeface="Open Sans" panose="020B0606030504020204" pitchFamily="34" charset="0"/>
                <a:cs typeface="Open Sans" panose="020B0606030504020204" pitchFamily="34" charset="0"/>
              </a:rPr>
              <a:t>Personal beliefs, values, attitudes and behaviour</a:t>
            </a:r>
            <a:r>
              <a:rPr lang="en-GB"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p>
          <a:p>
            <a:pPr marL="0" lvl="0" indent="0" algn="l" rtl="0">
              <a:spcBef>
                <a:spcPts val="0"/>
              </a:spcBef>
              <a:spcAft>
                <a:spcPts val="0"/>
              </a:spcAft>
              <a:buNone/>
            </a:pP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rPr>
              <a:t>by the Ministry of Business, Innovation and Employment of New Zealand, n.d. </a:t>
            </a:r>
          </a:p>
          <a:p>
            <a:pPr marL="0" lvl="0" indent="0" algn="l" rtl="0">
              <a:spcBef>
                <a:spcPts val="0"/>
              </a:spcBef>
              <a:spcAft>
                <a:spcPts val="0"/>
              </a:spcAft>
              <a:buNone/>
            </a:pP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rPr>
              <a:t>Retrieved from </a:t>
            </a:r>
            <a:r>
              <a:rPr lang="fr-FR" sz="1200" dirty="0">
                <a:solidFill>
                  <a:schemeClr val="accent1"/>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 xmlns:ahyp="http://schemas.microsoft.com/office/drawing/2018/hyperlinkcolor" val="tx"/>
                    </a:ext>
                  </a:extLst>
                </a:hlinkClick>
              </a:rPr>
              <a:t>https://www.iaa.govt.nz/for-advisers/adviser-tools/ethics-toolkit/personal-beliefs-values-attitudes-and-behaviour/</a:t>
            </a:r>
            <a:r>
              <a:rPr lang="fr-FR"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endParaRPr lang="fr-FR" sz="14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4" name="Group 13">
            <a:extLst>
              <a:ext uri="{FF2B5EF4-FFF2-40B4-BE49-F238E27FC236}">
                <a16:creationId xmlns="" xmlns:a16="http://schemas.microsoft.com/office/drawing/2014/main" id="{21BE2F02-046A-E849-92C4-9B7EA8A34DEB}"/>
              </a:ext>
            </a:extLst>
          </p:cNvPr>
          <p:cNvGrpSpPr/>
          <p:nvPr/>
        </p:nvGrpSpPr>
        <p:grpSpPr>
          <a:xfrm>
            <a:off x="1007960" y="1590546"/>
            <a:ext cx="9955658" cy="3519340"/>
            <a:chOff x="267127" y="1509389"/>
            <a:chExt cx="11044720" cy="3904324"/>
          </a:xfrm>
        </p:grpSpPr>
        <p:sp>
          <p:nvSpPr>
            <p:cNvPr id="5" name="Right Arrow 4">
              <a:extLst>
                <a:ext uri="{FF2B5EF4-FFF2-40B4-BE49-F238E27FC236}">
                  <a16:creationId xmlns="" xmlns:a16="http://schemas.microsoft.com/office/drawing/2014/main" id="{37CCDFFF-C4ED-F94B-9EB3-C1661CE5F36E}"/>
                </a:ext>
              </a:extLst>
            </p:cNvPr>
            <p:cNvSpPr/>
            <p:nvPr/>
          </p:nvSpPr>
          <p:spPr>
            <a:xfrm>
              <a:off x="3663645" y="3279300"/>
              <a:ext cx="438473" cy="37242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4" name="Right Arrow 33">
              <a:extLst>
                <a:ext uri="{FF2B5EF4-FFF2-40B4-BE49-F238E27FC236}">
                  <a16:creationId xmlns="" xmlns:a16="http://schemas.microsoft.com/office/drawing/2014/main" id="{D4FD7A94-3B38-0846-BC2E-63A1E3DEE76C}"/>
                </a:ext>
              </a:extLst>
            </p:cNvPr>
            <p:cNvSpPr/>
            <p:nvPr/>
          </p:nvSpPr>
          <p:spPr>
            <a:xfrm>
              <a:off x="5953189" y="3279300"/>
              <a:ext cx="438473" cy="37242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5" name="Right Arrow 34">
              <a:extLst>
                <a:ext uri="{FF2B5EF4-FFF2-40B4-BE49-F238E27FC236}">
                  <a16:creationId xmlns="" xmlns:a16="http://schemas.microsoft.com/office/drawing/2014/main" id="{50698D50-941A-324A-B6CB-56CC597C6AD6}"/>
                </a:ext>
              </a:extLst>
            </p:cNvPr>
            <p:cNvSpPr/>
            <p:nvPr/>
          </p:nvSpPr>
          <p:spPr>
            <a:xfrm>
              <a:off x="8230840" y="3209725"/>
              <a:ext cx="558713" cy="51157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 name="Oval 2">
              <a:extLst>
                <a:ext uri="{FF2B5EF4-FFF2-40B4-BE49-F238E27FC236}">
                  <a16:creationId xmlns="" xmlns:a16="http://schemas.microsoft.com/office/drawing/2014/main" id="{A5DC1BB3-8B07-184F-9352-B5947BB7D6D5}"/>
                </a:ext>
              </a:extLst>
            </p:cNvPr>
            <p:cNvSpPr/>
            <p:nvPr/>
          </p:nvSpPr>
          <p:spPr>
            <a:xfrm>
              <a:off x="1847850" y="2543082"/>
              <a:ext cx="1912490" cy="1912490"/>
            </a:xfrm>
            <a:prstGeom prst="ellipse">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700" b="1" dirty="0">
                  <a:latin typeface="Open Sans" panose="020B0606030504020204" pitchFamily="34" charset="0"/>
                  <a:ea typeface="Open Sans" panose="020B0606030504020204" pitchFamily="34" charset="0"/>
                  <a:cs typeface="Open Sans" panose="020B0606030504020204" pitchFamily="34" charset="0"/>
                </a:rPr>
                <a:t>Your beliefs</a:t>
              </a:r>
            </a:p>
            <a:p>
              <a:pPr algn="ctr"/>
              <a:r>
                <a:rPr lang="en-GB" sz="1200" b="1" dirty="0">
                  <a:latin typeface="Open Sans Semibold" panose="020B0606030504020204" pitchFamily="34" charset="0"/>
                  <a:ea typeface="Open Sans Semibold" panose="020B0606030504020204" pitchFamily="34" charset="0"/>
                  <a:cs typeface="Open Sans Semibold" panose="020B0606030504020204" pitchFamily="34" charset="0"/>
                </a:rPr>
                <a:t>(ideas you hold to be true)</a:t>
              </a:r>
            </a:p>
          </p:txBody>
        </p:sp>
        <p:sp>
          <p:nvSpPr>
            <p:cNvPr id="4" name="TextBox 3">
              <a:extLst>
                <a:ext uri="{FF2B5EF4-FFF2-40B4-BE49-F238E27FC236}">
                  <a16:creationId xmlns="" xmlns:a16="http://schemas.microsoft.com/office/drawing/2014/main" id="{6C15DE68-22BD-5F4C-B8A8-506A11E57DAC}"/>
                </a:ext>
              </a:extLst>
            </p:cNvPr>
            <p:cNvSpPr txBox="1"/>
            <p:nvPr/>
          </p:nvSpPr>
          <p:spPr>
            <a:xfrm>
              <a:off x="267127" y="1509389"/>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Culture</a:t>
              </a:r>
            </a:p>
          </p:txBody>
        </p:sp>
        <p:sp>
          <p:nvSpPr>
            <p:cNvPr id="17" name="TextBox 16">
              <a:extLst>
                <a:ext uri="{FF2B5EF4-FFF2-40B4-BE49-F238E27FC236}">
                  <a16:creationId xmlns="" xmlns:a16="http://schemas.microsoft.com/office/drawing/2014/main" id="{22AA7073-38FD-434D-872F-82C070A0B8C1}"/>
                </a:ext>
              </a:extLst>
            </p:cNvPr>
            <p:cNvSpPr txBox="1"/>
            <p:nvPr/>
          </p:nvSpPr>
          <p:spPr>
            <a:xfrm>
              <a:off x="267127" y="2402336"/>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Faith</a:t>
              </a:r>
            </a:p>
          </p:txBody>
        </p:sp>
        <p:sp>
          <p:nvSpPr>
            <p:cNvPr id="18" name="TextBox 17">
              <a:extLst>
                <a:ext uri="{FF2B5EF4-FFF2-40B4-BE49-F238E27FC236}">
                  <a16:creationId xmlns="" xmlns:a16="http://schemas.microsoft.com/office/drawing/2014/main" id="{5CF29277-AD69-C14A-BFCB-494D31967B3E}"/>
                </a:ext>
              </a:extLst>
            </p:cNvPr>
            <p:cNvSpPr txBox="1"/>
            <p:nvPr/>
          </p:nvSpPr>
          <p:spPr>
            <a:xfrm>
              <a:off x="267127" y="3298003"/>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Education</a:t>
              </a:r>
            </a:p>
          </p:txBody>
        </p:sp>
        <p:sp>
          <p:nvSpPr>
            <p:cNvPr id="19" name="TextBox 18">
              <a:extLst>
                <a:ext uri="{FF2B5EF4-FFF2-40B4-BE49-F238E27FC236}">
                  <a16:creationId xmlns="" xmlns:a16="http://schemas.microsoft.com/office/drawing/2014/main" id="{897E03BB-3DE8-E744-B8DD-30EE6E194297}"/>
                </a:ext>
              </a:extLst>
            </p:cNvPr>
            <p:cNvSpPr txBox="1"/>
            <p:nvPr/>
          </p:nvSpPr>
          <p:spPr>
            <a:xfrm>
              <a:off x="267127" y="4193672"/>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Experience</a:t>
              </a:r>
            </a:p>
          </p:txBody>
        </p:sp>
        <p:sp>
          <p:nvSpPr>
            <p:cNvPr id="20" name="TextBox 19">
              <a:extLst>
                <a:ext uri="{FF2B5EF4-FFF2-40B4-BE49-F238E27FC236}">
                  <a16:creationId xmlns="" xmlns:a16="http://schemas.microsoft.com/office/drawing/2014/main" id="{AF24FEF8-E146-A34E-9FA6-1828F6505BC2}"/>
                </a:ext>
              </a:extLst>
            </p:cNvPr>
            <p:cNvSpPr txBox="1"/>
            <p:nvPr/>
          </p:nvSpPr>
          <p:spPr>
            <a:xfrm>
              <a:off x="267127" y="5089340"/>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Mentors</a:t>
              </a:r>
            </a:p>
          </p:txBody>
        </p:sp>
        <p:sp>
          <p:nvSpPr>
            <p:cNvPr id="21" name="Oval 20">
              <a:extLst>
                <a:ext uri="{FF2B5EF4-FFF2-40B4-BE49-F238E27FC236}">
                  <a16:creationId xmlns="" xmlns:a16="http://schemas.microsoft.com/office/drawing/2014/main" id="{DCD13787-6173-F143-B04C-F6A33F7EEFAD}"/>
                </a:ext>
              </a:extLst>
            </p:cNvPr>
            <p:cNvSpPr/>
            <p:nvPr/>
          </p:nvSpPr>
          <p:spPr>
            <a:xfrm>
              <a:off x="4128713" y="2543082"/>
              <a:ext cx="1912490" cy="1912490"/>
            </a:xfrm>
            <a:prstGeom prst="ellipse">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700" b="1" dirty="0">
                  <a:latin typeface="Open Sans" panose="020B0606030504020204" pitchFamily="34" charset="0"/>
                  <a:ea typeface="Open Sans" panose="020B0606030504020204" pitchFamily="34" charset="0"/>
                  <a:cs typeface="Open Sans" panose="020B0606030504020204" pitchFamily="34" charset="0"/>
                </a:rPr>
                <a:t>Your values</a:t>
              </a:r>
            </a:p>
            <a:p>
              <a:pPr algn="ctr"/>
              <a:r>
                <a:rPr lang="en-GB" sz="1200" b="1" dirty="0">
                  <a:latin typeface="Open Sans Semibold" panose="020B0606030504020204" pitchFamily="34" charset="0"/>
                  <a:ea typeface="Open Sans Semibold" panose="020B0606030504020204" pitchFamily="34" charset="0"/>
                  <a:cs typeface="Open Sans Semibold" panose="020B0606030504020204" pitchFamily="34" charset="0"/>
                </a:rPr>
                <a:t>(what is important to you)</a:t>
              </a:r>
            </a:p>
          </p:txBody>
        </p:sp>
        <p:sp>
          <p:nvSpPr>
            <p:cNvPr id="22" name="Oval 21">
              <a:extLst>
                <a:ext uri="{FF2B5EF4-FFF2-40B4-BE49-F238E27FC236}">
                  <a16:creationId xmlns="" xmlns:a16="http://schemas.microsoft.com/office/drawing/2014/main" id="{66EF60A4-2F88-ED43-91B6-198EB3340833}"/>
                </a:ext>
              </a:extLst>
            </p:cNvPr>
            <p:cNvSpPr/>
            <p:nvPr/>
          </p:nvSpPr>
          <p:spPr>
            <a:xfrm>
              <a:off x="6409576" y="2543082"/>
              <a:ext cx="1912490" cy="191249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700" b="1" dirty="0">
                  <a:latin typeface="Open Sans" panose="020B0606030504020204" pitchFamily="34" charset="0"/>
                  <a:ea typeface="Open Sans" panose="020B0606030504020204" pitchFamily="34" charset="0"/>
                  <a:cs typeface="Open Sans" panose="020B0606030504020204" pitchFamily="34" charset="0"/>
                </a:rPr>
                <a:t>Your attitudes</a:t>
              </a:r>
            </a:p>
            <a:p>
              <a:pPr algn="ctr"/>
              <a:r>
                <a:rPr lang="en-GB" sz="1200" b="1" dirty="0">
                  <a:latin typeface="Open Sans Semibold" panose="020B0606030504020204" pitchFamily="34" charset="0"/>
                  <a:ea typeface="Open Sans Semibold" panose="020B0606030504020204" pitchFamily="34" charset="0"/>
                  <a:cs typeface="Open Sans Semibold" panose="020B0606030504020204" pitchFamily="34" charset="0"/>
                </a:rPr>
                <a:t>(how you treat others and approach situations)</a:t>
              </a:r>
            </a:p>
          </p:txBody>
        </p:sp>
        <p:sp>
          <p:nvSpPr>
            <p:cNvPr id="23" name="Oval 22">
              <a:extLst>
                <a:ext uri="{FF2B5EF4-FFF2-40B4-BE49-F238E27FC236}">
                  <a16:creationId xmlns="" xmlns:a16="http://schemas.microsoft.com/office/drawing/2014/main" id="{7A712647-22B1-E047-966B-BBB10AD19311}"/>
                </a:ext>
              </a:extLst>
            </p:cNvPr>
            <p:cNvSpPr/>
            <p:nvPr/>
          </p:nvSpPr>
          <p:spPr>
            <a:xfrm>
              <a:off x="8813729" y="2170656"/>
              <a:ext cx="2498118" cy="24981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100" b="1" dirty="0">
                  <a:latin typeface="Open Sans" panose="020B0606030504020204" pitchFamily="34" charset="0"/>
                  <a:ea typeface="Open Sans" panose="020B0606030504020204" pitchFamily="34" charset="0"/>
                  <a:cs typeface="Open Sans" panose="020B0606030504020204" pitchFamily="34" charset="0"/>
                </a:rPr>
                <a:t>Your behaviour</a:t>
              </a:r>
            </a:p>
            <a:p>
              <a:pPr algn="ctr"/>
              <a:r>
                <a:rPr lang="en-GB" sz="1200" b="1" dirty="0">
                  <a:latin typeface="Open Sans Semibold" panose="020B0606030504020204" pitchFamily="34" charset="0"/>
                  <a:ea typeface="Open Sans Semibold" panose="020B0606030504020204" pitchFamily="34" charset="0"/>
                  <a:cs typeface="Open Sans Semibold" panose="020B0606030504020204" pitchFamily="34" charset="0"/>
                </a:rPr>
                <a:t>(how you act)</a:t>
              </a:r>
            </a:p>
          </p:txBody>
        </p:sp>
        <p:sp>
          <p:nvSpPr>
            <p:cNvPr id="26" name="TextBox 25">
              <a:extLst>
                <a:ext uri="{FF2B5EF4-FFF2-40B4-BE49-F238E27FC236}">
                  <a16:creationId xmlns="" xmlns:a16="http://schemas.microsoft.com/office/drawing/2014/main" id="{002C88E5-8AAC-CB46-91DB-56DB0511ABF8}"/>
                </a:ext>
              </a:extLst>
            </p:cNvPr>
            <p:cNvSpPr txBox="1"/>
            <p:nvPr/>
          </p:nvSpPr>
          <p:spPr>
            <a:xfrm>
              <a:off x="4463372" y="1509389"/>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Happiness</a:t>
              </a:r>
            </a:p>
          </p:txBody>
        </p:sp>
        <p:sp>
          <p:nvSpPr>
            <p:cNvPr id="27" name="TextBox 26">
              <a:extLst>
                <a:ext uri="{FF2B5EF4-FFF2-40B4-BE49-F238E27FC236}">
                  <a16:creationId xmlns="" xmlns:a16="http://schemas.microsoft.com/office/drawing/2014/main" id="{FB0A3B69-1F25-8F41-BCA2-77B12EAB5E2D}"/>
                </a:ext>
              </a:extLst>
            </p:cNvPr>
            <p:cNvSpPr txBox="1"/>
            <p:nvPr/>
          </p:nvSpPr>
          <p:spPr>
            <a:xfrm>
              <a:off x="3154165" y="2063781"/>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Wealth</a:t>
              </a:r>
            </a:p>
          </p:txBody>
        </p:sp>
        <p:sp>
          <p:nvSpPr>
            <p:cNvPr id="28" name="TextBox 27">
              <a:extLst>
                <a:ext uri="{FF2B5EF4-FFF2-40B4-BE49-F238E27FC236}">
                  <a16:creationId xmlns="" xmlns:a16="http://schemas.microsoft.com/office/drawing/2014/main" id="{1197C15A-003A-7444-9C7D-8F3EC4F1BC6E}"/>
                </a:ext>
              </a:extLst>
            </p:cNvPr>
            <p:cNvSpPr txBox="1"/>
            <p:nvPr/>
          </p:nvSpPr>
          <p:spPr>
            <a:xfrm>
              <a:off x="3102836" y="4612727"/>
              <a:ext cx="1212351" cy="546312"/>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Career</a:t>
              </a:r>
            </a:p>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Success</a:t>
              </a:r>
            </a:p>
          </p:txBody>
        </p:sp>
        <p:sp>
          <p:nvSpPr>
            <p:cNvPr id="29" name="TextBox 28">
              <a:extLst>
                <a:ext uri="{FF2B5EF4-FFF2-40B4-BE49-F238E27FC236}">
                  <a16:creationId xmlns="" xmlns:a16="http://schemas.microsoft.com/office/drawing/2014/main" id="{55617E7A-373F-F348-999E-A7810CAB28D1}"/>
                </a:ext>
              </a:extLst>
            </p:cNvPr>
            <p:cNvSpPr txBox="1"/>
            <p:nvPr/>
          </p:nvSpPr>
          <p:spPr>
            <a:xfrm>
              <a:off x="4463372" y="4897918"/>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Family</a:t>
              </a:r>
            </a:p>
          </p:txBody>
        </p:sp>
        <p:sp>
          <p:nvSpPr>
            <p:cNvPr id="30" name="TextBox 29">
              <a:extLst>
                <a:ext uri="{FF2B5EF4-FFF2-40B4-BE49-F238E27FC236}">
                  <a16:creationId xmlns="" xmlns:a16="http://schemas.microsoft.com/office/drawing/2014/main" id="{1016B549-AF64-FA4B-A736-5F70D6E34DB8}"/>
                </a:ext>
              </a:extLst>
            </p:cNvPr>
            <p:cNvSpPr txBox="1"/>
            <p:nvPr/>
          </p:nvSpPr>
          <p:spPr>
            <a:xfrm>
              <a:off x="7049355" y="1509389"/>
              <a:ext cx="1453037" cy="546312"/>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Being</a:t>
              </a:r>
            </a:p>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Professional</a:t>
              </a:r>
            </a:p>
          </p:txBody>
        </p:sp>
        <p:sp>
          <p:nvSpPr>
            <p:cNvPr id="31" name="TextBox 30">
              <a:extLst>
                <a:ext uri="{FF2B5EF4-FFF2-40B4-BE49-F238E27FC236}">
                  <a16:creationId xmlns="" xmlns:a16="http://schemas.microsoft.com/office/drawing/2014/main" id="{6EC6B95C-E043-0749-A042-52493C67FBEE}"/>
                </a:ext>
              </a:extLst>
            </p:cNvPr>
            <p:cNvSpPr txBox="1"/>
            <p:nvPr/>
          </p:nvSpPr>
          <p:spPr>
            <a:xfrm>
              <a:off x="5511102" y="2054823"/>
              <a:ext cx="1453045"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Convenience</a:t>
              </a:r>
            </a:p>
          </p:txBody>
        </p:sp>
        <p:sp>
          <p:nvSpPr>
            <p:cNvPr id="32" name="TextBox 31">
              <a:extLst>
                <a:ext uri="{FF2B5EF4-FFF2-40B4-BE49-F238E27FC236}">
                  <a16:creationId xmlns="" xmlns:a16="http://schemas.microsoft.com/office/drawing/2014/main" id="{228B0734-9344-6241-813E-10F6513889A3}"/>
                </a:ext>
              </a:extLst>
            </p:cNvPr>
            <p:cNvSpPr txBox="1"/>
            <p:nvPr/>
          </p:nvSpPr>
          <p:spPr>
            <a:xfrm>
              <a:off x="5801338" y="4777854"/>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Respect</a:t>
              </a:r>
            </a:p>
          </p:txBody>
        </p:sp>
        <p:sp>
          <p:nvSpPr>
            <p:cNvPr id="33" name="TextBox 32">
              <a:extLst>
                <a:ext uri="{FF2B5EF4-FFF2-40B4-BE49-F238E27FC236}">
                  <a16:creationId xmlns="" xmlns:a16="http://schemas.microsoft.com/office/drawing/2014/main" id="{6106F8CA-C49F-714E-931B-D74C74EBEC17}"/>
                </a:ext>
              </a:extLst>
            </p:cNvPr>
            <p:cNvSpPr txBox="1"/>
            <p:nvPr/>
          </p:nvSpPr>
          <p:spPr>
            <a:xfrm>
              <a:off x="7328646" y="4756780"/>
              <a:ext cx="1585396"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Peer pressure</a:t>
              </a:r>
            </a:p>
          </p:txBody>
        </p:sp>
        <p:cxnSp>
          <p:nvCxnSpPr>
            <p:cNvPr id="37" name="Straight Arrow Connector 36">
              <a:extLst>
                <a:ext uri="{FF2B5EF4-FFF2-40B4-BE49-F238E27FC236}">
                  <a16:creationId xmlns="" xmlns:a16="http://schemas.microsoft.com/office/drawing/2014/main" id="{94321CB4-5112-7947-9E74-C66D41335C9E}"/>
                </a:ext>
              </a:extLst>
            </p:cNvPr>
            <p:cNvCxnSpPr>
              <a:cxnSpLocks/>
              <a:stCxn id="4" idx="3"/>
            </p:cNvCxnSpPr>
            <p:nvPr/>
          </p:nvCxnSpPr>
          <p:spPr>
            <a:xfrm>
              <a:off x="1479478" y="1671575"/>
              <a:ext cx="760449" cy="1000741"/>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 xmlns:a16="http://schemas.microsoft.com/office/drawing/2014/main" id="{64268C7B-2ABB-5347-93A7-9665D89DC3D9}"/>
                </a:ext>
              </a:extLst>
            </p:cNvPr>
            <p:cNvCxnSpPr>
              <a:cxnSpLocks/>
              <a:stCxn id="17" idx="3"/>
            </p:cNvCxnSpPr>
            <p:nvPr/>
          </p:nvCxnSpPr>
          <p:spPr>
            <a:xfrm>
              <a:off x="1479478" y="2564522"/>
              <a:ext cx="491663" cy="345646"/>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 xmlns:a16="http://schemas.microsoft.com/office/drawing/2014/main" id="{6FBB9F83-49F9-FF4F-9A70-284EE61FC509}"/>
                </a:ext>
              </a:extLst>
            </p:cNvPr>
            <p:cNvCxnSpPr>
              <a:cxnSpLocks/>
              <a:stCxn id="18" idx="3"/>
            </p:cNvCxnSpPr>
            <p:nvPr/>
          </p:nvCxnSpPr>
          <p:spPr>
            <a:xfrm>
              <a:off x="1479478" y="3460190"/>
              <a:ext cx="302714" cy="7091"/>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 xmlns:a16="http://schemas.microsoft.com/office/drawing/2014/main" id="{B3220D24-9249-3E4F-AC42-EE78D3C147D3}"/>
                </a:ext>
              </a:extLst>
            </p:cNvPr>
            <p:cNvCxnSpPr>
              <a:cxnSpLocks/>
              <a:stCxn id="19" idx="3"/>
            </p:cNvCxnSpPr>
            <p:nvPr/>
          </p:nvCxnSpPr>
          <p:spPr>
            <a:xfrm flipV="1">
              <a:off x="1479478" y="4081207"/>
              <a:ext cx="491663" cy="274651"/>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 xmlns:a16="http://schemas.microsoft.com/office/drawing/2014/main" id="{84EA44A2-AB4C-F244-8C46-D2E132655C67}"/>
                </a:ext>
              </a:extLst>
            </p:cNvPr>
            <p:cNvCxnSpPr>
              <a:cxnSpLocks/>
            </p:cNvCxnSpPr>
            <p:nvPr/>
          </p:nvCxnSpPr>
          <p:spPr>
            <a:xfrm flipV="1">
              <a:off x="1479477" y="4306715"/>
              <a:ext cx="696653" cy="942281"/>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 xmlns:a16="http://schemas.microsoft.com/office/drawing/2014/main" id="{3053C379-BE76-7444-AC2E-8F0A1D49F790}"/>
                </a:ext>
              </a:extLst>
            </p:cNvPr>
            <p:cNvCxnSpPr>
              <a:cxnSpLocks/>
            </p:cNvCxnSpPr>
            <p:nvPr/>
          </p:nvCxnSpPr>
          <p:spPr>
            <a:xfrm flipV="1">
              <a:off x="4302923" y="4356335"/>
              <a:ext cx="219458" cy="297046"/>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 xmlns:a16="http://schemas.microsoft.com/office/drawing/2014/main" id="{7CACEA7D-A653-D543-872E-B844ACE0DC1F}"/>
                </a:ext>
              </a:extLst>
            </p:cNvPr>
            <p:cNvCxnSpPr>
              <a:cxnSpLocks/>
            </p:cNvCxnSpPr>
            <p:nvPr/>
          </p:nvCxnSpPr>
          <p:spPr>
            <a:xfrm flipH="1" flipV="1">
              <a:off x="5195777" y="4519367"/>
              <a:ext cx="72265" cy="339398"/>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 xmlns:a16="http://schemas.microsoft.com/office/drawing/2014/main" id="{8DCED7C4-98D9-ED40-9F9B-663526233A39}"/>
                </a:ext>
              </a:extLst>
            </p:cNvPr>
            <p:cNvCxnSpPr>
              <a:cxnSpLocks/>
              <a:stCxn id="26" idx="2"/>
            </p:cNvCxnSpPr>
            <p:nvPr/>
          </p:nvCxnSpPr>
          <p:spPr>
            <a:xfrm>
              <a:off x="5069548" y="1833762"/>
              <a:ext cx="1" cy="700609"/>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 xmlns:a16="http://schemas.microsoft.com/office/drawing/2014/main" id="{0CB73552-69AC-6444-B27E-43AF6BA26D36}"/>
                </a:ext>
              </a:extLst>
            </p:cNvPr>
            <p:cNvCxnSpPr>
              <a:cxnSpLocks/>
            </p:cNvCxnSpPr>
            <p:nvPr/>
          </p:nvCxnSpPr>
          <p:spPr>
            <a:xfrm>
              <a:off x="4339445" y="2365394"/>
              <a:ext cx="238439" cy="306922"/>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 xmlns:a16="http://schemas.microsoft.com/office/drawing/2014/main" id="{E2A014FD-7636-374D-8F91-CE78F79BF318}"/>
                </a:ext>
              </a:extLst>
            </p:cNvPr>
            <p:cNvCxnSpPr>
              <a:cxnSpLocks/>
            </p:cNvCxnSpPr>
            <p:nvPr/>
          </p:nvCxnSpPr>
          <p:spPr>
            <a:xfrm>
              <a:off x="6407513" y="2362600"/>
              <a:ext cx="269890" cy="362904"/>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 xmlns:a16="http://schemas.microsoft.com/office/drawing/2014/main" id="{5F1112F0-44C0-B347-BCF0-3EFBADC1A632}"/>
                </a:ext>
              </a:extLst>
            </p:cNvPr>
            <p:cNvCxnSpPr>
              <a:cxnSpLocks/>
            </p:cNvCxnSpPr>
            <p:nvPr/>
          </p:nvCxnSpPr>
          <p:spPr>
            <a:xfrm flipH="1">
              <a:off x="7610621" y="2063781"/>
              <a:ext cx="165437" cy="470590"/>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 xmlns:a16="http://schemas.microsoft.com/office/drawing/2014/main" id="{539C0140-6894-5D4D-802E-CB5701A2E3EA}"/>
                </a:ext>
              </a:extLst>
            </p:cNvPr>
            <p:cNvCxnSpPr>
              <a:cxnSpLocks/>
            </p:cNvCxnSpPr>
            <p:nvPr/>
          </p:nvCxnSpPr>
          <p:spPr>
            <a:xfrm flipV="1">
              <a:off x="6776765" y="4455572"/>
              <a:ext cx="219458" cy="297046"/>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 xmlns:a16="http://schemas.microsoft.com/office/drawing/2014/main" id="{CFF01079-33B9-684A-96B1-C86C26E7AA6A}"/>
                </a:ext>
              </a:extLst>
            </p:cNvPr>
            <p:cNvCxnSpPr>
              <a:cxnSpLocks/>
            </p:cNvCxnSpPr>
            <p:nvPr/>
          </p:nvCxnSpPr>
          <p:spPr>
            <a:xfrm flipH="1" flipV="1">
              <a:off x="7889358" y="4363423"/>
              <a:ext cx="72265" cy="339398"/>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itle 5">
            <a:extLst>
              <a:ext uri="{FF2B5EF4-FFF2-40B4-BE49-F238E27FC236}">
                <a16:creationId xmlns="" xmlns:a16="http://schemas.microsoft.com/office/drawing/2014/main" id="{0803B59A-A4D0-8747-BFD4-5D3C159A8C2C}"/>
              </a:ext>
            </a:extLst>
          </p:cNvPr>
          <p:cNvSpPr>
            <a:spLocks noGrp="1"/>
          </p:cNvSpPr>
          <p:nvPr>
            <p:ph type="title"/>
          </p:nvPr>
        </p:nvSpPr>
        <p:spPr/>
        <p:txBody>
          <a:bodyPr>
            <a:normAutofit/>
          </a:bodyPr>
          <a:lstStyle/>
          <a:p>
            <a:r>
              <a:rPr lang="en-GB" noProof="0" dirty="0"/>
              <a:t>Multi-Stakeholder Process = Multitude of World Views</a:t>
            </a:r>
          </a:p>
        </p:txBody>
      </p:sp>
      <p:sp>
        <p:nvSpPr>
          <p:cNvPr id="11" name="Slide Number Placeholder 10">
            <a:extLst>
              <a:ext uri="{FF2B5EF4-FFF2-40B4-BE49-F238E27FC236}">
                <a16:creationId xmlns="" xmlns:a16="http://schemas.microsoft.com/office/drawing/2014/main" id="{E48C3B09-4265-EF45-A0E6-7D7E8E690FD8}"/>
              </a:ext>
            </a:extLst>
          </p:cNvPr>
          <p:cNvSpPr>
            <a:spLocks noGrp="1"/>
          </p:cNvSpPr>
          <p:nvPr>
            <p:ph type="sldNum" sz="quarter" idx="4"/>
          </p:nvPr>
        </p:nvSpPr>
        <p:spPr/>
        <p:txBody>
          <a:bodyPr/>
          <a:lstStyle/>
          <a:p>
            <a:fld id="{8147DBEF-BD83-7C4B-BB76-3EC13072CDF4}" type="slidenum">
              <a:rPr lang="x-none" smtClean="0"/>
              <a:pPr/>
              <a:t>4</a:t>
            </a:fld>
            <a:endParaRPr lang="x-none"/>
          </a:p>
        </p:txBody>
      </p:sp>
      <p:sp>
        <p:nvSpPr>
          <p:cNvPr id="72" name="Content Placeholder 71">
            <a:extLst>
              <a:ext uri="{FF2B5EF4-FFF2-40B4-BE49-F238E27FC236}">
                <a16:creationId xmlns="" xmlns:a16="http://schemas.microsoft.com/office/drawing/2014/main" id="{924DBBD4-95D3-8940-9C8D-8B0471CE62FD}"/>
              </a:ext>
            </a:extLst>
          </p:cNvPr>
          <p:cNvSpPr>
            <a:spLocks noGrp="1"/>
          </p:cNvSpPr>
          <p:nvPr>
            <p:ph sz="quarter" idx="13"/>
          </p:nvPr>
        </p:nvSpPr>
        <p:spPr/>
        <p:txBody>
          <a:bodyPr/>
          <a:lstStyle/>
          <a:p>
            <a:r>
              <a:rPr lang="en-GB" noProof="0" dirty="0"/>
              <a:t>Module 1: Partnership as a Foundation for Multi-Actor Interventions</a:t>
            </a:r>
          </a:p>
        </p:txBody>
      </p:sp>
      <p:sp>
        <p:nvSpPr>
          <p:cNvPr id="10" name="Footer Placeholder 9">
            <a:extLst>
              <a:ext uri="{FF2B5EF4-FFF2-40B4-BE49-F238E27FC236}">
                <a16:creationId xmlns="" xmlns:a16="http://schemas.microsoft.com/office/drawing/2014/main" id="{71E6F3E7-90E1-3049-81BC-CB78C245EE6C}"/>
              </a:ext>
            </a:extLst>
          </p:cNvPr>
          <p:cNvSpPr>
            <a:spLocks noGrp="1"/>
          </p:cNvSpPr>
          <p:nvPr>
            <p:ph type="ftr" sz="quarter" idx="11"/>
          </p:nvPr>
        </p:nvSpPr>
        <p:spPr/>
        <p:txBody>
          <a:bodyPr/>
          <a:lstStyle/>
          <a:p>
            <a:r>
              <a:rPr lang="en-GB" dirty="0"/>
              <a:t>IIJ Multi-Actor P/CVE Training Curriculum</a:t>
            </a:r>
          </a:p>
        </p:txBody>
      </p:sp>
    </p:spTree>
    <p:extLst>
      <p:ext uri="{BB962C8B-B14F-4D97-AF65-F5344CB8AC3E}">
        <p14:creationId xmlns:p14="http://schemas.microsoft.com/office/powerpoint/2010/main" val="3409087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Different Models</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40</a:t>
            </a:fld>
            <a:endParaRPr lang="x-none"/>
          </a:p>
        </p:txBody>
      </p:sp>
      <p:sp>
        <p:nvSpPr>
          <p:cNvPr id="11" name="Content Placeholder 10">
            <a:extLst>
              <a:ext uri="{FF2B5EF4-FFF2-40B4-BE49-F238E27FC236}">
                <a16:creationId xmlns="" xmlns:a16="http://schemas.microsoft.com/office/drawing/2014/main" id="{05D67CAB-814B-3B4A-BFFA-72DB54619256}"/>
              </a:ext>
            </a:extLst>
          </p:cNvPr>
          <p:cNvSpPr>
            <a:spLocks noGrp="1"/>
          </p:cNvSpPr>
          <p:nvPr>
            <p:ph idx="12"/>
          </p:nvPr>
        </p:nvSpPr>
        <p:spPr>
          <a:xfrm>
            <a:off x="1092201" y="1773238"/>
            <a:ext cx="9979170" cy="4170362"/>
          </a:xfrm>
        </p:spPr>
        <p:txBody>
          <a:bodyPr numCol="1"/>
          <a:lstStyle/>
          <a:p>
            <a:pPr lvl="0"/>
            <a:r>
              <a:rPr lang="en-GB" dirty="0">
                <a:sym typeface="Calibri"/>
              </a:rPr>
              <a:t>Who convenes?</a:t>
            </a:r>
          </a:p>
          <a:p>
            <a:pPr lvl="0"/>
            <a:r>
              <a:rPr lang="en-GB" dirty="0">
                <a:sym typeface="Calibri"/>
              </a:rPr>
              <a:t>“Top-Down” vs. “Bottom-Up”</a:t>
            </a:r>
            <a:endParaRPr lang="en-GB" dirty="0">
              <a:sym typeface="Arial"/>
            </a:endParaRPr>
          </a:p>
          <a:p>
            <a:pPr lvl="0"/>
            <a:r>
              <a:rPr lang="en-GB" dirty="0">
                <a:sym typeface="Calibri"/>
              </a:rPr>
              <a:t>Police-led approach</a:t>
            </a:r>
            <a:endParaRPr lang="en-GB" dirty="0">
              <a:sym typeface="Arial"/>
            </a:endParaRPr>
          </a:p>
          <a:p>
            <a:pPr lvl="0"/>
            <a:r>
              <a:rPr lang="en-GB" b="1" noProof="0" dirty="0">
                <a:sym typeface="Calibri"/>
              </a:rPr>
              <a:t>NGO-led approach</a:t>
            </a:r>
            <a:endParaRPr lang="en-GB" b="1" noProof="0" dirty="0">
              <a:sym typeface="Arial"/>
            </a:endParaRPr>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1385820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Different Models</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41</a:t>
            </a:fld>
            <a:endParaRPr lang="x-none"/>
          </a:p>
        </p:txBody>
      </p:sp>
      <p:sp>
        <p:nvSpPr>
          <p:cNvPr id="11" name="Content Placeholder 10">
            <a:extLst>
              <a:ext uri="{FF2B5EF4-FFF2-40B4-BE49-F238E27FC236}">
                <a16:creationId xmlns="" xmlns:a16="http://schemas.microsoft.com/office/drawing/2014/main" id="{05D67CAB-814B-3B4A-BFFA-72DB54619256}"/>
              </a:ext>
            </a:extLst>
          </p:cNvPr>
          <p:cNvSpPr>
            <a:spLocks noGrp="1"/>
          </p:cNvSpPr>
          <p:nvPr>
            <p:ph idx="12"/>
          </p:nvPr>
        </p:nvSpPr>
        <p:spPr>
          <a:xfrm>
            <a:off x="1092201" y="1773238"/>
            <a:ext cx="9979170" cy="4170362"/>
          </a:xfrm>
        </p:spPr>
        <p:txBody>
          <a:bodyPr numCol="1"/>
          <a:lstStyle/>
          <a:p>
            <a:pPr lvl="0"/>
            <a:r>
              <a:rPr lang="en-GB" dirty="0">
                <a:sym typeface="Calibri"/>
              </a:rPr>
              <a:t>Who convenes?</a:t>
            </a:r>
          </a:p>
          <a:p>
            <a:pPr lvl="0"/>
            <a:r>
              <a:rPr lang="en-GB" dirty="0">
                <a:sym typeface="Calibri"/>
              </a:rPr>
              <a:t>“Top-Down” vs. “Bottom-Up”</a:t>
            </a:r>
            <a:endParaRPr lang="en-GB" dirty="0">
              <a:sym typeface="Arial"/>
            </a:endParaRPr>
          </a:p>
          <a:p>
            <a:pPr lvl="0"/>
            <a:r>
              <a:rPr lang="en-GB" dirty="0">
                <a:sym typeface="Calibri"/>
              </a:rPr>
              <a:t>Police-led approach</a:t>
            </a:r>
            <a:endParaRPr lang="en-GB" dirty="0">
              <a:sym typeface="Arial"/>
            </a:endParaRPr>
          </a:p>
          <a:p>
            <a:pPr lvl="0"/>
            <a:r>
              <a:rPr lang="en-GB" dirty="0">
                <a:sym typeface="Calibri"/>
              </a:rPr>
              <a:t>NGO-led approach</a:t>
            </a:r>
            <a:endParaRPr lang="en-GB" dirty="0">
              <a:sym typeface="Arial"/>
            </a:endParaRPr>
          </a:p>
          <a:p>
            <a:pPr lvl="0"/>
            <a:r>
              <a:rPr lang="en-GB" b="1" noProof="0" dirty="0">
                <a:sym typeface="Calibri"/>
              </a:rPr>
              <a:t>Government-led approach</a:t>
            </a:r>
            <a:endParaRPr lang="en-GB" b="1" noProof="0" dirty="0">
              <a:sym typeface="Arial"/>
            </a:endParaRPr>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Picture 6" descr="Icon&#10;&#10;Description automatically generated">
            <a:extLst>
              <a:ext uri="{FF2B5EF4-FFF2-40B4-BE49-F238E27FC236}">
                <a16:creationId xmlns="" xmlns:a16="http://schemas.microsoft.com/office/drawing/2014/main" id="{EBE4BE3D-E31A-B947-8BD0-15E3A1F5ACF1}"/>
              </a:ext>
            </a:extLst>
          </p:cNvPr>
          <p:cNvPicPr>
            <a:picLocks noChangeAspect="1"/>
          </p:cNvPicPr>
          <p:nvPr/>
        </p:nvPicPr>
        <p:blipFill>
          <a:blip r:embed="rId3">
            <a:duotone>
              <a:schemeClr val="accent2">
                <a:shade val="45000"/>
                <a:satMod val="135000"/>
              </a:schemeClr>
              <a:prstClr val="white"/>
            </a:duotone>
          </a:blip>
          <a:stretch>
            <a:fillRect/>
          </a:stretch>
        </p:blipFill>
        <p:spPr>
          <a:xfrm>
            <a:off x="8049246" y="2482280"/>
            <a:ext cx="2743180" cy="2743180"/>
          </a:xfrm>
          <a:prstGeom prst="rect">
            <a:avLst/>
          </a:prstGeom>
        </p:spPr>
      </p:pic>
    </p:spTree>
    <p:extLst>
      <p:ext uri="{BB962C8B-B14F-4D97-AF65-F5344CB8AC3E}">
        <p14:creationId xmlns:p14="http://schemas.microsoft.com/office/powerpoint/2010/main" val="4004212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p:txBody>
          <a:bodyPr/>
          <a:lstStyle/>
          <a:p>
            <a:r>
              <a:rPr lang="en-GB" noProof="0" dirty="0"/>
              <a:t>Different Models</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p:txBody>
          <a:bodyPr/>
          <a:lstStyle/>
          <a:p>
            <a:fld id="{8147DBEF-BD83-7C4B-BB76-3EC13072CDF4}" type="slidenum">
              <a:rPr lang="x-none" smtClean="0"/>
              <a:pPr/>
              <a:t>42</a:t>
            </a:fld>
            <a:endParaRPr lang="x-none"/>
          </a:p>
        </p:txBody>
      </p:sp>
      <p:sp>
        <p:nvSpPr>
          <p:cNvPr id="11" name="Content Placeholder 10">
            <a:extLst>
              <a:ext uri="{FF2B5EF4-FFF2-40B4-BE49-F238E27FC236}">
                <a16:creationId xmlns="" xmlns:a16="http://schemas.microsoft.com/office/drawing/2014/main" id="{05D67CAB-814B-3B4A-BFFA-72DB54619256}"/>
              </a:ext>
            </a:extLst>
          </p:cNvPr>
          <p:cNvSpPr>
            <a:spLocks noGrp="1"/>
          </p:cNvSpPr>
          <p:nvPr>
            <p:ph idx="12"/>
          </p:nvPr>
        </p:nvSpPr>
        <p:spPr/>
        <p:txBody>
          <a:bodyPr numCol="1"/>
          <a:lstStyle/>
          <a:p>
            <a:pPr lvl="0"/>
            <a:r>
              <a:rPr lang="en-GB" dirty="0">
                <a:sym typeface="Calibri"/>
              </a:rPr>
              <a:t>Who convenes?</a:t>
            </a:r>
          </a:p>
          <a:p>
            <a:pPr lvl="0"/>
            <a:r>
              <a:rPr lang="en-GB" dirty="0">
                <a:sym typeface="Calibri"/>
              </a:rPr>
              <a:t>“Top-Down” vs. “Bottom-Up”</a:t>
            </a:r>
            <a:endParaRPr lang="en-GB" dirty="0">
              <a:sym typeface="Arial"/>
            </a:endParaRPr>
          </a:p>
          <a:p>
            <a:pPr lvl="0"/>
            <a:r>
              <a:rPr lang="en-GB" dirty="0">
                <a:sym typeface="Calibri"/>
              </a:rPr>
              <a:t>Police-led approach</a:t>
            </a:r>
            <a:endParaRPr lang="en-GB" dirty="0">
              <a:sym typeface="Arial"/>
            </a:endParaRPr>
          </a:p>
          <a:p>
            <a:pPr lvl="0"/>
            <a:r>
              <a:rPr lang="en-GB" dirty="0">
                <a:sym typeface="Calibri"/>
              </a:rPr>
              <a:t>NGO-led approach</a:t>
            </a:r>
            <a:endParaRPr lang="en-GB" dirty="0">
              <a:sym typeface="Arial"/>
            </a:endParaRPr>
          </a:p>
          <a:p>
            <a:pPr lvl="0"/>
            <a:r>
              <a:rPr lang="en-GB" dirty="0">
                <a:sym typeface="Calibri"/>
              </a:rPr>
              <a:t>Government-led approach</a:t>
            </a:r>
            <a:endParaRPr lang="en-GB" dirty="0">
              <a:sym typeface="Arial"/>
            </a:endParaRPr>
          </a:p>
          <a:p>
            <a:pPr lvl="0"/>
            <a:r>
              <a:rPr lang="en-GB" b="1" noProof="0" dirty="0">
                <a:sym typeface="Calibri"/>
              </a:rPr>
              <a:t>How local: national, regional, local?</a:t>
            </a:r>
            <a:endParaRPr lang="en-GB" b="1" noProof="0" dirty="0">
              <a:sym typeface="Arial"/>
            </a:endParaRPr>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p:txBody>
          <a:bodyPr/>
          <a:lstStyle/>
          <a:p>
            <a:r>
              <a:rPr lang="en-GB"/>
              <a:t>IIJ Multi-Actor P/CVE Training Curriculum</a:t>
            </a:r>
            <a:endParaRPr lang="en-GB" dirty="0"/>
          </a:p>
        </p:txBody>
      </p:sp>
      <p:pic>
        <p:nvPicPr>
          <p:cNvPr id="9" name="Picture 8" descr="A picture containing shape&#10;&#10;Description automatically generated">
            <a:extLst>
              <a:ext uri="{FF2B5EF4-FFF2-40B4-BE49-F238E27FC236}">
                <a16:creationId xmlns="" xmlns:a16="http://schemas.microsoft.com/office/drawing/2014/main" id="{C130C7A8-8264-0D4F-A9C3-801243E4188B}"/>
              </a:ext>
            </a:extLst>
          </p:cNvPr>
          <p:cNvPicPr>
            <a:picLocks noChangeAspect="1"/>
          </p:cNvPicPr>
          <p:nvPr/>
        </p:nvPicPr>
        <p:blipFill>
          <a:blip r:embed="rId3">
            <a:duotone>
              <a:schemeClr val="accent2">
                <a:shade val="45000"/>
                <a:satMod val="135000"/>
              </a:schemeClr>
              <a:prstClr val="white"/>
            </a:duotone>
          </a:blip>
          <a:stretch>
            <a:fillRect/>
          </a:stretch>
        </p:blipFill>
        <p:spPr>
          <a:xfrm>
            <a:off x="7238326" y="2340864"/>
            <a:ext cx="3926108" cy="2701931"/>
          </a:xfrm>
          <a:prstGeom prst="rect">
            <a:avLst/>
          </a:prstGeom>
        </p:spPr>
      </p:pic>
    </p:spTree>
    <p:extLst>
      <p:ext uri="{BB962C8B-B14F-4D97-AF65-F5344CB8AC3E}">
        <p14:creationId xmlns:p14="http://schemas.microsoft.com/office/powerpoint/2010/main" val="67273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Different Models</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43</a:t>
            </a:fld>
            <a:endParaRPr lang="x-none"/>
          </a:p>
        </p:txBody>
      </p:sp>
      <p:sp>
        <p:nvSpPr>
          <p:cNvPr id="11" name="Content Placeholder 10">
            <a:extLst>
              <a:ext uri="{FF2B5EF4-FFF2-40B4-BE49-F238E27FC236}">
                <a16:creationId xmlns="" xmlns:a16="http://schemas.microsoft.com/office/drawing/2014/main" id="{05D67CAB-814B-3B4A-BFFA-72DB54619256}"/>
              </a:ext>
            </a:extLst>
          </p:cNvPr>
          <p:cNvSpPr>
            <a:spLocks noGrp="1"/>
          </p:cNvSpPr>
          <p:nvPr>
            <p:ph idx="12"/>
          </p:nvPr>
        </p:nvSpPr>
        <p:spPr>
          <a:xfrm>
            <a:off x="1092201" y="1773238"/>
            <a:ext cx="9979170" cy="4170362"/>
          </a:xfrm>
        </p:spPr>
        <p:txBody>
          <a:bodyPr numCol="1"/>
          <a:lstStyle/>
          <a:p>
            <a:pPr marL="0" lvl="0" indent="0">
              <a:buNone/>
            </a:pPr>
            <a:r>
              <a:rPr lang="en-GB" b="1" noProof="0" dirty="0">
                <a:sym typeface="Calibri"/>
              </a:rPr>
              <a:t>Scope and branding:</a:t>
            </a:r>
          </a:p>
          <a:p>
            <a:pPr lvl="0"/>
            <a:r>
              <a:rPr lang="en-GB" noProof="0" dirty="0">
                <a:sym typeface="Calibri"/>
              </a:rPr>
              <a:t>New/separate P/CVE programme vs. adding P/CVE to an existing 				       programme</a:t>
            </a:r>
          </a:p>
          <a:p>
            <a:r>
              <a:rPr lang="en-GB" noProof="0" dirty="0">
                <a:sym typeface="Calibri"/>
              </a:rPr>
              <a:t>Secondary and/or tertiary prevention</a:t>
            </a:r>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3469976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44</a:t>
            </a:fld>
            <a:endParaRPr lang="x-none"/>
          </a:p>
        </p:txBody>
      </p:sp>
      <p:sp>
        <p:nvSpPr>
          <p:cNvPr id="11" name="Content Placeholder 10">
            <a:extLst>
              <a:ext uri="{FF2B5EF4-FFF2-40B4-BE49-F238E27FC236}">
                <a16:creationId xmlns="" xmlns:a16="http://schemas.microsoft.com/office/drawing/2014/main" id="{05D67CAB-814B-3B4A-BFFA-72DB54619256}"/>
              </a:ext>
            </a:extLst>
          </p:cNvPr>
          <p:cNvSpPr>
            <a:spLocks noGrp="1"/>
          </p:cNvSpPr>
          <p:nvPr>
            <p:ph idx="12"/>
          </p:nvPr>
        </p:nvSpPr>
        <p:spPr>
          <a:xfrm>
            <a:off x="1092201" y="1675961"/>
            <a:ext cx="10706222" cy="4170362"/>
          </a:xfrm>
        </p:spPr>
        <p:txBody>
          <a:bodyPr numCol="1"/>
          <a:lstStyle/>
          <a:p>
            <a:pPr marL="0" lvl="0" indent="0">
              <a:buNone/>
            </a:pPr>
            <a:r>
              <a:rPr lang="en-GB" b="1" noProof="0" dirty="0">
                <a:sym typeface="Calibri"/>
              </a:rPr>
              <a:t>Instructions</a:t>
            </a:r>
          </a:p>
          <a:p>
            <a:pPr marL="0" lvl="0" indent="0">
              <a:buNone/>
            </a:pPr>
            <a:r>
              <a:rPr lang="en-GB" noProof="0" dirty="0">
                <a:sym typeface="Calibri"/>
              </a:rPr>
              <a:t>Consider which of the different approaches presented are</a:t>
            </a:r>
            <a:br>
              <a:rPr lang="en-GB" noProof="0" dirty="0">
                <a:sym typeface="Calibri"/>
              </a:rPr>
            </a:br>
            <a:r>
              <a:rPr lang="en-GB" noProof="0" dirty="0">
                <a:sym typeface="Calibri"/>
              </a:rPr>
              <a:t>the most salient for the specific context.</a:t>
            </a:r>
          </a:p>
          <a:p>
            <a:pPr marL="457200" indent="-457200">
              <a:lnSpc>
                <a:spcPct val="100000"/>
              </a:lnSpc>
              <a:spcBef>
                <a:spcPts val="432"/>
              </a:spcBef>
              <a:spcAft>
                <a:spcPts val="600"/>
              </a:spcAft>
              <a:buFont typeface="+mj-lt"/>
              <a:buAutoNum type="alphaLcParenR"/>
            </a:pPr>
            <a:r>
              <a:rPr lang="en-GB" sz="1800" noProof="0" dirty="0">
                <a:sym typeface="Calibri"/>
              </a:rPr>
              <a:t>Is a “top-down” or “bottom-up” approach more appropriate? Why?</a:t>
            </a:r>
          </a:p>
          <a:p>
            <a:pPr marL="457200" indent="-457200">
              <a:lnSpc>
                <a:spcPct val="100000"/>
              </a:lnSpc>
              <a:spcBef>
                <a:spcPts val="432"/>
              </a:spcBef>
              <a:spcAft>
                <a:spcPts val="600"/>
              </a:spcAft>
              <a:buFont typeface="+mj-lt"/>
              <a:buAutoNum type="alphaLcParenR"/>
            </a:pPr>
            <a:r>
              <a:rPr lang="en-GB" sz="1800" noProof="0" dirty="0">
                <a:sym typeface="Calibri"/>
              </a:rPr>
              <a:t>What actor/s are best placed to lead the programme? Why?</a:t>
            </a:r>
          </a:p>
          <a:p>
            <a:pPr marL="457200" indent="-457200">
              <a:lnSpc>
                <a:spcPct val="100000"/>
              </a:lnSpc>
              <a:spcBef>
                <a:spcPts val="432"/>
              </a:spcBef>
              <a:spcAft>
                <a:spcPts val="600"/>
              </a:spcAft>
              <a:buFont typeface="+mj-lt"/>
              <a:buAutoNum type="alphaLcParenR"/>
            </a:pPr>
            <a:r>
              <a:rPr lang="en-GB" sz="1800" noProof="0" dirty="0">
                <a:sym typeface="Calibri"/>
              </a:rPr>
              <a:t>Should the programme focus on P/CVE or on a broader set of issues? If the latter, what issues?</a:t>
            </a:r>
          </a:p>
          <a:p>
            <a:pPr marL="457200" indent="-457200">
              <a:lnSpc>
                <a:spcPct val="100000"/>
              </a:lnSpc>
              <a:spcBef>
                <a:spcPts val="432"/>
              </a:spcBef>
              <a:spcAft>
                <a:spcPts val="600"/>
              </a:spcAft>
              <a:buFont typeface="+mj-lt"/>
              <a:buAutoNum type="alphaLcParenR"/>
            </a:pPr>
            <a:r>
              <a:rPr lang="en-GB" sz="1800" noProof="0" dirty="0">
                <a:sym typeface="Calibri"/>
              </a:rPr>
              <a:t>Should the programme focus on secondary and/or tertiary prevention? Why</a:t>
            </a:r>
            <a:r>
              <a:rPr lang="en-GB" noProof="0" dirty="0">
                <a:sym typeface="Calibri"/>
              </a:rPr>
              <a:t>?</a:t>
            </a:r>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raphic 6" descr="Chat">
            <a:extLst>
              <a:ext uri="{FF2B5EF4-FFF2-40B4-BE49-F238E27FC236}">
                <a16:creationId xmlns="" xmlns:a16="http://schemas.microsoft.com/office/drawing/2014/main" id="{3A133B7A-73AE-8947-9B62-7E5CA045BF7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3655591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Summary and Conclusions</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45</a:t>
            </a:fld>
            <a:endParaRPr lang="x-none"/>
          </a:p>
        </p:txBody>
      </p:sp>
      <p:sp>
        <p:nvSpPr>
          <p:cNvPr id="11" name="Content Placeholder 10">
            <a:extLst>
              <a:ext uri="{FF2B5EF4-FFF2-40B4-BE49-F238E27FC236}">
                <a16:creationId xmlns="" xmlns:a16="http://schemas.microsoft.com/office/drawing/2014/main" id="{05D67CAB-814B-3B4A-BFFA-72DB54619256}"/>
              </a:ext>
            </a:extLst>
          </p:cNvPr>
          <p:cNvSpPr>
            <a:spLocks noGrp="1"/>
          </p:cNvSpPr>
          <p:nvPr>
            <p:ph idx="12"/>
          </p:nvPr>
        </p:nvSpPr>
        <p:spPr>
          <a:xfrm>
            <a:off x="1092201" y="1773238"/>
            <a:ext cx="9979170" cy="4170362"/>
          </a:xfrm>
        </p:spPr>
        <p:txBody>
          <a:bodyPr numCol="1"/>
          <a:lstStyle/>
          <a:p>
            <a:pPr marL="457200" lvl="0" indent="-457200">
              <a:buFont typeface="+mj-lt"/>
              <a:buAutoNum type="arabicPeriod"/>
            </a:pPr>
            <a:r>
              <a:rPr lang="en-GB" b="1" noProof="0" dirty="0"/>
              <a:t>Common features but no “one size fits all”.</a:t>
            </a:r>
          </a:p>
          <a:p>
            <a:pPr marL="457200" lvl="0" indent="-457200">
              <a:buFont typeface="+mj-lt"/>
              <a:buAutoNum type="arabicPeriod"/>
            </a:pPr>
            <a:r>
              <a:rPr lang="en-GB" b="1" noProof="0" dirty="0"/>
              <a:t>Range of different models/approaches </a:t>
            </a:r>
            <a:r>
              <a:rPr lang="en-GB" noProof="0" dirty="0"/>
              <a:t>to draw from when considering what’s most appropriate given the local context.</a:t>
            </a:r>
          </a:p>
          <a:p>
            <a:pPr marL="457200" lvl="0" indent="-457200">
              <a:buFont typeface="+mj-lt"/>
              <a:buAutoNum type="arabicPeriod"/>
            </a:pPr>
            <a:r>
              <a:rPr lang="en-GB" b="1" noProof="0" dirty="0"/>
              <a:t>Understanding pros/cons of the different models/approaches </a:t>
            </a:r>
            <a:r>
              <a:rPr lang="en-GB" noProof="0" dirty="0"/>
              <a:t>is thus essential.</a:t>
            </a:r>
          </a:p>
          <a:p>
            <a:pPr marL="457200" lvl="0" indent="-457200">
              <a:buFont typeface="+mj-lt"/>
              <a:buAutoNum type="arabicPeriod"/>
            </a:pPr>
            <a:r>
              <a:rPr lang="en-GB" b="1" noProof="0" dirty="0"/>
              <a:t>Focus on mobilising key stakeholders</a:t>
            </a:r>
            <a:r>
              <a:rPr lang="en-GB" noProof="0" dirty="0"/>
              <a:t>, including those best placed to assess needs/strengths/vulnerabilities and deliver effective interventions.</a:t>
            </a:r>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3476009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166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79593A20-D6B2-4845-908B-CDBB2E237E55}"/>
              </a:ext>
            </a:extLst>
          </p:cNvPr>
          <p:cNvSpPr>
            <a:spLocks noGrp="1"/>
          </p:cNvSpPr>
          <p:nvPr>
            <p:ph type="subTitle" idx="1"/>
          </p:nvPr>
        </p:nvSpPr>
        <p:spPr>
          <a:xfrm>
            <a:off x="3410378" y="3672900"/>
            <a:ext cx="5126671" cy="2093048"/>
          </a:xfrm>
        </p:spPr>
        <p:txBody>
          <a:bodyPr wrap="square">
            <a:spAutoFit/>
          </a:bodyPr>
          <a:lstStyle/>
          <a:p>
            <a:r>
              <a:rPr lang="en-GB" noProof="0" dirty="0"/>
              <a:t>Mapping a Specific Context</a:t>
            </a:r>
          </a:p>
        </p:txBody>
      </p:sp>
      <p:sp>
        <p:nvSpPr>
          <p:cNvPr id="2" name="Title 1">
            <a:extLst>
              <a:ext uri="{FF2B5EF4-FFF2-40B4-BE49-F238E27FC236}">
                <a16:creationId xmlns="" xmlns:a16="http://schemas.microsoft.com/office/drawing/2014/main"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4</a:t>
            </a:r>
          </a:p>
        </p:txBody>
      </p:sp>
      <p:sp>
        <p:nvSpPr>
          <p:cNvPr id="5" name="Slide Number Placeholder 4">
            <a:extLst>
              <a:ext uri="{FF2B5EF4-FFF2-40B4-BE49-F238E27FC236}">
                <a16:creationId xmlns="" xmlns:a16="http://schemas.microsoft.com/office/drawing/2014/main"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x-none" smtClean="0"/>
              <a:pPr/>
              <a:t>47</a:t>
            </a:fld>
            <a:endParaRPr lang="x-none"/>
          </a:p>
        </p:txBody>
      </p:sp>
      <p:pic>
        <p:nvPicPr>
          <p:cNvPr id="14" name="Picture 13" descr="A picture containing shape&#10;&#10;Description automatically generated">
            <a:extLst>
              <a:ext uri="{FF2B5EF4-FFF2-40B4-BE49-F238E27FC236}">
                <a16:creationId xmlns="" xmlns:a16="http://schemas.microsoft.com/office/drawing/2014/main"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3592874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Introduction</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48</a:t>
            </a:fld>
            <a:endParaRPr lang="x-none"/>
          </a:p>
        </p:txBody>
      </p:sp>
      <p:sp>
        <p:nvSpPr>
          <p:cNvPr id="11" name="Content Placeholder 10">
            <a:extLst>
              <a:ext uri="{FF2B5EF4-FFF2-40B4-BE49-F238E27FC236}">
                <a16:creationId xmlns="" xmlns:a16="http://schemas.microsoft.com/office/drawing/2014/main" id="{05D67CAB-814B-3B4A-BFFA-72DB54619256}"/>
              </a:ext>
            </a:extLst>
          </p:cNvPr>
          <p:cNvSpPr>
            <a:spLocks noGrp="1"/>
          </p:cNvSpPr>
          <p:nvPr>
            <p:ph idx="12"/>
          </p:nvPr>
        </p:nvSpPr>
        <p:spPr>
          <a:xfrm>
            <a:off x="1092201" y="1773238"/>
            <a:ext cx="9979170" cy="4170362"/>
          </a:xfrm>
        </p:spPr>
        <p:txBody>
          <a:bodyPr/>
          <a:lstStyle/>
          <a:p>
            <a:pPr lvl="0"/>
            <a:r>
              <a:rPr lang="en-GB" b="1" noProof="0" dirty="0">
                <a:sym typeface="Calibri"/>
              </a:rPr>
              <a:t>Understanding the threat and what factors led to creating it </a:t>
            </a:r>
            <a:r>
              <a:rPr lang="en-GB" noProof="0" dirty="0">
                <a:sym typeface="Calibri"/>
              </a:rPr>
              <a:t>is the most critical aspect of any P/CVE intervention.</a:t>
            </a:r>
          </a:p>
          <a:p>
            <a:pPr lvl="0"/>
            <a:r>
              <a:rPr lang="en-GB" noProof="0" dirty="0">
                <a:sym typeface="Calibri"/>
              </a:rPr>
              <a:t>Interventions must lie within </a:t>
            </a:r>
            <a:r>
              <a:rPr lang="en-GB" b="1" noProof="0" dirty="0">
                <a:sym typeface="Calibri"/>
              </a:rPr>
              <a:t>human rights-compliant legal and policy frameworks.</a:t>
            </a:r>
          </a:p>
          <a:p>
            <a:pPr lvl="0"/>
            <a:r>
              <a:rPr lang="en-GB" b="1" noProof="0" dirty="0">
                <a:sym typeface="Calibri"/>
              </a:rPr>
              <a:t>Effective interventions often complement other P/CVE programmes</a:t>
            </a:r>
            <a:r>
              <a:rPr lang="en-GB" noProof="0" dirty="0">
                <a:sym typeface="Calibri"/>
              </a:rPr>
              <a:t>.</a:t>
            </a:r>
            <a:endParaRPr lang="en-GB" noProof="0" dirty="0">
              <a:sym typeface="Arial"/>
            </a:endParaRPr>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674088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 xmlns:a16="http://schemas.microsoft.com/office/drawing/2014/main"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49</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1" y="1773238"/>
            <a:ext cx="5613400" cy="1697388"/>
          </a:xfrm>
        </p:spPr>
        <p:txBody>
          <a:bodyPr wrap="square">
            <a:spAutoFit/>
          </a:bodyPr>
          <a:lstStyle/>
          <a:p>
            <a:pPr marL="0" lvl="0" indent="0">
              <a:buNone/>
            </a:pPr>
            <a:r>
              <a:rPr lang="en-GB" noProof="0" dirty="0">
                <a:sym typeface="Calibri"/>
              </a:rPr>
              <a:t>Provide exposure and additional resources to participants on </a:t>
            </a:r>
            <a:r>
              <a:rPr lang="en-GB" b="1" noProof="0" dirty="0">
                <a:sym typeface="Calibri"/>
              </a:rPr>
              <a:t>how to map a specific context for developing a multi-actor P/CVE intervention programme</a:t>
            </a:r>
            <a:r>
              <a:rPr lang="en-GB" noProof="0" dirty="0">
                <a:sym typeface="Calibri"/>
              </a:rPr>
              <a:t>.</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pPr lvl="0"/>
            <a:r>
              <a:rPr lang="en-GB" noProof="0" dirty="0"/>
              <a:t>Module 4: </a:t>
            </a:r>
            <a:r>
              <a:rPr lang="en-GB" noProof="0" dirty="0">
                <a:sym typeface="Century Gothic"/>
              </a:rPr>
              <a:t>Mapping a Specific Context</a:t>
            </a:r>
            <a:endParaRPr lang="en-GB" noProof="0" dirty="0"/>
          </a:p>
        </p:txBody>
      </p:sp>
      <p:sp>
        <p:nvSpPr>
          <p:cNvPr id="23" name="Footer Placeholder 3">
            <a:extLst>
              <a:ext uri="{FF2B5EF4-FFF2-40B4-BE49-F238E27FC236}">
                <a16:creationId xmlns="" xmlns:a16="http://schemas.microsoft.com/office/drawing/2014/main"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 xmlns:a16="http://schemas.microsoft.com/office/drawing/2014/main" id="{D29935A7-D3E1-1142-9A43-BE7541D10AAE}"/>
              </a:ext>
            </a:extLst>
          </p:cNvPr>
          <p:cNvPicPr>
            <a:picLocks noChangeAspect="1"/>
          </p:cNvPicPr>
          <p:nvPr/>
        </p:nvPicPr>
        <p:blipFill>
          <a:blip r:embed="rId3"/>
          <a:stretch>
            <a:fillRect/>
          </a:stretch>
        </p:blipFill>
        <p:spPr>
          <a:xfrm>
            <a:off x="8621116" y="3338456"/>
            <a:ext cx="2812666" cy="2645520"/>
          </a:xfrm>
          <a:prstGeom prst="rect">
            <a:avLst/>
          </a:prstGeom>
        </p:spPr>
      </p:pic>
    </p:spTree>
    <p:extLst>
      <p:ext uri="{BB962C8B-B14F-4D97-AF65-F5344CB8AC3E}">
        <p14:creationId xmlns:p14="http://schemas.microsoft.com/office/powerpoint/2010/main" val="121380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DC6AE046-7292-6048-B078-8BCC3567D2C6}"/>
              </a:ext>
            </a:extLst>
          </p:cNvPr>
          <p:cNvSpPr>
            <a:spLocks noGrp="1"/>
          </p:cNvSpPr>
          <p:nvPr>
            <p:ph type="title"/>
          </p:nvPr>
        </p:nvSpPr>
        <p:spPr/>
        <p:txBody>
          <a:bodyPr/>
          <a:lstStyle/>
          <a:p>
            <a:r>
              <a:rPr lang="en-GB" noProof="0" dirty="0"/>
              <a:t>Communicate to Collaborate</a:t>
            </a:r>
          </a:p>
        </p:txBody>
      </p:sp>
      <p:sp>
        <p:nvSpPr>
          <p:cNvPr id="4" name="Slide Number Placeholder 3">
            <a:extLst>
              <a:ext uri="{FF2B5EF4-FFF2-40B4-BE49-F238E27FC236}">
                <a16:creationId xmlns="" xmlns:a16="http://schemas.microsoft.com/office/drawing/2014/main" id="{7D47556D-77D9-8640-8D99-3DA8E04FEF30}"/>
              </a:ext>
            </a:extLst>
          </p:cNvPr>
          <p:cNvSpPr>
            <a:spLocks noGrp="1"/>
          </p:cNvSpPr>
          <p:nvPr>
            <p:ph type="sldNum" sz="quarter" idx="4"/>
          </p:nvPr>
        </p:nvSpPr>
        <p:spPr/>
        <p:txBody>
          <a:bodyPr/>
          <a:lstStyle/>
          <a:p>
            <a:fld id="{8147DBEF-BD83-7C4B-BB76-3EC13072CDF4}" type="slidenum">
              <a:rPr lang="x-none" smtClean="0"/>
              <a:pPr/>
              <a:t>5</a:t>
            </a:fld>
            <a:endParaRPr lang="x-none"/>
          </a:p>
        </p:txBody>
      </p:sp>
      <p:sp>
        <p:nvSpPr>
          <p:cNvPr id="3" name="Content Placeholder 2">
            <a:extLst>
              <a:ext uri="{FF2B5EF4-FFF2-40B4-BE49-F238E27FC236}">
                <a16:creationId xmlns="" xmlns:a16="http://schemas.microsoft.com/office/drawing/2014/main" id="{EB4C3C9F-A633-2F42-A8AE-5E415E0778DB}"/>
              </a:ext>
            </a:extLst>
          </p:cNvPr>
          <p:cNvSpPr>
            <a:spLocks noGrp="1"/>
          </p:cNvSpPr>
          <p:nvPr>
            <p:ph idx="12"/>
          </p:nvPr>
        </p:nvSpPr>
        <p:spPr>
          <a:xfrm>
            <a:off x="1120629" y="1747376"/>
            <a:ext cx="9950741" cy="4241674"/>
          </a:xfrm>
        </p:spPr>
        <p:txBody>
          <a:bodyPr wrap="square" numCol="2" spcCol="360000">
            <a:spAutoFit/>
          </a:bodyPr>
          <a:lstStyle/>
          <a:p>
            <a:r>
              <a:rPr lang="en-GB" noProof="0" dirty="0"/>
              <a:t>Understand the </a:t>
            </a:r>
            <a:r>
              <a:rPr lang="en-GB" b="1" noProof="0" dirty="0"/>
              <a:t>purpose</a:t>
            </a:r>
            <a:r>
              <a:rPr lang="en-GB" noProof="0" dirty="0"/>
              <a:t> of the collaboration.</a:t>
            </a:r>
          </a:p>
          <a:p>
            <a:r>
              <a:rPr lang="en-GB" noProof="0" dirty="0"/>
              <a:t>Define the </a:t>
            </a:r>
            <a:r>
              <a:rPr lang="en-GB" b="1" noProof="0" dirty="0"/>
              <a:t>goals</a:t>
            </a:r>
            <a:r>
              <a:rPr lang="en-GB" noProof="0" dirty="0"/>
              <a:t> of the work.</a:t>
            </a:r>
          </a:p>
          <a:p>
            <a:r>
              <a:rPr lang="en-GB" noProof="0" dirty="0"/>
              <a:t>Define </a:t>
            </a:r>
            <a:r>
              <a:rPr lang="en-GB" b="1" noProof="0" dirty="0"/>
              <a:t>roles</a:t>
            </a:r>
            <a:r>
              <a:rPr lang="en-GB" noProof="0" dirty="0"/>
              <a:t> for the team.</a:t>
            </a:r>
          </a:p>
          <a:p>
            <a:r>
              <a:rPr lang="en-GB" noProof="0" dirty="0"/>
              <a:t>Make it clear that </a:t>
            </a:r>
            <a:r>
              <a:rPr lang="en-GB" b="1" noProof="0" dirty="0"/>
              <a:t>collaboration is expected.</a:t>
            </a:r>
          </a:p>
          <a:p>
            <a:r>
              <a:rPr lang="en-GB" noProof="0" dirty="0"/>
              <a:t>Identify the </a:t>
            </a:r>
            <a:r>
              <a:rPr lang="en-GB" b="1" noProof="0" dirty="0"/>
              <a:t>strengths of each member</a:t>
            </a:r>
            <a:r>
              <a:rPr lang="en-GB" noProof="0" dirty="0"/>
              <a:t> of the team.</a:t>
            </a:r>
          </a:p>
          <a:p>
            <a:r>
              <a:rPr lang="en-GB" noProof="0" dirty="0"/>
              <a:t>Encourage </a:t>
            </a:r>
            <a:r>
              <a:rPr lang="en-GB" b="1" noProof="0" dirty="0"/>
              <a:t>creativity, innovation, and unique approaches.</a:t>
            </a:r>
          </a:p>
          <a:p>
            <a:r>
              <a:rPr lang="en-GB" noProof="0" dirty="0"/>
              <a:t>Build a </a:t>
            </a:r>
            <a:r>
              <a:rPr lang="en-GB" b="1" noProof="0" dirty="0"/>
              <a:t>desire for cohesion</a:t>
            </a:r>
            <a:r>
              <a:rPr lang="en-GB" noProof="0" dirty="0"/>
              <a:t>.</a:t>
            </a:r>
          </a:p>
          <a:p>
            <a:r>
              <a:rPr lang="en-GB" b="1" noProof="0" dirty="0"/>
              <a:t>Relationships</a:t>
            </a:r>
            <a:r>
              <a:rPr lang="en-GB" noProof="0" dirty="0"/>
              <a:t> are central.</a:t>
            </a:r>
          </a:p>
          <a:p>
            <a:r>
              <a:rPr lang="en-GB" noProof="0" dirty="0"/>
              <a:t>Get to </a:t>
            </a:r>
            <a:r>
              <a:rPr lang="en-GB" b="1" noProof="0" dirty="0"/>
              <a:t>know each other.</a:t>
            </a:r>
          </a:p>
          <a:p>
            <a:r>
              <a:rPr lang="en-GB" noProof="0" dirty="0"/>
              <a:t>Establish </a:t>
            </a:r>
            <a:r>
              <a:rPr lang="en-GB" b="1" noProof="0" dirty="0"/>
              <a:t>trust</a:t>
            </a:r>
            <a:r>
              <a:rPr lang="en-GB" noProof="0" dirty="0"/>
              <a:t> and promote </a:t>
            </a:r>
            <a:r>
              <a:rPr lang="en-GB" b="1" noProof="0" dirty="0"/>
              <a:t>transparency</a:t>
            </a:r>
            <a:r>
              <a:rPr lang="en-GB" noProof="0" dirty="0"/>
              <a:t>.</a:t>
            </a:r>
          </a:p>
        </p:txBody>
      </p:sp>
      <p:sp>
        <p:nvSpPr>
          <p:cNvPr id="18" name="Content Placeholder 17">
            <a:extLst>
              <a:ext uri="{FF2B5EF4-FFF2-40B4-BE49-F238E27FC236}">
                <a16:creationId xmlns="" xmlns:a16="http://schemas.microsoft.com/office/drawing/2014/main" id="{D7F936B6-2F9E-0F46-84D6-4748E7CDBBD5}"/>
              </a:ext>
            </a:extLst>
          </p:cNvPr>
          <p:cNvSpPr>
            <a:spLocks noGrp="1"/>
          </p:cNvSpPr>
          <p:nvPr>
            <p:ph sz="quarter" idx="13"/>
          </p:nvPr>
        </p:nvSpPr>
        <p:spPr/>
        <p:txBody>
          <a:bodyPr>
            <a:normAutofit/>
          </a:bodyPr>
          <a:lstStyle/>
          <a:p>
            <a:r>
              <a:rPr lang="en-GB" noProof="0" dirty="0"/>
              <a:t>Module 1: Partnership as a Foundation for Multi-Actor Interventions</a:t>
            </a:r>
          </a:p>
          <a:p>
            <a:endParaRPr lang="en-GB" noProof="0" dirty="0"/>
          </a:p>
        </p:txBody>
      </p:sp>
      <p:sp>
        <p:nvSpPr>
          <p:cNvPr id="2" name="Footer Placeholder 1">
            <a:extLst>
              <a:ext uri="{FF2B5EF4-FFF2-40B4-BE49-F238E27FC236}">
                <a16:creationId xmlns="" xmlns:a16="http://schemas.microsoft.com/office/drawing/2014/main" id="{9A602D0F-BFC5-D146-B755-AD6238097FAE}"/>
              </a:ext>
            </a:extLst>
          </p:cNvPr>
          <p:cNvSpPr>
            <a:spLocks noGrp="1"/>
          </p:cNvSpPr>
          <p:nvPr>
            <p:ph type="ftr" sz="quarter" idx="11"/>
          </p:nvPr>
        </p:nvSpPr>
        <p:spPr/>
        <p:txBody>
          <a:bodyPr/>
          <a:lstStyle/>
          <a:p>
            <a:r>
              <a:rPr lang="en-GB" dirty="0"/>
              <a:t>IIJ Multi-Actor P/CVE Training Curriculum</a:t>
            </a:r>
          </a:p>
        </p:txBody>
      </p:sp>
    </p:spTree>
    <p:extLst>
      <p:ext uri="{BB962C8B-B14F-4D97-AF65-F5344CB8AC3E}">
        <p14:creationId xmlns:p14="http://schemas.microsoft.com/office/powerpoint/2010/main" val="3549531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p:txBody>
          <a:bodyPr/>
          <a:lstStyle/>
          <a:p>
            <a:fld id="{8147DBEF-BD83-7C4B-BB76-3EC13072CDF4}" type="slidenum">
              <a:rPr lang="x-none" smtClean="0"/>
              <a:pPr/>
              <a:t>50</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sz="quarter" idx="13"/>
          </p:nvPr>
        </p:nvSpPr>
        <p:spPr/>
        <p:txBody>
          <a:bodyPr/>
          <a:lstStyle/>
          <a:p>
            <a:pPr lvl="0"/>
            <a:r>
              <a:rPr lang="en-GB" noProof="0" dirty="0"/>
              <a:t>Module 4: </a:t>
            </a:r>
            <a:r>
              <a:rPr lang="en-GB" noProof="0" dirty="0">
                <a:sym typeface="Century Gothic"/>
              </a:rPr>
              <a:t>Mapping a Specific Context</a:t>
            </a:r>
            <a:endParaRPr lang="en-GB" noProof="0" dirty="0"/>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19" name="Freeform 18">
            <a:extLst>
              <a:ext uri="{FF2B5EF4-FFF2-40B4-BE49-F238E27FC236}">
                <a16:creationId xmlns="" xmlns:a16="http://schemas.microsoft.com/office/drawing/2014/main" id="{DA0D32D4-F35D-D74D-AA71-674E0B2079EE}"/>
              </a:ext>
            </a:extLst>
          </p:cNvPr>
          <p:cNvSpPr/>
          <p:nvPr/>
        </p:nvSpPr>
        <p:spPr>
          <a:xfrm>
            <a:off x="8192627" y="3710194"/>
            <a:ext cx="2873451" cy="172483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and evaluate how the multi-actor team can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leverage existing P/CVE activities.</a:t>
            </a:r>
          </a:p>
          <a:p>
            <a:pPr algn="ctr" defTabSz="844550">
              <a:lnSpc>
                <a:spcPct val="125000"/>
              </a:lnSpc>
              <a:spcBef>
                <a:spcPct val="0"/>
              </a:spcBef>
              <a:spcAft>
                <a:spcPct val="35000"/>
              </a:spcAft>
              <a:buClr>
                <a:srgbClr val="000000"/>
              </a:buClr>
              <a:defRPr/>
            </a:pPr>
            <a:endPar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26" name="Graphic 25" descr="Badge Tick">
            <a:extLst>
              <a:ext uri="{FF2B5EF4-FFF2-40B4-BE49-F238E27FC236}">
                <a16:creationId xmlns="" xmlns:a16="http://schemas.microsoft.com/office/drawing/2014/main" id="{28217924-FDC0-6142-928C-CF2C22EBBFE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426612" y="2038247"/>
            <a:ext cx="1338777" cy="1338777"/>
          </a:xfrm>
          <a:prstGeom prst="rect">
            <a:avLst/>
          </a:prstGeom>
        </p:spPr>
      </p:pic>
      <p:pic>
        <p:nvPicPr>
          <p:cNvPr id="27" name="Graphic 26" descr="Badge Tick">
            <a:extLst>
              <a:ext uri="{FF2B5EF4-FFF2-40B4-BE49-F238E27FC236}">
                <a16:creationId xmlns="" xmlns:a16="http://schemas.microsoft.com/office/drawing/2014/main" id="{5C46576F-3C1D-DA47-9C1F-505C5F93ED4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93256" y="2038247"/>
            <a:ext cx="1338777" cy="1338777"/>
          </a:xfrm>
          <a:prstGeom prst="rect">
            <a:avLst/>
          </a:prstGeom>
        </p:spPr>
      </p:pic>
      <p:pic>
        <p:nvPicPr>
          <p:cNvPr id="28" name="Graphic 27" descr="Badge Tick">
            <a:extLst>
              <a:ext uri="{FF2B5EF4-FFF2-40B4-BE49-F238E27FC236}">
                <a16:creationId xmlns="" xmlns:a16="http://schemas.microsoft.com/office/drawing/2014/main" id="{390665A8-4495-4644-9B4D-A99A8D6E616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959965" y="2038247"/>
            <a:ext cx="1338777" cy="1338777"/>
          </a:xfrm>
          <a:prstGeom prst="rect">
            <a:avLst/>
          </a:prstGeom>
        </p:spPr>
      </p:pic>
      <p:sp>
        <p:nvSpPr>
          <p:cNvPr id="32" name="Freeform 31">
            <a:extLst>
              <a:ext uri="{FF2B5EF4-FFF2-40B4-BE49-F238E27FC236}">
                <a16:creationId xmlns="" xmlns:a16="http://schemas.microsoft.com/office/drawing/2014/main" id="{6772744F-CDCC-6B4C-B8F3-F75519794212}"/>
              </a:ext>
            </a:extLst>
          </p:cNvPr>
          <p:cNvSpPr/>
          <p:nvPr/>
        </p:nvSpPr>
        <p:spPr>
          <a:xfrm>
            <a:off x="4591097" y="3710194"/>
            <a:ext cx="3009806" cy="150893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Map and understand the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relevant legal/policy framework/s</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 which will provide key parameters for the multi-actor team.</a:t>
            </a:r>
          </a:p>
          <a:p>
            <a:pPr lvl="0" algn="ctr" defTabSz="844550">
              <a:lnSpc>
                <a:spcPct val="125000"/>
              </a:lnSpc>
              <a:spcBef>
                <a:spcPct val="0"/>
              </a:spcBef>
              <a:spcAft>
                <a:spcPct val="35000"/>
              </a:spcAft>
              <a:buClr>
                <a:srgbClr val="000000"/>
              </a:buClr>
              <a:defRPr/>
            </a:pPr>
            <a:endPar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3" name="Freeform 32">
            <a:extLst>
              <a:ext uri="{FF2B5EF4-FFF2-40B4-BE49-F238E27FC236}">
                <a16:creationId xmlns="" xmlns:a16="http://schemas.microsoft.com/office/drawing/2014/main" id="{9DB33CC2-5D97-D04A-B6B9-3931AB3A61AC}"/>
              </a:ext>
            </a:extLst>
          </p:cNvPr>
          <p:cNvSpPr/>
          <p:nvPr/>
        </p:nvSpPr>
        <p:spPr>
          <a:xfrm>
            <a:off x="1057741" y="3710193"/>
            <a:ext cx="3009806"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Establish a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common understanding of drivers and threats</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 relevant to a particular context.</a:t>
            </a:r>
          </a:p>
          <a:p>
            <a:pPr algn="ctr" defTabSz="844550">
              <a:lnSpc>
                <a:spcPct val="125000"/>
              </a:lnSpc>
              <a:spcBef>
                <a:spcPct val="0"/>
              </a:spcBef>
              <a:spcAft>
                <a:spcPct val="35000"/>
              </a:spcAft>
              <a:buClr>
                <a:srgbClr val="000000"/>
              </a:buClr>
              <a:defRPr/>
            </a:pPr>
            <a:endPar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394411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Define the Threat</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51</a:t>
            </a:fld>
            <a:endParaRPr lang="x-none"/>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grpSp>
        <p:nvGrpSpPr>
          <p:cNvPr id="22" name="Group 21">
            <a:extLst>
              <a:ext uri="{FF2B5EF4-FFF2-40B4-BE49-F238E27FC236}">
                <a16:creationId xmlns="" xmlns:a16="http://schemas.microsoft.com/office/drawing/2014/main" id="{A4C5FBBA-3F6B-4A45-9FC3-4B1D0028DBCB}"/>
              </a:ext>
            </a:extLst>
          </p:cNvPr>
          <p:cNvGrpSpPr/>
          <p:nvPr/>
        </p:nvGrpSpPr>
        <p:grpSpPr>
          <a:xfrm>
            <a:off x="1092200" y="2290916"/>
            <a:ext cx="10018252" cy="3730420"/>
            <a:chOff x="1299542" y="2289661"/>
            <a:chExt cx="8621209" cy="2685553"/>
          </a:xfrm>
        </p:grpSpPr>
        <p:sp>
          <p:nvSpPr>
            <p:cNvPr id="13" name="Rounded Rectangle 12">
              <a:extLst>
                <a:ext uri="{FF2B5EF4-FFF2-40B4-BE49-F238E27FC236}">
                  <a16:creationId xmlns="" xmlns:a16="http://schemas.microsoft.com/office/drawing/2014/main" id="{4E29D572-B302-AF4E-BCBC-B791FDAE384B}"/>
                </a:ext>
              </a:extLst>
            </p:cNvPr>
            <p:cNvSpPr/>
            <p:nvPr/>
          </p:nvSpPr>
          <p:spPr>
            <a:xfrm>
              <a:off x="1299543" y="2289661"/>
              <a:ext cx="2618312" cy="786209"/>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Groups</a:t>
              </a:r>
              <a:endParaRPr lang="en-GB" sz="2000" dirty="0">
                <a:solidFill>
                  <a:schemeClr val="bg1"/>
                </a:solidFill>
                <a:latin typeface="Open Sans" panose="020B0606030504020204" pitchFamily="34" charset="0"/>
                <a:sym typeface="Arial"/>
              </a:endParaRPr>
            </a:p>
          </p:txBody>
        </p:sp>
        <p:sp>
          <p:nvSpPr>
            <p:cNvPr id="14" name="Rounded Rectangle 13">
              <a:extLst>
                <a:ext uri="{FF2B5EF4-FFF2-40B4-BE49-F238E27FC236}">
                  <a16:creationId xmlns="" xmlns:a16="http://schemas.microsoft.com/office/drawing/2014/main" id="{073032A0-3D53-144A-BE0F-238506C8657B}"/>
                </a:ext>
              </a:extLst>
            </p:cNvPr>
            <p:cNvSpPr/>
            <p:nvPr/>
          </p:nvSpPr>
          <p:spPr>
            <a:xfrm>
              <a:off x="4071375" y="2289661"/>
              <a:ext cx="5849373" cy="786209"/>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kern="0" dirty="0">
                  <a:solidFill>
                    <a:schemeClr val="bg1"/>
                  </a:solidFill>
                  <a:latin typeface="Open Sans" panose="020B0606030504020204" pitchFamily="34" charset="0"/>
                  <a:sym typeface="Arial"/>
                </a:rPr>
                <a:t>Geographic areas of operation/vulnerability</a:t>
              </a:r>
            </a:p>
          </p:txBody>
        </p:sp>
        <p:sp>
          <p:nvSpPr>
            <p:cNvPr id="16" name="Rounded Rectangle 15">
              <a:extLst>
                <a:ext uri="{FF2B5EF4-FFF2-40B4-BE49-F238E27FC236}">
                  <a16:creationId xmlns="" xmlns:a16="http://schemas.microsoft.com/office/drawing/2014/main" id="{632B1284-8644-C246-A591-9C653CF09C71}"/>
                </a:ext>
              </a:extLst>
            </p:cNvPr>
            <p:cNvSpPr/>
            <p:nvPr/>
          </p:nvSpPr>
          <p:spPr>
            <a:xfrm>
              <a:off x="1299543" y="3179776"/>
              <a:ext cx="2618312" cy="819016"/>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Intentions</a:t>
              </a:r>
              <a:endParaRPr lang="en-GB" sz="2000" dirty="0">
                <a:solidFill>
                  <a:schemeClr val="bg1"/>
                </a:solidFill>
                <a:latin typeface="Open Sans" panose="020B0606030504020204" pitchFamily="34" charset="0"/>
                <a:sym typeface="Arial"/>
              </a:endParaRPr>
            </a:p>
          </p:txBody>
        </p:sp>
        <p:sp>
          <p:nvSpPr>
            <p:cNvPr id="17" name="Rounded Rectangle 16">
              <a:extLst>
                <a:ext uri="{FF2B5EF4-FFF2-40B4-BE49-F238E27FC236}">
                  <a16:creationId xmlns="" xmlns:a16="http://schemas.microsoft.com/office/drawing/2014/main" id="{AA119A24-71FA-214E-A1B9-154AEB3BB58B}"/>
                </a:ext>
              </a:extLst>
            </p:cNvPr>
            <p:cNvSpPr/>
            <p:nvPr/>
          </p:nvSpPr>
          <p:spPr>
            <a:xfrm>
              <a:off x="4071376" y="3166172"/>
              <a:ext cx="2618312" cy="819015"/>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Desired impact</a:t>
              </a:r>
              <a:endParaRPr lang="en-GB" sz="2000" dirty="0">
                <a:solidFill>
                  <a:schemeClr val="bg1"/>
                </a:solidFill>
                <a:latin typeface="Open Sans" panose="020B0606030504020204" pitchFamily="34" charset="0"/>
                <a:sym typeface="Arial"/>
              </a:endParaRPr>
            </a:p>
          </p:txBody>
        </p:sp>
        <p:sp>
          <p:nvSpPr>
            <p:cNvPr id="18" name="Rounded Rectangle 17">
              <a:extLst>
                <a:ext uri="{FF2B5EF4-FFF2-40B4-BE49-F238E27FC236}">
                  <a16:creationId xmlns="" xmlns:a16="http://schemas.microsoft.com/office/drawing/2014/main" id="{96E6A115-5B2E-A94E-B29C-87E3237572D0}"/>
                </a:ext>
              </a:extLst>
            </p:cNvPr>
            <p:cNvSpPr/>
            <p:nvPr/>
          </p:nvSpPr>
          <p:spPr>
            <a:xfrm>
              <a:off x="6843209" y="3179776"/>
              <a:ext cx="3077542" cy="1795438"/>
            </a:xfrm>
            <a:prstGeom prst="roundRect">
              <a:avLst>
                <a:gd name="adj" fmla="val 2275"/>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sp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Political, economic, security, and environmental influences (at the local, regional, national, and international levels)</a:t>
              </a:r>
              <a:endParaRPr lang="en-GB" sz="2000" dirty="0">
                <a:solidFill>
                  <a:schemeClr val="bg1"/>
                </a:solidFill>
                <a:latin typeface="Open Sans" panose="020B0606030504020204" pitchFamily="34" charset="0"/>
                <a:sym typeface="Arial"/>
              </a:endParaRPr>
            </a:p>
          </p:txBody>
        </p:sp>
        <p:sp>
          <p:nvSpPr>
            <p:cNvPr id="19" name="Rounded Rectangle 18">
              <a:extLst>
                <a:ext uri="{FF2B5EF4-FFF2-40B4-BE49-F238E27FC236}">
                  <a16:creationId xmlns="" xmlns:a16="http://schemas.microsoft.com/office/drawing/2014/main" id="{7F1C450D-2A5A-1845-9997-F54EA63BA3E5}"/>
                </a:ext>
              </a:extLst>
            </p:cNvPr>
            <p:cNvSpPr/>
            <p:nvPr/>
          </p:nvSpPr>
          <p:spPr>
            <a:xfrm>
              <a:off x="1299542" y="4090038"/>
              <a:ext cx="2618312" cy="885176"/>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Capabilities</a:t>
              </a:r>
              <a:endParaRPr lang="en-GB" sz="2000" dirty="0">
                <a:solidFill>
                  <a:schemeClr val="bg1"/>
                </a:solidFill>
                <a:latin typeface="Open Sans" panose="020B0606030504020204" pitchFamily="34" charset="0"/>
                <a:sym typeface="Arial"/>
              </a:endParaRPr>
            </a:p>
          </p:txBody>
        </p:sp>
        <p:sp>
          <p:nvSpPr>
            <p:cNvPr id="20" name="Rounded Rectangle 19">
              <a:extLst>
                <a:ext uri="{FF2B5EF4-FFF2-40B4-BE49-F238E27FC236}">
                  <a16:creationId xmlns="" xmlns:a16="http://schemas.microsoft.com/office/drawing/2014/main" id="{69D1A42D-3B66-114D-92AB-26537F894D34}"/>
                </a:ext>
              </a:extLst>
            </p:cNvPr>
            <p:cNvSpPr/>
            <p:nvPr/>
          </p:nvSpPr>
          <p:spPr>
            <a:xfrm>
              <a:off x="4071375" y="4090038"/>
              <a:ext cx="2618312" cy="885176"/>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sp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Strengthening / Weakening</a:t>
              </a:r>
              <a:endParaRPr lang="en-GB" sz="2000" dirty="0">
                <a:solidFill>
                  <a:schemeClr val="bg1"/>
                </a:solidFill>
                <a:latin typeface="Open Sans" panose="020B0606030504020204" pitchFamily="34" charset="0"/>
                <a:sym typeface="Arial"/>
              </a:endParaRPr>
            </a:p>
          </p:txBody>
        </p:sp>
      </p:grpSp>
      <p:sp>
        <p:nvSpPr>
          <p:cNvPr id="25" name="Title 6">
            <a:extLst>
              <a:ext uri="{FF2B5EF4-FFF2-40B4-BE49-F238E27FC236}">
                <a16:creationId xmlns="" xmlns:a16="http://schemas.microsoft.com/office/drawing/2014/main" id="{3DCC2A3D-A99D-0646-88B6-AB7F5DDB81D3}"/>
              </a:ext>
            </a:extLst>
          </p:cNvPr>
          <p:cNvSpPr txBox="1">
            <a:spLocks/>
          </p:cNvSpPr>
          <p:nvPr/>
        </p:nvSpPr>
        <p:spPr>
          <a:xfrm>
            <a:off x="1092200" y="1497064"/>
            <a:ext cx="9979025" cy="584775"/>
          </a:xfrm>
          <a:prstGeom prst="rect">
            <a:avLst/>
          </a:prstGeom>
        </p:spPr>
        <p:txBody>
          <a:bodyPr vert="horz" wrap="square" lIns="0" tIns="45720" rIns="91440" bIns="45720" rtlCol="0" anchor="b" anchorCtr="0">
            <a:norm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dirty="0">
                <a:solidFill>
                  <a:schemeClr val="tx2">
                    <a:lumMod val="90000"/>
                    <a:lumOff val="10000"/>
                  </a:schemeClr>
                </a:solidFill>
              </a:rPr>
              <a:t>Consider:</a:t>
            </a:r>
          </a:p>
        </p:txBody>
      </p:sp>
    </p:spTree>
    <p:extLst>
      <p:ext uri="{BB962C8B-B14F-4D97-AF65-F5344CB8AC3E}">
        <p14:creationId xmlns:p14="http://schemas.microsoft.com/office/powerpoint/2010/main" val="295438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 xmlns:a16="http://schemas.microsoft.com/office/drawing/2014/main" id="{3781952F-398A-6243-A2F2-E246EBEB5B76}"/>
              </a:ext>
            </a:extLst>
          </p:cNvPr>
          <p:cNvSpPr/>
          <p:nvPr/>
        </p:nvSpPr>
        <p:spPr>
          <a:xfrm>
            <a:off x="-84083" y="1143432"/>
            <a:ext cx="1825797" cy="13536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216000" rtlCol="0" anchor="b" anchorCtr="0"/>
          <a:lstStyle/>
          <a:p>
            <a:pPr algn="ctr">
              <a:spcBef>
                <a:spcPct val="0"/>
              </a:spcBef>
            </a:pPr>
            <a:r>
              <a:rPr lang="en-GB" b="1" kern="900" spc="-100" dirty="0">
                <a:solidFill>
                  <a:schemeClr val="tx2">
                    <a:lumMod val="90000"/>
                    <a:lumOff val="10000"/>
                  </a:schemeClr>
                </a:solidFill>
                <a:latin typeface="Open Sans" panose="020B0606030504020204" pitchFamily="34" charset="0"/>
                <a:ea typeface="+mj-ea"/>
                <a:cs typeface="+mj-cs"/>
              </a:rPr>
              <a:t>Group</a:t>
            </a:r>
          </a:p>
        </p:txBody>
      </p:sp>
      <p:sp>
        <p:nvSpPr>
          <p:cNvPr id="75" name="Rectangle 74">
            <a:extLst>
              <a:ext uri="{FF2B5EF4-FFF2-40B4-BE49-F238E27FC236}">
                <a16:creationId xmlns="" xmlns:a16="http://schemas.microsoft.com/office/drawing/2014/main" id="{BE1660F5-43E1-AE41-A165-AAB2797F22F3}"/>
              </a:ext>
            </a:extLst>
          </p:cNvPr>
          <p:cNvSpPr/>
          <p:nvPr/>
        </p:nvSpPr>
        <p:spPr>
          <a:xfrm>
            <a:off x="1741714" y="1143432"/>
            <a:ext cx="1741714" cy="13536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216000" rtlCol="0" anchor="b" anchorCtr="0"/>
          <a:lstStyle/>
          <a:p>
            <a:pPr algn="ctr">
              <a:spcBef>
                <a:spcPct val="0"/>
              </a:spcBef>
            </a:pPr>
            <a:r>
              <a:rPr lang="en-GB" b="1" kern="900" spc="-100" dirty="0">
                <a:solidFill>
                  <a:schemeClr val="tx2">
                    <a:lumMod val="90000"/>
                    <a:lumOff val="10000"/>
                  </a:schemeClr>
                </a:solidFill>
                <a:latin typeface="Open Sans" panose="020B0606030504020204" pitchFamily="34" charset="0"/>
                <a:ea typeface="+mj-ea"/>
                <a:cs typeface="+mj-cs"/>
              </a:rPr>
              <a:t>Intentions</a:t>
            </a:r>
          </a:p>
        </p:txBody>
      </p:sp>
      <p:sp>
        <p:nvSpPr>
          <p:cNvPr id="76" name="Rectangle 75">
            <a:extLst>
              <a:ext uri="{FF2B5EF4-FFF2-40B4-BE49-F238E27FC236}">
                <a16:creationId xmlns="" xmlns:a16="http://schemas.microsoft.com/office/drawing/2014/main" id="{4966AF6F-574C-3844-B2D6-9F58E6295EC4}"/>
              </a:ext>
            </a:extLst>
          </p:cNvPr>
          <p:cNvSpPr/>
          <p:nvPr/>
        </p:nvSpPr>
        <p:spPr>
          <a:xfrm>
            <a:off x="3483428" y="1143432"/>
            <a:ext cx="1741714" cy="13536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216000" rtlCol="0" anchor="b" anchorCtr="0"/>
          <a:lstStyle/>
          <a:p>
            <a:pPr algn="ctr">
              <a:spcBef>
                <a:spcPct val="0"/>
              </a:spcBef>
            </a:pPr>
            <a:r>
              <a:rPr lang="en-GB" b="1" kern="900" spc="-100" dirty="0">
                <a:solidFill>
                  <a:schemeClr val="tx2">
                    <a:lumMod val="90000"/>
                    <a:lumOff val="10000"/>
                  </a:schemeClr>
                </a:solidFill>
                <a:latin typeface="Open Sans" panose="020B0606030504020204" pitchFamily="34" charset="0"/>
                <a:ea typeface="+mj-ea"/>
                <a:cs typeface="+mj-cs"/>
              </a:rPr>
              <a:t>Capabilities</a:t>
            </a:r>
          </a:p>
        </p:txBody>
      </p:sp>
      <p:sp>
        <p:nvSpPr>
          <p:cNvPr id="77" name="Rectangle 76">
            <a:extLst>
              <a:ext uri="{FF2B5EF4-FFF2-40B4-BE49-F238E27FC236}">
                <a16:creationId xmlns="" xmlns:a16="http://schemas.microsoft.com/office/drawing/2014/main" id="{B811EA1D-0F9F-1747-96C6-C7F6E2E31528}"/>
              </a:ext>
            </a:extLst>
          </p:cNvPr>
          <p:cNvSpPr/>
          <p:nvPr/>
        </p:nvSpPr>
        <p:spPr>
          <a:xfrm>
            <a:off x="5225142" y="1143432"/>
            <a:ext cx="1741714" cy="13536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216000" rtlCol="0" anchor="b" anchorCtr="0"/>
          <a:lstStyle/>
          <a:p>
            <a:pPr algn="ctr">
              <a:spcBef>
                <a:spcPct val="0"/>
              </a:spcBef>
            </a:pPr>
            <a:r>
              <a:rPr lang="en-GB" b="1" kern="900" spc="-100" dirty="0">
                <a:solidFill>
                  <a:schemeClr val="tx2">
                    <a:lumMod val="90000"/>
                    <a:lumOff val="10000"/>
                  </a:schemeClr>
                </a:solidFill>
                <a:latin typeface="Open Sans" panose="020B0606030504020204" pitchFamily="34" charset="0"/>
                <a:ea typeface="+mj-ea"/>
                <a:cs typeface="+mj-cs"/>
              </a:rPr>
              <a:t>Geographic Areas of Operation</a:t>
            </a:r>
          </a:p>
        </p:txBody>
      </p:sp>
      <p:sp>
        <p:nvSpPr>
          <p:cNvPr id="78" name="Rectangle 77">
            <a:extLst>
              <a:ext uri="{FF2B5EF4-FFF2-40B4-BE49-F238E27FC236}">
                <a16:creationId xmlns="" xmlns:a16="http://schemas.microsoft.com/office/drawing/2014/main" id="{B7E6E335-B021-704B-A733-1A105EEEE614}"/>
              </a:ext>
            </a:extLst>
          </p:cNvPr>
          <p:cNvSpPr/>
          <p:nvPr/>
        </p:nvSpPr>
        <p:spPr>
          <a:xfrm>
            <a:off x="6966857" y="1143432"/>
            <a:ext cx="1741714" cy="13536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216000" rtlCol="0" anchor="b" anchorCtr="0"/>
          <a:lstStyle/>
          <a:p>
            <a:pPr algn="ctr">
              <a:spcBef>
                <a:spcPct val="0"/>
              </a:spcBef>
            </a:pPr>
            <a:r>
              <a:rPr lang="en-GB" b="1" kern="900" spc="-100" dirty="0">
                <a:solidFill>
                  <a:schemeClr val="tx2">
                    <a:lumMod val="90000"/>
                    <a:lumOff val="10000"/>
                  </a:schemeClr>
                </a:solidFill>
                <a:latin typeface="Open Sans" panose="020B0606030504020204" pitchFamily="34" charset="0"/>
                <a:ea typeface="+mj-ea"/>
                <a:cs typeface="+mj-cs"/>
              </a:rPr>
              <a:t>Desired</a:t>
            </a:r>
            <a:br>
              <a:rPr lang="en-GB" b="1" kern="900" spc="-100" dirty="0">
                <a:solidFill>
                  <a:schemeClr val="tx2">
                    <a:lumMod val="90000"/>
                    <a:lumOff val="10000"/>
                  </a:schemeClr>
                </a:solidFill>
                <a:latin typeface="Open Sans" panose="020B0606030504020204" pitchFamily="34" charset="0"/>
                <a:ea typeface="+mj-ea"/>
                <a:cs typeface="+mj-cs"/>
              </a:rPr>
            </a:br>
            <a:r>
              <a:rPr lang="en-GB" b="1" kern="900" spc="-100" dirty="0">
                <a:solidFill>
                  <a:schemeClr val="tx2">
                    <a:lumMod val="90000"/>
                    <a:lumOff val="10000"/>
                  </a:schemeClr>
                </a:solidFill>
                <a:latin typeface="Open Sans" panose="020B0606030504020204" pitchFamily="34" charset="0"/>
                <a:ea typeface="+mj-ea"/>
                <a:cs typeface="+mj-cs"/>
              </a:rPr>
              <a:t>impact</a:t>
            </a:r>
          </a:p>
        </p:txBody>
      </p:sp>
      <p:sp>
        <p:nvSpPr>
          <p:cNvPr id="79" name="Rectangle 78">
            <a:extLst>
              <a:ext uri="{FF2B5EF4-FFF2-40B4-BE49-F238E27FC236}">
                <a16:creationId xmlns="" xmlns:a16="http://schemas.microsoft.com/office/drawing/2014/main" id="{18CCE544-4323-2946-8521-F491FC12ABAF}"/>
              </a:ext>
            </a:extLst>
          </p:cNvPr>
          <p:cNvSpPr/>
          <p:nvPr/>
        </p:nvSpPr>
        <p:spPr>
          <a:xfrm>
            <a:off x="8708571" y="1143432"/>
            <a:ext cx="1741714" cy="13536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216000" rtlCol="0" anchor="b" anchorCtr="0"/>
          <a:lstStyle/>
          <a:p>
            <a:pPr algn="ctr">
              <a:spcBef>
                <a:spcPct val="0"/>
              </a:spcBef>
            </a:pPr>
            <a:r>
              <a:rPr lang="en-GB" b="1" kern="900" spc="-100" dirty="0">
                <a:solidFill>
                  <a:schemeClr val="tx2">
                    <a:lumMod val="90000"/>
                    <a:lumOff val="10000"/>
                  </a:schemeClr>
                </a:solidFill>
                <a:latin typeface="Open Sans" panose="020B0606030504020204" pitchFamily="34" charset="0"/>
                <a:ea typeface="+mj-ea"/>
                <a:cs typeface="+mj-cs"/>
              </a:rPr>
              <a:t>Relevant</a:t>
            </a:r>
            <a:br>
              <a:rPr lang="en-GB" b="1" kern="900" spc="-100" dirty="0">
                <a:solidFill>
                  <a:schemeClr val="tx2">
                    <a:lumMod val="90000"/>
                    <a:lumOff val="10000"/>
                  </a:schemeClr>
                </a:solidFill>
                <a:latin typeface="Open Sans" panose="020B0606030504020204" pitchFamily="34" charset="0"/>
                <a:ea typeface="+mj-ea"/>
                <a:cs typeface="+mj-cs"/>
              </a:rPr>
            </a:br>
            <a:r>
              <a:rPr lang="en-GB" b="1" kern="900" spc="-100" dirty="0">
                <a:solidFill>
                  <a:schemeClr val="tx2">
                    <a:lumMod val="90000"/>
                    <a:lumOff val="10000"/>
                  </a:schemeClr>
                </a:solidFill>
                <a:latin typeface="Open Sans" panose="020B0606030504020204" pitchFamily="34" charset="0"/>
                <a:ea typeface="+mj-ea"/>
                <a:cs typeface="+mj-cs"/>
              </a:rPr>
              <a:t>Influences</a:t>
            </a:r>
          </a:p>
        </p:txBody>
      </p:sp>
      <p:sp>
        <p:nvSpPr>
          <p:cNvPr id="80" name="Rectangle 79">
            <a:extLst>
              <a:ext uri="{FF2B5EF4-FFF2-40B4-BE49-F238E27FC236}">
                <a16:creationId xmlns="" xmlns:a16="http://schemas.microsoft.com/office/drawing/2014/main" id="{8809B266-AD30-AE4A-BA88-00E4335627DC}"/>
              </a:ext>
            </a:extLst>
          </p:cNvPr>
          <p:cNvSpPr/>
          <p:nvPr/>
        </p:nvSpPr>
        <p:spPr>
          <a:xfrm>
            <a:off x="10450286" y="1143432"/>
            <a:ext cx="1815286" cy="13536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216000" rtlCol="0" anchor="b" anchorCtr="0"/>
          <a:lstStyle/>
          <a:p>
            <a:pPr algn="ctr">
              <a:spcBef>
                <a:spcPct val="0"/>
              </a:spcBef>
            </a:pPr>
            <a:r>
              <a:rPr lang="en-GB" b="1" kern="900" spc="-100" dirty="0">
                <a:solidFill>
                  <a:schemeClr val="tx2">
                    <a:lumMod val="90000"/>
                    <a:lumOff val="10000"/>
                  </a:schemeClr>
                </a:solidFill>
                <a:latin typeface="Open Sans" panose="020B0606030504020204" pitchFamily="34" charset="0"/>
                <a:ea typeface="+mj-ea"/>
                <a:cs typeface="+mj-cs"/>
              </a:rPr>
              <a:t>Strengthening</a:t>
            </a:r>
            <a:br>
              <a:rPr lang="en-GB" b="1" kern="900" spc="-100" dirty="0">
                <a:solidFill>
                  <a:schemeClr val="tx2">
                    <a:lumMod val="90000"/>
                    <a:lumOff val="10000"/>
                  </a:schemeClr>
                </a:solidFill>
                <a:latin typeface="Open Sans" panose="020B0606030504020204" pitchFamily="34" charset="0"/>
                <a:ea typeface="+mj-ea"/>
                <a:cs typeface="+mj-cs"/>
              </a:rPr>
            </a:br>
            <a:r>
              <a:rPr lang="en-GB" b="1" kern="900" spc="-100" dirty="0">
                <a:solidFill>
                  <a:schemeClr val="tx2">
                    <a:lumMod val="90000"/>
                    <a:lumOff val="10000"/>
                  </a:schemeClr>
                </a:solidFill>
                <a:latin typeface="Open Sans" panose="020B0606030504020204" pitchFamily="34" charset="0"/>
                <a:ea typeface="+mj-ea"/>
                <a:cs typeface="+mj-cs"/>
              </a:rPr>
              <a:t>or</a:t>
            </a:r>
            <a:br>
              <a:rPr lang="en-GB" b="1" kern="900" spc="-100" dirty="0">
                <a:solidFill>
                  <a:schemeClr val="tx2">
                    <a:lumMod val="90000"/>
                    <a:lumOff val="10000"/>
                  </a:schemeClr>
                </a:solidFill>
                <a:latin typeface="Open Sans" panose="020B0606030504020204" pitchFamily="34" charset="0"/>
                <a:ea typeface="+mj-ea"/>
                <a:cs typeface="+mj-cs"/>
              </a:rPr>
            </a:br>
            <a:r>
              <a:rPr lang="en-GB" b="1" kern="900" spc="-100" dirty="0">
                <a:solidFill>
                  <a:schemeClr val="tx2">
                    <a:lumMod val="90000"/>
                    <a:lumOff val="10000"/>
                  </a:schemeClr>
                </a:solidFill>
                <a:latin typeface="Open Sans" panose="020B0606030504020204" pitchFamily="34" charset="0"/>
                <a:ea typeface="+mj-ea"/>
                <a:cs typeface="+mj-cs"/>
              </a:rPr>
              <a:t>Weakening</a:t>
            </a:r>
          </a:p>
        </p:txBody>
      </p:sp>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52</a:t>
            </a:fld>
            <a:endParaRPr lang="x-none"/>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37" name="Rectangle 36">
            <a:extLst>
              <a:ext uri="{FF2B5EF4-FFF2-40B4-BE49-F238E27FC236}">
                <a16:creationId xmlns="" xmlns:a16="http://schemas.microsoft.com/office/drawing/2014/main" id="{D558E69D-CBBC-214A-BD8E-8E61B30DB238}"/>
              </a:ext>
            </a:extLst>
          </p:cNvPr>
          <p:cNvSpPr/>
          <p:nvPr/>
        </p:nvSpPr>
        <p:spPr>
          <a:xfrm>
            <a:off x="-84083" y="4355519"/>
            <a:ext cx="1825797"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42" name="Rectangle 41">
            <a:extLst>
              <a:ext uri="{FF2B5EF4-FFF2-40B4-BE49-F238E27FC236}">
                <a16:creationId xmlns="" xmlns:a16="http://schemas.microsoft.com/office/drawing/2014/main" id="{BE978729-29DF-3843-8015-2D2A786DE955}"/>
              </a:ext>
            </a:extLst>
          </p:cNvPr>
          <p:cNvSpPr/>
          <p:nvPr/>
        </p:nvSpPr>
        <p:spPr>
          <a:xfrm>
            <a:off x="1741714" y="435551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46" name="Rectangle 45">
            <a:extLst>
              <a:ext uri="{FF2B5EF4-FFF2-40B4-BE49-F238E27FC236}">
                <a16:creationId xmlns="" xmlns:a16="http://schemas.microsoft.com/office/drawing/2014/main" id="{909901BD-0D9C-784D-A1D7-8E1513E47CD7}"/>
              </a:ext>
            </a:extLst>
          </p:cNvPr>
          <p:cNvSpPr/>
          <p:nvPr/>
        </p:nvSpPr>
        <p:spPr>
          <a:xfrm>
            <a:off x="3483428" y="435551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47" name="Rectangle 46">
            <a:extLst>
              <a:ext uri="{FF2B5EF4-FFF2-40B4-BE49-F238E27FC236}">
                <a16:creationId xmlns="" xmlns:a16="http://schemas.microsoft.com/office/drawing/2014/main" id="{F64D0BDA-028C-C644-AAB4-74585B5DA751}"/>
              </a:ext>
            </a:extLst>
          </p:cNvPr>
          <p:cNvSpPr/>
          <p:nvPr/>
        </p:nvSpPr>
        <p:spPr>
          <a:xfrm>
            <a:off x="5225142" y="435551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48" name="Rectangle 47">
            <a:extLst>
              <a:ext uri="{FF2B5EF4-FFF2-40B4-BE49-F238E27FC236}">
                <a16:creationId xmlns="" xmlns:a16="http://schemas.microsoft.com/office/drawing/2014/main" id="{67C9B23D-049A-CB49-836C-9EBAC77F0676}"/>
              </a:ext>
            </a:extLst>
          </p:cNvPr>
          <p:cNvSpPr/>
          <p:nvPr/>
        </p:nvSpPr>
        <p:spPr>
          <a:xfrm>
            <a:off x="6966857" y="435551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0" name="Rectangle 49">
            <a:extLst>
              <a:ext uri="{FF2B5EF4-FFF2-40B4-BE49-F238E27FC236}">
                <a16:creationId xmlns="" xmlns:a16="http://schemas.microsoft.com/office/drawing/2014/main" id="{6193BC47-2DF9-6C4D-9667-FB6B77D0A39E}"/>
              </a:ext>
            </a:extLst>
          </p:cNvPr>
          <p:cNvSpPr/>
          <p:nvPr/>
        </p:nvSpPr>
        <p:spPr>
          <a:xfrm>
            <a:off x="8708571" y="435551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1" name="Rectangle 50">
            <a:extLst>
              <a:ext uri="{FF2B5EF4-FFF2-40B4-BE49-F238E27FC236}">
                <a16:creationId xmlns="" xmlns:a16="http://schemas.microsoft.com/office/drawing/2014/main" id="{B9334F77-CC5B-9844-8E19-72B439921C52}"/>
              </a:ext>
            </a:extLst>
          </p:cNvPr>
          <p:cNvSpPr/>
          <p:nvPr/>
        </p:nvSpPr>
        <p:spPr>
          <a:xfrm>
            <a:off x="10450286" y="4355519"/>
            <a:ext cx="1815286"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3" name="Rectangle 52">
            <a:extLst>
              <a:ext uri="{FF2B5EF4-FFF2-40B4-BE49-F238E27FC236}">
                <a16:creationId xmlns="" xmlns:a16="http://schemas.microsoft.com/office/drawing/2014/main" id="{11141FCC-AD61-854B-9AD5-5465B2338612}"/>
              </a:ext>
            </a:extLst>
          </p:cNvPr>
          <p:cNvSpPr/>
          <p:nvPr/>
        </p:nvSpPr>
        <p:spPr>
          <a:xfrm>
            <a:off x="-84083" y="3429000"/>
            <a:ext cx="1825797"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4" name="Rectangle 53">
            <a:extLst>
              <a:ext uri="{FF2B5EF4-FFF2-40B4-BE49-F238E27FC236}">
                <a16:creationId xmlns="" xmlns:a16="http://schemas.microsoft.com/office/drawing/2014/main" id="{2369F98E-8F34-904E-839F-FED87828DD88}"/>
              </a:ext>
            </a:extLst>
          </p:cNvPr>
          <p:cNvSpPr/>
          <p:nvPr/>
        </p:nvSpPr>
        <p:spPr>
          <a:xfrm>
            <a:off x="1741714" y="3429000"/>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5" name="Rectangle 54">
            <a:extLst>
              <a:ext uri="{FF2B5EF4-FFF2-40B4-BE49-F238E27FC236}">
                <a16:creationId xmlns="" xmlns:a16="http://schemas.microsoft.com/office/drawing/2014/main" id="{07B2CFE5-18A0-7F4E-9695-B2CB876CDDF3}"/>
              </a:ext>
            </a:extLst>
          </p:cNvPr>
          <p:cNvSpPr/>
          <p:nvPr/>
        </p:nvSpPr>
        <p:spPr>
          <a:xfrm>
            <a:off x="3483428" y="3429000"/>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6" name="Rectangle 55">
            <a:extLst>
              <a:ext uri="{FF2B5EF4-FFF2-40B4-BE49-F238E27FC236}">
                <a16:creationId xmlns="" xmlns:a16="http://schemas.microsoft.com/office/drawing/2014/main" id="{2B56F393-FB7A-4E44-8939-F8FE55B03742}"/>
              </a:ext>
            </a:extLst>
          </p:cNvPr>
          <p:cNvSpPr/>
          <p:nvPr/>
        </p:nvSpPr>
        <p:spPr>
          <a:xfrm>
            <a:off x="5225142" y="3429000"/>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7" name="Rectangle 56">
            <a:extLst>
              <a:ext uri="{FF2B5EF4-FFF2-40B4-BE49-F238E27FC236}">
                <a16:creationId xmlns="" xmlns:a16="http://schemas.microsoft.com/office/drawing/2014/main" id="{51FF2E3D-EEBF-7940-BE91-BCB0645B3915}"/>
              </a:ext>
            </a:extLst>
          </p:cNvPr>
          <p:cNvSpPr/>
          <p:nvPr/>
        </p:nvSpPr>
        <p:spPr>
          <a:xfrm>
            <a:off x="6966857" y="3429000"/>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8" name="Rectangle 57">
            <a:extLst>
              <a:ext uri="{FF2B5EF4-FFF2-40B4-BE49-F238E27FC236}">
                <a16:creationId xmlns="" xmlns:a16="http://schemas.microsoft.com/office/drawing/2014/main" id="{A2F60DD4-DF94-7B41-9108-8348E89348AA}"/>
              </a:ext>
            </a:extLst>
          </p:cNvPr>
          <p:cNvSpPr/>
          <p:nvPr/>
        </p:nvSpPr>
        <p:spPr>
          <a:xfrm>
            <a:off x="8708571" y="3429000"/>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9" name="Rectangle 58">
            <a:extLst>
              <a:ext uri="{FF2B5EF4-FFF2-40B4-BE49-F238E27FC236}">
                <a16:creationId xmlns="" xmlns:a16="http://schemas.microsoft.com/office/drawing/2014/main" id="{1B29F3D2-F7A1-AD46-8A25-96C8BA29B510}"/>
              </a:ext>
            </a:extLst>
          </p:cNvPr>
          <p:cNvSpPr/>
          <p:nvPr/>
        </p:nvSpPr>
        <p:spPr>
          <a:xfrm>
            <a:off x="10450286" y="3429000"/>
            <a:ext cx="1815286"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0" name="Rectangle 59">
            <a:extLst>
              <a:ext uri="{FF2B5EF4-FFF2-40B4-BE49-F238E27FC236}">
                <a16:creationId xmlns="" xmlns:a16="http://schemas.microsoft.com/office/drawing/2014/main" id="{784F2854-78F0-B74A-A04E-8DC4E1A4FC80}"/>
              </a:ext>
            </a:extLst>
          </p:cNvPr>
          <p:cNvSpPr/>
          <p:nvPr/>
        </p:nvSpPr>
        <p:spPr>
          <a:xfrm>
            <a:off x="-84083" y="2501169"/>
            <a:ext cx="1825797"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1" name="Rectangle 60">
            <a:extLst>
              <a:ext uri="{FF2B5EF4-FFF2-40B4-BE49-F238E27FC236}">
                <a16:creationId xmlns="" xmlns:a16="http://schemas.microsoft.com/office/drawing/2014/main" id="{29FC7F96-21C2-6C49-B2C7-F490D3B84EFD}"/>
              </a:ext>
            </a:extLst>
          </p:cNvPr>
          <p:cNvSpPr/>
          <p:nvPr/>
        </p:nvSpPr>
        <p:spPr>
          <a:xfrm>
            <a:off x="1741714" y="250116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2" name="Rectangle 61">
            <a:extLst>
              <a:ext uri="{FF2B5EF4-FFF2-40B4-BE49-F238E27FC236}">
                <a16:creationId xmlns="" xmlns:a16="http://schemas.microsoft.com/office/drawing/2014/main" id="{F240C916-0B11-C041-8E83-C15F691E2AF6}"/>
              </a:ext>
            </a:extLst>
          </p:cNvPr>
          <p:cNvSpPr/>
          <p:nvPr/>
        </p:nvSpPr>
        <p:spPr>
          <a:xfrm>
            <a:off x="3483428" y="250116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3" name="Rectangle 62">
            <a:extLst>
              <a:ext uri="{FF2B5EF4-FFF2-40B4-BE49-F238E27FC236}">
                <a16:creationId xmlns="" xmlns:a16="http://schemas.microsoft.com/office/drawing/2014/main" id="{E0EBC2F4-9CB8-7349-82E7-1575068E751B}"/>
              </a:ext>
            </a:extLst>
          </p:cNvPr>
          <p:cNvSpPr/>
          <p:nvPr/>
        </p:nvSpPr>
        <p:spPr>
          <a:xfrm>
            <a:off x="5225142" y="250116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4" name="Rectangle 63">
            <a:extLst>
              <a:ext uri="{FF2B5EF4-FFF2-40B4-BE49-F238E27FC236}">
                <a16:creationId xmlns="" xmlns:a16="http://schemas.microsoft.com/office/drawing/2014/main" id="{655DA47A-FA51-7F4D-A767-1DAB76E6A204}"/>
              </a:ext>
            </a:extLst>
          </p:cNvPr>
          <p:cNvSpPr/>
          <p:nvPr/>
        </p:nvSpPr>
        <p:spPr>
          <a:xfrm>
            <a:off x="6966857" y="250116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5" name="Rectangle 64">
            <a:extLst>
              <a:ext uri="{FF2B5EF4-FFF2-40B4-BE49-F238E27FC236}">
                <a16:creationId xmlns="" xmlns:a16="http://schemas.microsoft.com/office/drawing/2014/main" id="{DA14444B-E113-6344-A972-C5377ED1BF82}"/>
              </a:ext>
            </a:extLst>
          </p:cNvPr>
          <p:cNvSpPr/>
          <p:nvPr/>
        </p:nvSpPr>
        <p:spPr>
          <a:xfrm>
            <a:off x="8708571" y="250116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6" name="Rectangle 65">
            <a:extLst>
              <a:ext uri="{FF2B5EF4-FFF2-40B4-BE49-F238E27FC236}">
                <a16:creationId xmlns="" xmlns:a16="http://schemas.microsoft.com/office/drawing/2014/main" id="{EB9D8FCB-EEC0-574D-9002-16AC3AB25976}"/>
              </a:ext>
            </a:extLst>
          </p:cNvPr>
          <p:cNvSpPr/>
          <p:nvPr/>
        </p:nvSpPr>
        <p:spPr>
          <a:xfrm>
            <a:off x="10450286" y="2501169"/>
            <a:ext cx="1815286"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7" name="Rectangle 66">
            <a:extLst>
              <a:ext uri="{FF2B5EF4-FFF2-40B4-BE49-F238E27FC236}">
                <a16:creationId xmlns="" xmlns:a16="http://schemas.microsoft.com/office/drawing/2014/main" id="{561E5D2A-65FA-0A47-BCDA-505E235F56E8}"/>
              </a:ext>
            </a:extLst>
          </p:cNvPr>
          <p:cNvSpPr/>
          <p:nvPr/>
        </p:nvSpPr>
        <p:spPr>
          <a:xfrm>
            <a:off x="-84083" y="5282913"/>
            <a:ext cx="1825797"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8" name="Rectangle 67">
            <a:extLst>
              <a:ext uri="{FF2B5EF4-FFF2-40B4-BE49-F238E27FC236}">
                <a16:creationId xmlns="" xmlns:a16="http://schemas.microsoft.com/office/drawing/2014/main" id="{58218C32-C057-B741-A3DB-51BE3C644E2F}"/>
              </a:ext>
            </a:extLst>
          </p:cNvPr>
          <p:cNvSpPr/>
          <p:nvPr/>
        </p:nvSpPr>
        <p:spPr>
          <a:xfrm>
            <a:off x="1741714" y="5282913"/>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9" name="Rectangle 68">
            <a:extLst>
              <a:ext uri="{FF2B5EF4-FFF2-40B4-BE49-F238E27FC236}">
                <a16:creationId xmlns="" xmlns:a16="http://schemas.microsoft.com/office/drawing/2014/main" id="{F11EFAFA-08A3-EB47-A2EC-A5DF57474E39}"/>
              </a:ext>
            </a:extLst>
          </p:cNvPr>
          <p:cNvSpPr/>
          <p:nvPr/>
        </p:nvSpPr>
        <p:spPr>
          <a:xfrm>
            <a:off x="3483428" y="5282913"/>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70" name="Rectangle 69">
            <a:extLst>
              <a:ext uri="{FF2B5EF4-FFF2-40B4-BE49-F238E27FC236}">
                <a16:creationId xmlns="" xmlns:a16="http://schemas.microsoft.com/office/drawing/2014/main" id="{ABC3FA18-DE88-1A44-8132-A2AFF157AEF5}"/>
              </a:ext>
            </a:extLst>
          </p:cNvPr>
          <p:cNvSpPr/>
          <p:nvPr/>
        </p:nvSpPr>
        <p:spPr>
          <a:xfrm>
            <a:off x="5225142" y="5282913"/>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71" name="Rectangle 70">
            <a:extLst>
              <a:ext uri="{FF2B5EF4-FFF2-40B4-BE49-F238E27FC236}">
                <a16:creationId xmlns="" xmlns:a16="http://schemas.microsoft.com/office/drawing/2014/main" id="{10307C79-69B1-0C4D-8FDC-B60B81EB9FBB}"/>
              </a:ext>
            </a:extLst>
          </p:cNvPr>
          <p:cNvSpPr/>
          <p:nvPr/>
        </p:nvSpPr>
        <p:spPr>
          <a:xfrm>
            <a:off x="6966857" y="5282913"/>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72" name="Rectangle 71">
            <a:extLst>
              <a:ext uri="{FF2B5EF4-FFF2-40B4-BE49-F238E27FC236}">
                <a16:creationId xmlns="" xmlns:a16="http://schemas.microsoft.com/office/drawing/2014/main" id="{8C479807-C2B5-674C-BB23-B32D2031E242}"/>
              </a:ext>
            </a:extLst>
          </p:cNvPr>
          <p:cNvSpPr/>
          <p:nvPr/>
        </p:nvSpPr>
        <p:spPr>
          <a:xfrm>
            <a:off x="8708571" y="5282913"/>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73" name="Rectangle 72">
            <a:extLst>
              <a:ext uri="{FF2B5EF4-FFF2-40B4-BE49-F238E27FC236}">
                <a16:creationId xmlns="" xmlns:a16="http://schemas.microsoft.com/office/drawing/2014/main" id="{24F536EC-9A9C-8C46-880A-F091749B04B7}"/>
              </a:ext>
            </a:extLst>
          </p:cNvPr>
          <p:cNvSpPr/>
          <p:nvPr/>
        </p:nvSpPr>
        <p:spPr>
          <a:xfrm>
            <a:off x="10450286" y="5282913"/>
            <a:ext cx="1815286"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pic>
        <p:nvPicPr>
          <p:cNvPr id="43" name="Graphic 42" descr="Chat">
            <a:extLst>
              <a:ext uri="{FF2B5EF4-FFF2-40B4-BE49-F238E27FC236}">
                <a16:creationId xmlns="" xmlns:a16="http://schemas.microsoft.com/office/drawing/2014/main" id="{4364FB8E-36A3-534A-944B-3A296439BD8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705584" y="0"/>
            <a:ext cx="1314164" cy="1314164"/>
          </a:xfrm>
          <a:prstGeom prst="rect">
            <a:avLst/>
          </a:prstGeom>
        </p:spPr>
      </p:pic>
    </p:spTree>
    <p:extLst>
      <p:ext uri="{BB962C8B-B14F-4D97-AF65-F5344CB8AC3E}">
        <p14:creationId xmlns:p14="http://schemas.microsoft.com/office/powerpoint/2010/main" val="2532347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9980F6-A07D-C34D-BB2B-74F8E1E05ACC}"/>
              </a:ext>
            </a:extLst>
          </p:cNvPr>
          <p:cNvSpPr>
            <a:spLocks noGrp="1"/>
          </p:cNvSpPr>
          <p:nvPr>
            <p:ph type="title"/>
          </p:nvPr>
        </p:nvSpPr>
        <p:spPr>
          <a:xfrm>
            <a:off x="581192" y="558657"/>
            <a:ext cx="10313231" cy="584775"/>
          </a:xfrm>
        </p:spPr>
        <p:txBody>
          <a:bodyPr/>
          <a:lstStyle/>
          <a:p>
            <a:r>
              <a:rPr lang="en-GB" noProof="0" dirty="0"/>
              <a:t>Frameworks for Understanding Violent Extremism</a:t>
            </a:r>
          </a:p>
        </p:txBody>
      </p:sp>
      <p:sp>
        <p:nvSpPr>
          <p:cNvPr id="3" name="Slide Number Placeholder 2">
            <a:extLst>
              <a:ext uri="{FF2B5EF4-FFF2-40B4-BE49-F238E27FC236}">
                <a16:creationId xmlns="" xmlns:a16="http://schemas.microsoft.com/office/drawing/2014/main" id="{2947FFEC-7689-3943-BC33-32957B6BA73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53</a:t>
            </a:fld>
            <a:endParaRPr lang="x-none"/>
          </a:p>
        </p:txBody>
      </p:sp>
      <p:sp>
        <p:nvSpPr>
          <p:cNvPr id="4" name="Content Placeholder 3">
            <a:extLst>
              <a:ext uri="{FF2B5EF4-FFF2-40B4-BE49-F238E27FC236}">
                <a16:creationId xmlns="" xmlns:a16="http://schemas.microsoft.com/office/drawing/2014/main" id="{6A9858DA-85E2-514D-8F49-FA2F865A4BB6}"/>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5" name="Footer Placeholder 4">
            <a:extLst>
              <a:ext uri="{FF2B5EF4-FFF2-40B4-BE49-F238E27FC236}">
                <a16:creationId xmlns="" xmlns:a16="http://schemas.microsoft.com/office/drawing/2014/main" id="{EA1E8F80-A3E1-BE4B-9800-53024DF93218}"/>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6" name="Rounded Rectangle 5">
            <a:extLst>
              <a:ext uri="{FF2B5EF4-FFF2-40B4-BE49-F238E27FC236}">
                <a16:creationId xmlns="" xmlns:a16="http://schemas.microsoft.com/office/drawing/2014/main" id="{39B9C122-EAC7-8349-B9C9-732C6CEBAD02}"/>
              </a:ext>
            </a:extLst>
          </p:cNvPr>
          <p:cNvSpPr/>
          <p:nvPr/>
        </p:nvSpPr>
        <p:spPr>
          <a:xfrm>
            <a:off x="1092201" y="1773238"/>
            <a:ext cx="4610510" cy="4244104"/>
          </a:xfrm>
          <a:prstGeom prst="roundRect">
            <a:avLst>
              <a:gd name="adj" fmla="val 1658"/>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endParaRPr lang="en-GB" sz="2000" dirty="0">
              <a:solidFill>
                <a:schemeClr val="bg1"/>
              </a:solidFill>
              <a:latin typeface="Open Sans" panose="020B0606030504020204" pitchFamily="34" charset="0"/>
              <a:sym typeface="Arial"/>
            </a:endParaRPr>
          </a:p>
        </p:txBody>
      </p:sp>
      <p:sp>
        <p:nvSpPr>
          <p:cNvPr id="18" name="Content Placeholder 10">
            <a:extLst>
              <a:ext uri="{FF2B5EF4-FFF2-40B4-BE49-F238E27FC236}">
                <a16:creationId xmlns="" xmlns:a16="http://schemas.microsoft.com/office/drawing/2014/main" id="{99A1557F-BB9C-4440-935D-51D3B2B4D3C7}"/>
              </a:ext>
            </a:extLst>
          </p:cNvPr>
          <p:cNvSpPr txBox="1">
            <a:spLocks/>
          </p:cNvSpPr>
          <p:nvPr/>
        </p:nvSpPr>
        <p:spPr>
          <a:xfrm>
            <a:off x="1410512" y="2035277"/>
            <a:ext cx="4095554" cy="3785420"/>
          </a:xfrm>
          <a:prstGeom prst="rect">
            <a:avLst/>
          </a:prstGeom>
        </p:spPr>
        <p:txBody>
          <a:bodyPr lIns="0" tIns="0" rIns="0" bIns="0" numCol="1"/>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2400" b="1" dirty="0">
                <a:solidFill>
                  <a:schemeClr val="accent1"/>
                </a:solidFill>
                <a:ea typeface="Open Sans" panose="020B0606030504020204" pitchFamily="34" charset="0"/>
                <a:cs typeface="Open Sans" panose="020B0606030504020204" pitchFamily="34" charset="0"/>
              </a:rPr>
              <a:t>Drivers of Violent Extremism</a:t>
            </a:r>
          </a:p>
          <a:p>
            <a:r>
              <a:rPr lang="en-US" sz="2400" dirty="0">
                <a:sym typeface="Calibri"/>
              </a:rPr>
              <a:t>Push Factors</a:t>
            </a:r>
          </a:p>
          <a:p>
            <a:r>
              <a:rPr lang="en-US" sz="2400" dirty="0">
                <a:sym typeface="Calibri"/>
              </a:rPr>
              <a:t>Pull Factors</a:t>
            </a:r>
          </a:p>
        </p:txBody>
      </p:sp>
      <p:sp>
        <p:nvSpPr>
          <p:cNvPr id="21" name="Rounded Rectangle 20">
            <a:extLst>
              <a:ext uri="{FF2B5EF4-FFF2-40B4-BE49-F238E27FC236}">
                <a16:creationId xmlns="" xmlns:a16="http://schemas.microsoft.com/office/drawing/2014/main" id="{97A8B933-7D97-A249-9A82-8E94C18BCCF4}"/>
              </a:ext>
            </a:extLst>
          </p:cNvPr>
          <p:cNvSpPr/>
          <p:nvPr/>
        </p:nvSpPr>
        <p:spPr>
          <a:xfrm>
            <a:off x="6509775" y="1773238"/>
            <a:ext cx="4610510" cy="4244104"/>
          </a:xfrm>
          <a:prstGeom prst="roundRect">
            <a:avLst>
              <a:gd name="adj" fmla="val 2153"/>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endParaRPr lang="en-GB" sz="2000" dirty="0">
              <a:solidFill>
                <a:schemeClr val="bg1"/>
              </a:solidFill>
              <a:latin typeface="Open Sans" panose="020B0606030504020204" pitchFamily="34" charset="0"/>
              <a:sym typeface="Arial"/>
            </a:endParaRPr>
          </a:p>
        </p:txBody>
      </p:sp>
      <p:sp>
        <p:nvSpPr>
          <p:cNvPr id="23" name="Content Placeholder 10">
            <a:extLst>
              <a:ext uri="{FF2B5EF4-FFF2-40B4-BE49-F238E27FC236}">
                <a16:creationId xmlns="" xmlns:a16="http://schemas.microsoft.com/office/drawing/2014/main" id="{0CA5F93F-0C0A-D54C-A719-0BD20847E9AB}"/>
              </a:ext>
            </a:extLst>
          </p:cNvPr>
          <p:cNvSpPr txBox="1">
            <a:spLocks/>
          </p:cNvSpPr>
          <p:nvPr/>
        </p:nvSpPr>
        <p:spPr>
          <a:xfrm>
            <a:off x="6809362" y="2035277"/>
            <a:ext cx="4114277" cy="3785420"/>
          </a:xfrm>
          <a:prstGeom prst="rect">
            <a:avLst/>
          </a:prstGeom>
        </p:spPr>
        <p:txBody>
          <a:bodyPr lIns="0" tIns="0" rIns="0" bIns="0" numCol="1"/>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2400" b="1" dirty="0">
                <a:solidFill>
                  <a:schemeClr val="accent1"/>
                </a:solidFill>
                <a:ea typeface="Open Sans" panose="020B0606030504020204" pitchFamily="34" charset="0"/>
                <a:cs typeface="Open Sans" panose="020B0606030504020204" pitchFamily="34" charset="0"/>
              </a:rPr>
              <a:t>Systemic Elements</a:t>
            </a:r>
            <a:br>
              <a:rPr lang="en-GB" sz="2400" b="1" dirty="0">
                <a:solidFill>
                  <a:schemeClr val="accent1"/>
                </a:solidFill>
                <a:ea typeface="Open Sans" panose="020B0606030504020204" pitchFamily="34" charset="0"/>
                <a:cs typeface="Open Sans" panose="020B0606030504020204" pitchFamily="34" charset="0"/>
              </a:rPr>
            </a:br>
            <a:r>
              <a:rPr lang="en-GB" sz="2400" b="1" dirty="0">
                <a:solidFill>
                  <a:schemeClr val="accent1"/>
                </a:solidFill>
                <a:ea typeface="Open Sans" panose="020B0606030504020204" pitchFamily="34" charset="0"/>
                <a:cs typeface="Open Sans" panose="020B0606030504020204" pitchFamily="34" charset="0"/>
              </a:rPr>
              <a:t>of VE Drivers</a:t>
            </a:r>
          </a:p>
          <a:p>
            <a:r>
              <a:rPr lang="en-US" sz="2400" dirty="0">
                <a:sym typeface="Calibri"/>
              </a:rPr>
              <a:t>Structural Motivators</a:t>
            </a:r>
          </a:p>
          <a:p>
            <a:r>
              <a:rPr lang="en-US" sz="2400" dirty="0">
                <a:sym typeface="Calibri"/>
              </a:rPr>
              <a:t>Individual Incentives</a:t>
            </a:r>
          </a:p>
          <a:p>
            <a:r>
              <a:rPr lang="en-US" sz="2400" dirty="0">
                <a:sym typeface="Calibri"/>
              </a:rPr>
              <a:t>Group Based Dynamics</a:t>
            </a:r>
          </a:p>
          <a:p>
            <a:r>
              <a:rPr lang="en-US" sz="2400" dirty="0">
                <a:sym typeface="Calibri"/>
              </a:rPr>
              <a:t>Enabling Factors</a:t>
            </a:r>
          </a:p>
        </p:txBody>
      </p:sp>
      <p:sp>
        <p:nvSpPr>
          <p:cNvPr id="24" name="Triangle 23">
            <a:extLst>
              <a:ext uri="{FF2B5EF4-FFF2-40B4-BE49-F238E27FC236}">
                <a16:creationId xmlns="" xmlns:a16="http://schemas.microsoft.com/office/drawing/2014/main" id="{1A9E432C-6D04-E54E-BD41-B4682D945431}"/>
              </a:ext>
            </a:extLst>
          </p:cNvPr>
          <p:cNvSpPr/>
          <p:nvPr/>
        </p:nvSpPr>
        <p:spPr>
          <a:xfrm rot="5400000">
            <a:off x="5830113" y="3314707"/>
            <a:ext cx="584200" cy="64236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Tree>
    <p:extLst>
      <p:ext uri="{BB962C8B-B14F-4D97-AF65-F5344CB8AC3E}">
        <p14:creationId xmlns:p14="http://schemas.microsoft.com/office/powerpoint/2010/main" val="39066630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 xmlns:a16="http://schemas.microsoft.com/office/drawing/2014/main" id="{95318816-0183-FD4E-839C-419688D536CF}"/>
              </a:ext>
            </a:extLst>
          </p:cNvPr>
          <p:cNvCxnSpPr>
            <a:cxnSpLocks/>
          </p:cNvCxnSpPr>
          <p:nvPr/>
        </p:nvCxnSpPr>
        <p:spPr>
          <a:xfrm>
            <a:off x="4699819" y="2865198"/>
            <a:ext cx="648930" cy="910389"/>
          </a:xfrm>
          <a:prstGeom prst="straightConnector1">
            <a:avLst/>
          </a:prstGeom>
          <a:ln w="190500" cap="flat">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Identify Drivers of Violent Extremism</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54</a:t>
            </a:fld>
            <a:endParaRPr lang="x-none"/>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8" name="Oval 17">
            <a:extLst>
              <a:ext uri="{FF2B5EF4-FFF2-40B4-BE49-F238E27FC236}">
                <a16:creationId xmlns="" xmlns:a16="http://schemas.microsoft.com/office/drawing/2014/main" id="{96E6A115-5B2E-A94E-B29C-87E3237572D0}"/>
              </a:ext>
            </a:extLst>
          </p:cNvPr>
          <p:cNvSpPr/>
          <p:nvPr/>
        </p:nvSpPr>
        <p:spPr>
          <a:xfrm>
            <a:off x="4845181" y="3574240"/>
            <a:ext cx="2501637" cy="2501725"/>
          </a:xfrm>
          <a:prstGeom prst="ellipse">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defTabSz="914400">
              <a:buClr>
                <a:srgbClr val="000000"/>
              </a:buClr>
              <a:defRPr/>
            </a:pPr>
            <a:r>
              <a:rPr lang="en-GB" sz="2400" b="1" dirty="0">
                <a:solidFill>
                  <a:schemeClr val="bg1"/>
                </a:solidFill>
                <a:latin typeface="Open Sans" panose="020B0606030504020204" pitchFamily="34" charset="0"/>
                <a:sym typeface="Arial"/>
              </a:rPr>
              <a:t>Drivers of</a:t>
            </a:r>
            <a:br>
              <a:rPr lang="en-GB" sz="2400" b="1" dirty="0">
                <a:solidFill>
                  <a:schemeClr val="bg1"/>
                </a:solidFill>
                <a:latin typeface="Open Sans" panose="020B0606030504020204" pitchFamily="34" charset="0"/>
                <a:sym typeface="Arial"/>
              </a:rPr>
            </a:br>
            <a:r>
              <a:rPr lang="en-GB" sz="2400" b="1" dirty="0">
                <a:solidFill>
                  <a:schemeClr val="bg1"/>
                </a:solidFill>
                <a:latin typeface="Open Sans" panose="020B0606030504020204" pitchFamily="34" charset="0"/>
                <a:sym typeface="Arial"/>
              </a:rPr>
              <a:t>Violent</a:t>
            </a:r>
            <a:br>
              <a:rPr lang="en-GB" sz="2400" b="1" dirty="0">
                <a:solidFill>
                  <a:schemeClr val="bg1"/>
                </a:solidFill>
                <a:latin typeface="Open Sans" panose="020B0606030504020204" pitchFamily="34" charset="0"/>
                <a:sym typeface="Arial"/>
              </a:rPr>
            </a:br>
            <a:r>
              <a:rPr lang="en-GB" sz="2400" b="1" dirty="0">
                <a:solidFill>
                  <a:schemeClr val="bg1"/>
                </a:solidFill>
                <a:latin typeface="Open Sans" panose="020B0606030504020204" pitchFamily="34" charset="0"/>
                <a:sym typeface="Arial"/>
              </a:rPr>
              <a:t>Extremism</a:t>
            </a:r>
            <a:endParaRPr lang="en-GB" sz="2400" dirty="0">
              <a:solidFill>
                <a:schemeClr val="bg1"/>
              </a:solidFill>
              <a:latin typeface="Open Sans" panose="020B0606030504020204" pitchFamily="34" charset="0"/>
              <a:sym typeface="Arial"/>
            </a:endParaRPr>
          </a:p>
        </p:txBody>
      </p:sp>
      <p:cxnSp>
        <p:nvCxnSpPr>
          <p:cNvPr id="7" name="Straight Arrow Connector 6">
            <a:extLst>
              <a:ext uri="{FF2B5EF4-FFF2-40B4-BE49-F238E27FC236}">
                <a16:creationId xmlns="" xmlns:a16="http://schemas.microsoft.com/office/drawing/2014/main" id="{4DC6E813-ECB7-7E4D-AB45-B37FEDBB196D}"/>
              </a:ext>
            </a:extLst>
          </p:cNvPr>
          <p:cNvCxnSpPr>
            <a:stCxn id="15" idx="3"/>
            <a:endCxn id="18" idx="2"/>
          </p:cNvCxnSpPr>
          <p:nvPr/>
        </p:nvCxnSpPr>
        <p:spPr>
          <a:xfrm>
            <a:off x="3874383" y="4825102"/>
            <a:ext cx="970798" cy="1"/>
          </a:xfrm>
          <a:prstGeom prst="straightConnector1">
            <a:avLst/>
          </a:prstGeom>
          <a:ln w="190500" cap="flat">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 xmlns:a16="http://schemas.microsoft.com/office/drawing/2014/main" id="{5D5FCC8C-1B44-A245-96DA-98419D07138A}"/>
              </a:ext>
            </a:extLst>
          </p:cNvPr>
          <p:cNvCxnSpPr>
            <a:cxnSpLocks/>
          </p:cNvCxnSpPr>
          <p:nvPr/>
        </p:nvCxnSpPr>
        <p:spPr>
          <a:xfrm flipH="1">
            <a:off x="6843252" y="2865198"/>
            <a:ext cx="648928" cy="910389"/>
          </a:xfrm>
          <a:prstGeom prst="straightConnector1">
            <a:avLst/>
          </a:prstGeom>
          <a:ln w="190500" cap="flat">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 xmlns:a16="http://schemas.microsoft.com/office/drawing/2014/main" id="{196AE3D3-88EE-494A-AE00-ADF311AE779F}"/>
              </a:ext>
            </a:extLst>
          </p:cNvPr>
          <p:cNvCxnSpPr>
            <a:cxnSpLocks/>
            <a:stCxn id="24" idx="1"/>
            <a:endCxn id="18" idx="6"/>
          </p:cNvCxnSpPr>
          <p:nvPr/>
        </p:nvCxnSpPr>
        <p:spPr>
          <a:xfrm flipH="1">
            <a:off x="7346818" y="4825102"/>
            <a:ext cx="970798" cy="1"/>
          </a:xfrm>
          <a:prstGeom prst="straightConnector1">
            <a:avLst/>
          </a:prstGeom>
          <a:ln w="190500" cap="flat">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 xmlns:a16="http://schemas.microsoft.com/office/drawing/2014/main" id="{7E428702-D20E-5543-A0D5-2CDA8F188BDE}"/>
              </a:ext>
            </a:extLst>
          </p:cNvPr>
          <p:cNvSpPr/>
          <p:nvPr/>
        </p:nvSpPr>
        <p:spPr>
          <a:xfrm>
            <a:off x="7079121" y="1781531"/>
            <a:ext cx="1930032" cy="1220334"/>
          </a:xfrm>
          <a:prstGeom prst="roundRect">
            <a:avLst>
              <a:gd name="adj" fmla="val 4382"/>
            </a:avLst>
          </a:prstGeom>
          <a:gradFill>
            <a:gsLst>
              <a:gs pos="0">
                <a:schemeClr val="tx2"/>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sp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Group Based Dynamics</a:t>
            </a:r>
            <a:endParaRPr lang="en-GB" sz="2000" dirty="0">
              <a:solidFill>
                <a:schemeClr val="bg1"/>
              </a:solidFill>
              <a:latin typeface="Open Sans" panose="020B0606030504020204" pitchFamily="34" charset="0"/>
              <a:sym typeface="Arial"/>
            </a:endParaRPr>
          </a:p>
        </p:txBody>
      </p:sp>
      <p:sp>
        <p:nvSpPr>
          <p:cNvPr id="15" name="Rounded Rectangle 14">
            <a:extLst>
              <a:ext uri="{FF2B5EF4-FFF2-40B4-BE49-F238E27FC236}">
                <a16:creationId xmlns="" xmlns:a16="http://schemas.microsoft.com/office/drawing/2014/main" id="{14C4F4C9-C482-334A-885A-E536D680E5D5}"/>
              </a:ext>
            </a:extLst>
          </p:cNvPr>
          <p:cNvSpPr/>
          <p:nvPr/>
        </p:nvSpPr>
        <p:spPr>
          <a:xfrm>
            <a:off x="1944351" y="4214935"/>
            <a:ext cx="1930032" cy="1220334"/>
          </a:xfrm>
          <a:prstGeom prst="roundRect">
            <a:avLst>
              <a:gd name="adj" fmla="val 4382"/>
            </a:avLst>
          </a:prstGeom>
          <a:gradFill>
            <a:gsLst>
              <a:gs pos="0">
                <a:schemeClr val="tx2"/>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sp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Structural</a:t>
            </a:r>
            <a:br>
              <a:rPr lang="en-GB" sz="2000" b="1" dirty="0">
                <a:solidFill>
                  <a:schemeClr val="bg1"/>
                </a:solidFill>
                <a:latin typeface="Open Sans" panose="020B0606030504020204" pitchFamily="34" charset="0"/>
                <a:sym typeface="Arial"/>
              </a:rPr>
            </a:br>
            <a:r>
              <a:rPr lang="en-GB" sz="2000" b="1" dirty="0">
                <a:solidFill>
                  <a:schemeClr val="bg1"/>
                </a:solidFill>
                <a:latin typeface="Open Sans" panose="020B0606030504020204" pitchFamily="34" charset="0"/>
                <a:sym typeface="Arial"/>
              </a:rPr>
              <a:t>Motivators</a:t>
            </a:r>
            <a:endParaRPr lang="en-GB" sz="2000" dirty="0">
              <a:solidFill>
                <a:schemeClr val="bg1"/>
              </a:solidFill>
              <a:latin typeface="Open Sans" panose="020B0606030504020204" pitchFamily="34" charset="0"/>
              <a:sym typeface="Arial"/>
            </a:endParaRPr>
          </a:p>
        </p:txBody>
      </p:sp>
      <p:sp>
        <p:nvSpPr>
          <p:cNvPr id="21" name="Rounded Rectangle 20">
            <a:extLst>
              <a:ext uri="{FF2B5EF4-FFF2-40B4-BE49-F238E27FC236}">
                <a16:creationId xmlns="" xmlns:a16="http://schemas.microsoft.com/office/drawing/2014/main" id="{E6E2A053-0ECB-A843-A8C6-065FFE64E330}"/>
              </a:ext>
            </a:extLst>
          </p:cNvPr>
          <p:cNvSpPr/>
          <p:nvPr/>
        </p:nvSpPr>
        <p:spPr>
          <a:xfrm>
            <a:off x="3182849" y="1781531"/>
            <a:ext cx="1930032" cy="1220334"/>
          </a:xfrm>
          <a:prstGeom prst="roundRect">
            <a:avLst>
              <a:gd name="adj" fmla="val 4382"/>
            </a:avLst>
          </a:prstGeom>
          <a:gradFill>
            <a:gsLst>
              <a:gs pos="0">
                <a:schemeClr val="tx2"/>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sp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Individual Incentives</a:t>
            </a:r>
            <a:endParaRPr lang="en-GB" sz="2000" dirty="0">
              <a:solidFill>
                <a:schemeClr val="bg1"/>
              </a:solidFill>
              <a:latin typeface="Open Sans" panose="020B0606030504020204" pitchFamily="34" charset="0"/>
              <a:sym typeface="Arial"/>
            </a:endParaRPr>
          </a:p>
        </p:txBody>
      </p:sp>
      <p:sp>
        <p:nvSpPr>
          <p:cNvPr id="24" name="Rounded Rectangle 23">
            <a:extLst>
              <a:ext uri="{FF2B5EF4-FFF2-40B4-BE49-F238E27FC236}">
                <a16:creationId xmlns="" xmlns:a16="http://schemas.microsoft.com/office/drawing/2014/main" id="{B6F2578B-0BD1-A44E-AE4F-AD695EBDD5B2}"/>
              </a:ext>
            </a:extLst>
          </p:cNvPr>
          <p:cNvSpPr/>
          <p:nvPr/>
        </p:nvSpPr>
        <p:spPr>
          <a:xfrm>
            <a:off x="8317616" y="4214935"/>
            <a:ext cx="1930032" cy="1220334"/>
          </a:xfrm>
          <a:prstGeom prst="roundRect">
            <a:avLst>
              <a:gd name="adj" fmla="val 4382"/>
            </a:avLst>
          </a:prstGeom>
          <a:gradFill>
            <a:gsLst>
              <a:gs pos="0">
                <a:schemeClr val="tx2"/>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sp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Enabling Factors</a:t>
            </a:r>
            <a:endParaRPr lang="en-GB" sz="2000" dirty="0">
              <a:solidFill>
                <a:schemeClr val="bg1"/>
              </a:solidFill>
              <a:latin typeface="Open Sans" panose="020B0606030504020204" pitchFamily="34" charset="0"/>
              <a:sym typeface="Arial"/>
            </a:endParaRPr>
          </a:p>
        </p:txBody>
      </p:sp>
    </p:spTree>
    <p:extLst>
      <p:ext uri="{BB962C8B-B14F-4D97-AF65-F5344CB8AC3E}">
        <p14:creationId xmlns:p14="http://schemas.microsoft.com/office/powerpoint/2010/main" val="1224044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 xmlns:a16="http://schemas.microsoft.com/office/drawing/2014/main" id="{CCF2FF8D-3E9F-3043-BE2A-6D89EF5CC401}"/>
              </a:ext>
            </a:extLst>
          </p:cNvPr>
          <p:cNvCxnSpPr>
            <a:cxnSpLocks/>
          </p:cNvCxnSpPr>
          <p:nvPr/>
        </p:nvCxnSpPr>
        <p:spPr>
          <a:xfrm>
            <a:off x="3839028" y="1185591"/>
            <a:ext cx="0" cy="5008732"/>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 xmlns:a16="http://schemas.microsoft.com/office/drawing/2014/main" id="{27DE8C8E-DD7B-D04C-B1E8-E5A7E7953E10}"/>
              </a:ext>
            </a:extLst>
          </p:cNvPr>
          <p:cNvSpPr/>
          <p:nvPr/>
        </p:nvSpPr>
        <p:spPr>
          <a:xfrm>
            <a:off x="-142561" y="4347611"/>
            <a:ext cx="3981590"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kern="0"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Group Based Dynamics</a:t>
            </a:r>
          </a:p>
        </p:txBody>
      </p:sp>
      <p:sp>
        <p:nvSpPr>
          <p:cNvPr id="26" name="Rectangle 25">
            <a:extLst>
              <a:ext uri="{FF2B5EF4-FFF2-40B4-BE49-F238E27FC236}">
                <a16:creationId xmlns="" xmlns:a16="http://schemas.microsoft.com/office/drawing/2014/main" id="{F1011298-87DF-724B-A584-42E030D231FB}"/>
              </a:ext>
            </a:extLst>
          </p:cNvPr>
          <p:cNvSpPr/>
          <p:nvPr/>
        </p:nvSpPr>
        <p:spPr>
          <a:xfrm>
            <a:off x="-142561" y="5260431"/>
            <a:ext cx="3981590" cy="91597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kern="0"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Enabling Factors</a:t>
            </a:r>
          </a:p>
        </p:txBody>
      </p:sp>
      <p:sp>
        <p:nvSpPr>
          <p:cNvPr id="21" name="Rectangle 20">
            <a:extLst>
              <a:ext uri="{FF2B5EF4-FFF2-40B4-BE49-F238E27FC236}">
                <a16:creationId xmlns="" xmlns:a16="http://schemas.microsoft.com/office/drawing/2014/main" id="{0DC977DC-1EAA-7D43-9955-064B1F0DDEF2}"/>
              </a:ext>
            </a:extLst>
          </p:cNvPr>
          <p:cNvSpPr/>
          <p:nvPr/>
        </p:nvSpPr>
        <p:spPr>
          <a:xfrm>
            <a:off x="-142561" y="3434789"/>
            <a:ext cx="3981590" cy="9159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kern="0"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Individual Incentives</a:t>
            </a:r>
          </a:p>
        </p:txBody>
      </p:sp>
      <p:sp>
        <p:nvSpPr>
          <p:cNvPr id="18" name="Rectangle 17">
            <a:extLst>
              <a:ext uri="{FF2B5EF4-FFF2-40B4-BE49-F238E27FC236}">
                <a16:creationId xmlns="" xmlns:a16="http://schemas.microsoft.com/office/drawing/2014/main" id="{0A24200F-C930-A74A-AED6-B5AED082701A}"/>
              </a:ext>
            </a:extLst>
          </p:cNvPr>
          <p:cNvSpPr/>
          <p:nvPr/>
        </p:nvSpPr>
        <p:spPr>
          <a:xfrm>
            <a:off x="-142561" y="2510554"/>
            <a:ext cx="3981590" cy="927395"/>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kern="0"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Structural Motivators</a:t>
            </a:r>
          </a:p>
        </p:txBody>
      </p:sp>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55</a:t>
            </a:fld>
            <a:endParaRPr lang="x-none"/>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24" name="Title 6">
            <a:extLst>
              <a:ext uri="{FF2B5EF4-FFF2-40B4-BE49-F238E27FC236}">
                <a16:creationId xmlns="" xmlns:a16="http://schemas.microsoft.com/office/drawing/2014/main" id="{4F7A6E0F-F464-3448-9965-58DCF14C07C7}"/>
              </a:ext>
            </a:extLst>
          </p:cNvPr>
          <p:cNvSpPr txBox="1">
            <a:spLocks/>
          </p:cNvSpPr>
          <p:nvPr/>
        </p:nvSpPr>
        <p:spPr>
          <a:xfrm>
            <a:off x="3839026" y="1314164"/>
            <a:ext cx="8440033" cy="783269"/>
          </a:xfrm>
          <a:prstGeom prst="rect">
            <a:avLst/>
          </a:prstGeom>
        </p:spPr>
        <p:txBody>
          <a:bodyPr vert="horz" wrap="square" lIns="0" tIns="0" rIns="0" bIns="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900" spc="0" dirty="0">
                <a:solidFill>
                  <a:schemeClr val="tx2">
                    <a:lumMod val="90000"/>
                    <a:lumOff val="10000"/>
                  </a:schemeClr>
                </a:solidFill>
              </a:rPr>
              <a:t>Examples</a:t>
            </a:r>
          </a:p>
        </p:txBody>
      </p:sp>
      <p:sp>
        <p:nvSpPr>
          <p:cNvPr id="40" name="Title 6">
            <a:extLst>
              <a:ext uri="{FF2B5EF4-FFF2-40B4-BE49-F238E27FC236}">
                <a16:creationId xmlns="" xmlns:a16="http://schemas.microsoft.com/office/drawing/2014/main" id="{A4299253-152A-2843-BA4F-1CBA1553B548}"/>
              </a:ext>
            </a:extLst>
          </p:cNvPr>
          <p:cNvSpPr txBox="1">
            <a:spLocks/>
          </p:cNvSpPr>
          <p:nvPr/>
        </p:nvSpPr>
        <p:spPr>
          <a:xfrm>
            <a:off x="601387" y="1543435"/>
            <a:ext cx="3034437" cy="553998"/>
          </a:xfrm>
          <a:prstGeom prst="rect">
            <a:avLst/>
          </a:prstGeom>
        </p:spPr>
        <p:txBody>
          <a:bodyPr vert="horz" wrap="square" lIns="0" tIns="0" rIns="0" bIns="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900" spc="0" dirty="0">
                <a:solidFill>
                  <a:schemeClr val="tx2">
                    <a:lumMod val="90000"/>
                    <a:lumOff val="10000"/>
                  </a:schemeClr>
                </a:solidFill>
              </a:rPr>
              <a:t>Factors of Radicalisation</a:t>
            </a:r>
          </a:p>
        </p:txBody>
      </p:sp>
      <p:pic>
        <p:nvPicPr>
          <p:cNvPr id="19" name="Graphic 18" descr="Chat">
            <a:extLst>
              <a:ext uri="{FF2B5EF4-FFF2-40B4-BE49-F238E27FC236}">
                <a16:creationId xmlns="" xmlns:a16="http://schemas.microsoft.com/office/drawing/2014/main" id="{3525644A-4124-9440-8B45-FEA7D6E1F5B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705584" y="0"/>
            <a:ext cx="1314164" cy="1314164"/>
          </a:xfrm>
          <a:prstGeom prst="rect">
            <a:avLst/>
          </a:prstGeom>
        </p:spPr>
      </p:pic>
      <p:sp>
        <p:nvSpPr>
          <p:cNvPr id="33" name="Rectangle 32">
            <a:extLst>
              <a:ext uri="{FF2B5EF4-FFF2-40B4-BE49-F238E27FC236}">
                <a16:creationId xmlns="" xmlns:a16="http://schemas.microsoft.com/office/drawing/2014/main" id="{FB119D05-1416-054B-8112-4A064088CE29}"/>
              </a:ext>
            </a:extLst>
          </p:cNvPr>
          <p:cNvSpPr/>
          <p:nvPr/>
        </p:nvSpPr>
        <p:spPr>
          <a:xfrm>
            <a:off x="3839027" y="4347611"/>
            <a:ext cx="8440043"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720000" algn="ctr"/>
            <a:endParaRPr lang="en-GB" kern="0"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4" name="Rectangle 33">
            <a:extLst>
              <a:ext uri="{FF2B5EF4-FFF2-40B4-BE49-F238E27FC236}">
                <a16:creationId xmlns="" xmlns:a16="http://schemas.microsoft.com/office/drawing/2014/main" id="{39779DF3-D948-474A-BBC8-403B9DEF7CF8}"/>
              </a:ext>
            </a:extLst>
          </p:cNvPr>
          <p:cNvSpPr/>
          <p:nvPr/>
        </p:nvSpPr>
        <p:spPr>
          <a:xfrm>
            <a:off x="3839026" y="5260431"/>
            <a:ext cx="8440026" cy="91597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720000" algn="ctr"/>
            <a:endParaRPr lang="en-GB" kern="0"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5" name="Rectangle 34">
            <a:extLst>
              <a:ext uri="{FF2B5EF4-FFF2-40B4-BE49-F238E27FC236}">
                <a16:creationId xmlns="" xmlns:a16="http://schemas.microsoft.com/office/drawing/2014/main" id="{2EEEE40D-FAC7-5A4F-A455-F190188CAD09}"/>
              </a:ext>
            </a:extLst>
          </p:cNvPr>
          <p:cNvSpPr/>
          <p:nvPr/>
        </p:nvSpPr>
        <p:spPr>
          <a:xfrm>
            <a:off x="3839027" y="3434789"/>
            <a:ext cx="8440032" cy="9159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720000" algn="ctr"/>
            <a:endParaRPr lang="en-GB" kern="0"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6" name="Rectangle 35">
            <a:extLst>
              <a:ext uri="{FF2B5EF4-FFF2-40B4-BE49-F238E27FC236}">
                <a16:creationId xmlns="" xmlns:a16="http://schemas.microsoft.com/office/drawing/2014/main" id="{D6E6FF24-BFDE-C647-9D6A-E38C8875F149}"/>
              </a:ext>
            </a:extLst>
          </p:cNvPr>
          <p:cNvSpPr/>
          <p:nvPr/>
        </p:nvSpPr>
        <p:spPr>
          <a:xfrm>
            <a:off x="3839027" y="2510554"/>
            <a:ext cx="8440049" cy="927395"/>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720000" algn="ctr"/>
            <a:endParaRPr lang="en-GB" kern="0"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8" name="Title 6">
            <a:extLst>
              <a:ext uri="{FF2B5EF4-FFF2-40B4-BE49-F238E27FC236}">
                <a16:creationId xmlns="" xmlns:a16="http://schemas.microsoft.com/office/drawing/2014/main" id="{9DD6042C-32ED-7F4B-8BE9-1854F31E36AB}"/>
              </a:ext>
            </a:extLst>
          </p:cNvPr>
          <p:cNvSpPr txBox="1">
            <a:spLocks/>
          </p:cNvSpPr>
          <p:nvPr/>
        </p:nvSpPr>
        <p:spPr>
          <a:xfrm>
            <a:off x="3839026" y="2510389"/>
            <a:ext cx="8440033" cy="935817"/>
          </a:xfrm>
          <a:prstGeom prst="rect">
            <a:avLst/>
          </a:prstGeom>
        </p:spPr>
        <p:txBody>
          <a:bodyPr vert="horz" wrap="square" lIns="0" tIns="0" rIns="0" bIns="0" rtlCol="0" anchor="ctr"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sz="1900" b="0" spc="0" dirty="0">
              <a:solidFill>
                <a:schemeClr val="tx2">
                  <a:lumMod val="90000"/>
                  <a:lumOff val="10000"/>
                </a:schemeClr>
              </a:solidFill>
            </a:endParaRPr>
          </a:p>
        </p:txBody>
      </p:sp>
      <p:sp>
        <p:nvSpPr>
          <p:cNvPr id="39" name="Title 6">
            <a:extLst>
              <a:ext uri="{FF2B5EF4-FFF2-40B4-BE49-F238E27FC236}">
                <a16:creationId xmlns="" xmlns:a16="http://schemas.microsoft.com/office/drawing/2014/main" id="{2851A8C5-E855-454D-894D-1DC37D9EE235}"/>
              </a:ext>
            </a:extLst>
          </p:cNvPr>
          <p:cNvSpPr txBox="1">
            <a:spLocks/>
          </p:cNvSpPr>
          <p:nvPr/>
        </p:nvSpPr>
        <p:spPr>
          <a:xfrm>
            <a:off x="3839026" y="3448541"/>
            <a:ext cx="8440033" cy="899070"/>
          </a:xfrm>
          <a:prstGeom prst="rect">
            <a:avLst/>
          </a:prstGeom>
        </p:spPr>
        <p:txBody>
          <a:bodyPr vert="horz" wrap="square" lIns="0" tIns="0" rIns="0" bIns="0" rtlCol="0" anchor="ctr"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sz="1900" b="0" spc="0" dirty="0">
              <a:solidFill>
                <a:schemeClr val="tx2">
                  <a:lumMod val="90000"/>
                  <a:lumOff val="10000"/>
                </a:schemeClr>
              </a:solidFill>
            </a:endParaRPr>
          </a:p>
        </p:txBody>
      </p:sp>
      <p:sp>
        <p:nvSpPr>
          <p:cNvPr id="41" name="Title 6">
            <a:extLst>
              <a:ext uri="{FF2B5EF4-FFF2-40B4-BE49-F238E27FC236}">
                <a16:creationId xmlns="" xmlns:a16="http://schemas.microsoft.com/office/drawing/2014/main" id="{E618CC8B-AD90-FC43-ADEA-EE3D359EAAFC}"/>
              </a:ext>
            </a:extLst>
          </p:cNvPr>
          <p:cNvSpPr txBox="1">
            <a:spLocks/>
          </p:cNvSpPr>
          <p:nvPr/>
        </p:nvSpPr>
        <p:spPr>
          <a:xfrm>
            <a:off x="3839026" y="4362941"/>
            <a:ext cx="8440033" cy="899070"/>
          </a:xfrm>
          <a:prstGeom prst="rect">
            <a:avLst/>
          </a:prstGeom>
        </p:spPr>
        <p:txBody>
          <a:bodyPr vert="horz" wrap="square" lIns="0" tIns="0" rIns="0" bIns="0" rtlCol="0" anchor="ctr"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sz="1900" b="0" spc="0" dirty="0">
              <a:solidFill>
                <a:schemeClr val="tx2">
                  <a:lumMod val="90000"/>
                  <a:lumOff val="10000"/>
                </a:schemeClr>
              </a:solidFill>
            </a:endParaRPr>
          </a:p>
        </p:txBody>
      </p:sp>
      <p:sp>
        <p:nvSpPr>
          <p:cNvPr id="42" name="Title 6">
            <a:extLst>
              <a:ext uri="{FF2B5EF4-FFF2-40B4-BE49-F238E27FC236}">
                <a16:creationId xmlns="" xmlns:a16="http://schemas.microsoft.com/office/drawing/2014/main" id="{8A2AD972-F9CA-6941-96DD-63344B116D1C}"/>
              </a:ext>
            </a:extLst>
          </p:cNvPr>
          <p:cNvSpPr txBox="1">
            <a:spLocks/>
          </p:cNvSpPr>
          <p:nvPr/>
        </p:nvSpPr>
        <p:spPr>
          <a:xfrm>
            <a:off x="3839026" y="5277341"/>
            <a:ext cx="8440033" cy="899070"/>
          </a:xfrm>
          <a:prstGeom prst="rect">
            <a:avLst/>
          </a:prstGeom>
        </p:spPr>
        <p:txBody>
          <a:bodyPr vert="horz" wrap="square" lIns="0" tIns="0" rIns="0" bIns="0" rtlCol="0" anchor="ctr"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sz="1900" b="0" spc="0" dirty="0">
              <a:solidFill>
                <a:schemeClr val="tx2">
                  <a:lumMod val="90000"/>
                  <a:lumOff val="10000"/>
                </a:schemeClr>
              </a:solidFill>
            </a:endParaRPr>
          </a:p>
        </p:txBody>
      </p:sp>
    </p:spTree>
    <p:extLst>
      <p:ext uri="{BB962C8B-B14F-4D97-AF65-F5344CB8AC3E}">
        <p14:creationId xmlns:p14="http://schemas.microsoft.com/office/powerpoint/2010/main" val="13143576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p:txBody>
          <a:bodyPr/>
          <a:lstStyle/>
          <a:p>
            <a:r>
              <a:rPr lang="en-GB" noProof="0" dirty="0"/>
              <a:t>Mapping Legal / Policy Frameworks</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14"/>
          </p:nvPr>
        </p:nvSpPr>
        <p:spPr/>
        <p:txBody>
          <a:bodyPr/>
          <a:lstStyle/>
          <a:p>
            <a:fld id="{8147DBEF-BD83-7C4B-BB76-3EC13072CDF4}" type="slidenum">
              <a:rPr lang="x-none" smtClean="0"/>
              <a:pPr/>
              <a:t>56</a:t>
            </a:fld>
            <a:endParaRPr lang="x-none"/>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p:txBody>
          <a:bodyPr/>
          <a:lstStyle/>
          <a:p>
            <a:pPr lvl="0"/>
            <a:r>
              <a:rPr lang="en-GB" noProof="0" dirty="0"/>
              <a:t>Module 4: </a:t>
            </a:r>
            <a:r>
              <a:rPr lang="en-GB" noProof="0" dirty="0">
                <a:sym typeface="Century Gothic"/>
              </a:rPr>
              <a:t>Mapping a Specific Context</a:t>
            </a:r>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p:txBody>
          <a:bodyPr/>
          <a:lstStyle/>
          <a:p>
            <a:r>
              <a:rPr lang="en-GB"/>
              <a:t>IIJ Multi-Actor P/CVE Training Curriculum</a:t>
            </a:r>
            <a:endParaRPr lang="en-GB" dirty="0"/>
          </a:p>
        </p:txBody>
      </p:sp>
      <p:sp>
        <p:nvSpPr>
          <p:cNvPr id="18" name="Oval 17">
            <a:extLst>
              <a:ext uri="{FF2B5EF4-FFF2-40B4-BE49-F238E27FC236}">
                <a16:creationId xmlns="" xmlns:a16="http://schemas.microsoft.com/office/drawing/2014/main" id="{96E6A115-5B2E-A94E-B29C-87E3237572D0}"/>
              </a:ext>
            </a:extLst>
          </p:cNvPr>
          <p:cNvSpPr/>
          <p:nvPr/>
        </p:nvSpPr>
        <p:spPr>
          <a:xfrm>
            <a:off x="6464803" y="2641183"/>
            <a:ext cx="1835018" cy="1808765"/>
          </a:xfrm>
          <a:prstGeom prst="ellipse">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defTabSz="914400">
              <a:buClr>
                <a:srgbClr val="000000"/>
              </a:buClr>
              <a:defRPr/>
            </a:pPr>
            <a:r>
              <a:rPr lang="en-GB" sz="2400" b="1" dirty="0">
                <a:solidFill>
                  <a:schemeClr val="bg1"/>
                </a:solidFill>
                <a:latin typeface="Open Sans" panose="020B0606030504020204" pitchFamily="34" charset="0"/>
                <a:sym typeface="Arial"/>
              </a:rPr>
              <a:t>Themes</a:t>
            </a:r>
            <a:endParaRPr lang="en-GB" sz="2400" dirty="0">
              <a:solidFill>
                <a:schemeClr val="bg1"/>
              </a:solidFill>
              <a:latin typeface="Open Sans" panose="020B0606030504020204" pitchFamily="34" charset="0"/>
              <a:sym typeface="Arial"/>
            </a:endParaRPr>
          </a:p>
        </p:txBody>
      </p:sp>
      <p:sp>
        <p:nvSpPr>
          <p:cNvPr id="15" name="Rounded Rectangle 14">
            <a:extLst>
              <a:ext uri="{FF2B5EF4-FFF2-40B4-BE49-F238E27FC236}">
                <a16:creationId xmlns="" xmlns:a16="http://schemas.microsoft.com/office/drawing/2014/main" id="{14C4F4C9-C482-334A-885A-E536D680E5D5}"/>
              </a:ext>
            </a:extLst>
          </p:cNvPr>
          <p:cNvSpPr/>
          <p:nvPr/>
        </p:nvSpPr>
        <p:spPr>
          <a:xfrm>
            <a:off x="8675134" y="1449170"/>
            <a:ext cx="2501749" cy="504685"/>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0" bIns="108000" rtlCol="0" anchor="ctr">
            <a:spAutoFit/>
          </a:bodyPr>
          <a:lstStyle/>
          <a:p>
            <a:pPr lvl="0" algn="r" defTabSz="914400">
              <a:buClr>
                <a:srgbClr val="000000"/>
              </a:buClr>
              <a:defRPr/>
            </a:pPr>
            <a:r>
              <a:rPr lang="en-GB" b="1" dirty="0">
                <a:solidFill>
                  <a:schemeClr val="bg1"/>
                </a:solidFill>
                <a:latin typeface="Open Sans" panose="020B0606030504020204" pitchFamily="34" charset="0"/>
                <a:sym typeface="Arial"/>
              </a:rPr>
              <a:t>Counter-terrorism</a:t>
            </a:r>
            <a:endParaRPr lang="en-GB" dirty="0">
              <a:solidFill>
                <a:schemeClr val="bg1"/>
              </a:solidFill>
              <a:latin typeface="Open Sans" panose="020B0606030504020204" pitchFamily="34" charset="0"/>
              <a:sym typeface="Arial"/>
            </a:endParaRPr>
          </a:p>
        </p:txBody>
      </p:sp>
      <p:sp>
        <p:nvSpPr>
          <p:cNvPr id="16" name="Rounded Rectangle 15">
            <a:extLst>
              <a:ext uri="{FF2B5EF4-FFF2-40B4-BE49-F238E27FC236}">
                <a16:creationId xmlns="" xmlns:a16="http://schemas.microsoft.com/office/drawing/2014/main" id="{6F625F3D-6421-7047-9AE4-655EE2F10B32}"/>
              </a:ext>
            </a:extLst>
          </p:cNvPr>
          <p:cNvSpPr/>
          <p:nvPr/>
        </p:nvSpPr>
        <p:spPr>
          <a:xfrm>
            <a:off x="8675134" y="2064811"/>
            <a:ext cx="2501749" cy="504685"/>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0" bIns="108000" rtlCol="0" anchor="ctr">
            <a:spAutoFit/>
          </a:bodyPr>
          <a:lstStyle/>
          <a:p>
            <a:pPr lvl="0" algn="r" defTabSz="914400">
              <a:buClr>
                <a:srgbClr val="000000"/>
              </a:buClr>
              <a:defRPr/>
            </a:pPr>
            <a:r>
              <a:rPr lang="en-GB" b="1" dirty="0">
                <a:solidFill>
                  <a:schemeClr val="bg1"/>
                </a:solidFill>
                <a:latin typeface="Open Sans" panose="020B0606030504020204" pitchFamily="34" charset="0"/>
                <a:sym typeface="Arial"/>
              </a:rPr>
              <a:t>P/CVE</a:t>
            </a:r>
            <a:endParaRPr lang="en-GB" dirty="0">
              <a:solidFill>
                <a:schemeClr val="bg1"/>
              </a:solidFill>
              <a:latin typeface="Open Sans" panose="020B0606030504020204" pitchFamily="34" charset="0"/>
              <a:sym typeface="Arial"/>
            </a:endParaRPr>
          </a:p>
        </p:txBody>
      </p:sp>
      <p:sp>
        <p:nvSpPr>
          <p:cNvPr id="17" name="Rounded Rectangle 16">
            <a:extLst>
              <a:ext uri="{FF2B5EF4-FFF2-40B4-BE49-F238E27FC236}">
                <a16:creationId xmlns="" xmlns:a16="http://schemas.microsoft.com/office/drawing/2014/main" id="{7423C2ED-4033-5B4C-B53A-72B7E02B5BA4}"/>
              </a:ext>
            </a:extLst>
          </p:cNvPr>
          <p:cNvSpPr/>
          <p:nvPr/>
        </p:nvSpPr>
        <p:spPr>
          <a:xfrm>
            <a:off x="8675134" y="2680451"/>
            <a:ext cx="2501749" cy="504685"/>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0" bIns="108000" rtlCol="0" anchor="ctr">
            <a:spAutoFit/>
          </a:bodyPr>
          <a:lstStyle/>
          <a:p>
            <a:pPr lvl="0" algn="r" defTabSz="914400">
              <a:buClr>
                <a:srgbClr val="000000"/>
              </a:buClr>
              <a:defRPr/>
            </a:pPr>
            <a:r>
              <a:rPr lang="en-GB" b="1" dirty="0">
                <a:solidFill>
                  <a:schemeClr val="bg1"/>
                </a:solidFill>
                <a:latin typeface="Open Sans" panose="020B0606030504020204" pitchFamily="34" charset="0"/>
                <a:sym typeface="Arial"/>
              </a:rPr>
              <a:t>Crime Prevention</a:t>
            </a:r>
            <a:endParaRPr lang="en-GB" dirty="0">
              <a:solidFill>
                <a:schemeClr val="bg1"/>
              </a:solidFill>
              <a:latin typeface="Open Sans" panose="020B0606030504020204" pitchFamily="34" charset="0"/>
              <a:sym typeface="Arial"/>
            </a:endParaRPr>
          </a:p>
        </p:txBody>
      </p:sp>
      <p:sp>
        <p:nvSpPr>
          <p:cNvPr id="19" name="Rounded Rectangle 18">
            <a:extLst>
              <a:ext uri="{FF2B5EF4-FFF2-40B4-BE49-F238E27FC236}">
                <a16:creationId xmlns="" xmlns:a16="http://schemas.microsoft.com/office/drawing/2014/main" id="{5B73EAD6-D2A6-BF4E-9625-81B69E4113C8}"/>
              </a:ext>
            </a:extLst>
          </p:cNvPr>
          <p:cNvSpPr/>
          <p:nvPr/>
        </p:nvSpPr>
        <p:spPr>
          <a:xfrm>
            <a:off x="8675134" y="3296092"/>
            <a:ext cx="2501749" cy="504685"/>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0" bIns="108000" rtlCol="0" anchor="ctr">
            <a:spAutoFit/>
          </a:bodyPr>
          <a:lstStyle/>
          <a:p>
            <a:pPr lvl="0" algn="r" defTabSz="914400">
              <a:buClr>
                <a:srgbClr val="000000"/>
              </a:buClr>
              <a:defRPr/>
            </a:pPr>
            <a:r>
              <a:rPr lang="en-GB" b="1" dirty="0">
                <a:solidFill>
                  <a:schemeClr val="bg1"/>
                </a:solidFill>
                <a:latin typeface="Open Sans" panose="020B0606030504020204" pitchFamily="34" charset="0"/>
                <a:sym typeface="Arial"/>
              </a:rPr>
              <a:t>Education</a:t>
            </a:r>
            <a:endParaRPr lang="en-GB" dirty="0">
              <a:solidFill>
                <a:schemeClr val="bg1"/>
              </a:solidFill>
              <a:latin typeface="Open Sans" panose="020B0606030504020204" pitchFamily="34" charset="0"/>
              <a:sym typeface="Arial"/>
            </a:endParaRPr>
          </a:p>
        </p:txBody>
      </p:sp>
      <p:sp>
        <p:nvSpPr>
          <p:cNvPr id="20" name="Rounded Rectangle 19">
            <a:extLst>
              <a:ext uri="{FF2B5EF4-FFF2-40B4-BE49-F238E27FC236}">
                <a16:creationId xmlns="" xmlns:a16="http://schemas.microsoft.com/office/drawing/2014/main" id="{EFCF88F0-5A6F-FE44-8748-B773A9E52936}"/>
              </a:ext>
            </a:extLst>
          </p:cNvPr>
          <p:cNvSpPr/>
          <p:nvPr/>
        </p:nvSpPr>
        <p:spPr>
          <a:xfrm>
            <a:off x="8675134" y="3911731"/>
            <a:ext cx="2501749" cy="504685"/>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0" bIns="108000" rtlCol="0" anchor="ctr">
            <a:spAutoFit/>
          </a:bodyPr>
          <a:lstStyle/>
          <a:p>
            <a:pPr lvl="0" algn="r" defTabSz="914400">
              <a:buClr>
                <a:srgbClr val="000000"/>
              </a:buClr>
              <a:defRPr/>
            </a:pPr>
            <a:r>
              <a:rPr lang="en-GB" b="1" dirty="0">
                <a:solidFill>
                  <a:schemeClr val="bg1"/>
                </a:solidFill>
                <a:latin typeface="Open Sans" panose="020B0606030504020204" pitchFamily="34" charset="0"/>
                <a:sym typeface="Arial"/>
              </a:rPr>
              <a:t>Social Work</a:t>
            </a:r>
            <a:endParaRPr lang="en-GB" dirty="0">
              <a:solidFill>
                <a:schemeClr val="bg1"/>
              </a:solidFill>
              <a:latin typeface="Open Sans" panose="020B0606030504020204" pitchFamily="34" charset="0"/>
              <a:sym typeface="Arial"/>
            </a:endParaRPr>
          </a:p>
        </p:txBody>
      </p:sp>
      <p:sp>
        <p:nvSpPr>
          <p:cNvPr id="22" name="Rounded Rectangle 21">
            <a:extLst>
              <a:ext uri="{FF2B5EF4-FFF2-40B4-BE49-F238E27FC236}">
                <a16:creationId xmlns="" xmlns:a16="http://schemas.microsoft.com/office/drawing/2014/main" id="{4A38E9AB-880D-9F45-A9D6-86A9CFE4270A}"/>
              </a:ext>
            </a:extLst>
          </p:cNvPr>
          <p:cNvSpPr/>
          <p:nvPr/>
        </p:nvSpPr>
        <p:spPr>
          <a:xfrm>
            <a:off x="8675134" y="4527372"/>
            <a:ext cx="2501749" cy="504685"/>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0" bIns="108000" rtlCol="0" anchor="ctr">
            <a:spAutoFit/>
          </a:bodyPr>
          <a:lstStyle/>
          <a:p>
            <a:pPr lvl="0" algn="r" defTabSz="914400">
              <a:buClr>
                <a:srgbClr val="000000"/>
              </a:buClr>
              <a:defRPr/>
            </a:pPr>
            <a:r>
              <a:rPr lang="en-GB" b="1" dirty="0">
                <a:solidFill>
                  <a:schemeClr val="bg1"/>
                </a:solidFill>
                <a:latin typeface="Open Sans" panose="020B0606030504020204" pitchFamily="34" charset="0"/>
                <a:sym typeface="Arial"/>
              </a:rPr>
              <a:t>Mental Health</a:t>
            </a:r>
            <a:endParaRPr lang="en-GB" dirty="0">
              <a:solidFill>
                <a:schemeClr val="bg1"/>
              </a:solidFill>
              <a:latin typeface="Open Sans" panose="020B0606030504020204" pitchFamily="34" charset="0"/>
              <a:sym typeface="Arial"/>
            </a:endParaRPr>
          </a:p>
        </p:txBody>
      </p:sp>
      <p:sp>
        <p:nvSpPr>
          <p:cNvPr id="25" name="Rounded Rectangle 24">
            <a:extLst>
              <a:ext uri="{FF2B5EF4-FFF2-40B4-BE49-F238E27FC236}">
                <a16:creationId xmlns="" xmlns:a16="http://schemas.microsoft.com/office/drawing/2014/main" id="{0A32EF91-9B18-2E4C-A510-36C83A02E57C}"/>
              </a:ext>
            </a:extLst>
          </p:cNvPr>
          <p:cNvSpPr/>
          <p:nvPr/>
        </p:nvSpPr>
        <p:spPr>
          <a:xfrm>
            <a:off x="7835900" y="5133170"/>
            <a:ext cx="3340983" cy="787042"/>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0" bIns="108000" rtlCol="0" anchor="ctr">
            <a:spAutoFit/>
          </a:bodyPr>
          <a:lstStyle/>
          <a:p>
            <a:pPr lvl="0" algn="r" defTabSz="914400">
              <a:buClr>
                <a:srgbClr val="000000"/>
              </a:buClr>
              <a:defRPr/>
            </a:pPr>
            <a:r>
              <a:rPr lang="en-GB" b="1" dirty="0">
                <a:solidFill>
                  <a:schemeClr val="bg1"/>
                </a:solidFill>
                <a:latin typeface="Open Sans" panose="020B0606030504020204" pitchFamily="34" charset="0"/>
                <a:sym typeface="Arial"/>
              </a:rPr>
              <a:t>Information-sharing /</a:t>
            </a:r>
            <a:br>
              <a:rPr lang="en-GB" b="1" dirty="0">
                <a:solidFill>
                  <a:schemeClr val="bg1"/>
                </a:solidFill>
                <a:latin typeface="Open Sans" panose="020B0606030504020204" pitchFamily="34" charset="0"/>
                <a:sym typeface="Arial"/>
              </a:rPr>
            </a:br>
            <a:r>
              <a:rPr lang="en-GB" b="1" dirty="0">
                <a:solidFill>
                  <a:schemeClr val="bg1"/>
                </a:solidFill>
                <a:latin typeface="Open Sans" panose="020B0606030504020204" pitchFamily="34" charset="0"/>
                <a:sym typeface="Arial"/>
              </a:rPr>
              <a:t>privacy / data protection</a:t>
            </a:r>
            <a:endParaRPr lang="en-GB" dirty="0">
              <a:solidFill>
                <a:schemeClr val="bg1"/>
              </a:solidFill>
              <a:latin typeface="Open Sans" panose="020B0606030504020204" pitchFamily="34" charset="0"/>
              <a:sym typeface="Arial"/>
            </a:endParaRPr>
          </a:p>
        </p:txBody>
      </p:sp>
      <p:sp>
        <p:nvSpPr>
          <p:cNvPr id="29" name="Oval 28">
            <a:extLst>
              <a:ext uri="{FF2B5EF4-FFF2-40B4-BE49-F238E27FC236}">
                <a16:creationId xmlns="" xmlns:a16="http://schemas.microsoft.com/office/drawing/2014/main" id="{A70D4A2D-741B-794A-BB24-EC0E465C9119}"/>
              </a:ext>
            </a:extLst>
          </p:cNvPr>
          <p:cNvSpPr/>
          <p:nvPr/>
        </p:nvSpPr>
        <p:spPr>
          <a:xfrm>
            <a:off x="1079500" y="2641183"/>
            <a:ext cx="1835018" cy="1808765"/>
          </a:xfrm>
          <a:prstGeom prst="ellipse">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defTabSz="914400">
              <a:buClr>
                <a:srgbClr val="000000"/>
              </a:buClr>
              <a:defRPr/>
            </a:pPr>
            <a:r>
              <a:rPr lang="en-GB" sz="2400" b="1" dirty="0">
                <a:solidFill>
                  <a:schemeClr val="bg1"/>
                </a:solidFill>
                <a:latin typeface="Open Sans" panose="020B0606030504020204" pitchFamily="34" charset="0"/>
                <a:sym typeface="Arial"/>
              </a:rPr>
              <a:t>Levels</a:t>
            </a:r>
            <a:endParaRPr lang="en-GB" sz="2400" dirty="0">
              <a:solidFill>
                <a:schemeClr val="bg1"/>
              </a:solidFill>
              <a:latin typeface="Open Sans" panose="020B0606030504020204" pitchFamily="34" charset="0"/>
              <a:sym typeface="Arial"/>
            </a:endParaRPr>
          </a:p>
        </p:txBody>
      </p:sp>
      <p:grpSp>
        <p:nvGrpSpPr>
          <p:cNvPr id="8" name="Group 7">
            <a:extLst>
              <a:ext uri="{FF2B5EF4-FFF2-40B4-BE49-F238E27FC236}">
                <a16:creationId xmlns="" xmlns:a16="http://schemas.microsoft.com/office/drawing/2014/main" id="{39DFDF9C-3047-B34C-BF4D-A4F9D4A3192C}"/>
              </a:ext>
            </a:extLst>
          </p:cNvPr>
          <p:cNvGrpSpPr/>
          <p:nvPr/>
        </p:nvGrpSpPr>
        <p:grpSpPr>
          <a:xfrm>
            <a:off x="3181218" y="2238794"/>
            <a:ext cx="2089283" cy="2613542"/>
            <a:chOff x="3341135" y="2717641"/>
            <a:chExt cx="1662666" cy="1878104"/>
          </a:xfrm>
        </p:grpSpPr>
        <p:sp>
          <p:nvSpPr>
            <p:cNvPr id="30" name="Rounded Rectangle 29">
              <a:extLst>
                <a:ext uri="{FF2B5EF4-FFF2-40B4-BE49-F238E27FC236}">
                  <a16:creationId xmlns="" xmlns:a16="http://schemas.microsoft.com/office/drawing/2014/main" id="{743D2FAD-8348-3B40-BC53-A8A4769D8360}"/>
                </a:ext>
              </a:extLst>
            </p:cNvPr>
            <p:cNvSpPr/>
            <p:nvPr/>
          </p:nvSpPr>
          <p:spPr>
            <a:xfrm>
              <a:off x="3341135" y="2717641"/>
              <a:ext cx="1662666" cy="430303"/>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lvl="0" defTabSz="914400">
                <a:buClr>
                  <a:srgbClr val="000000"/>
                </a:buClr>
                <a:defRPr/>
              </a:pPr>
              <a:r>
                <a:rPr lang="en-GB" sz="2400" b="1" dirty="0">
                  <a:solidFill>
                    <a:schemeClr val="bg1"/>
                  </a:solidFill>
                  <a:latin typeface="Open Sans" panose="020B0606030504020204" pitchFamily="34" charset="0"/>
                  <a:sym typeface="Arial"/>
                </a:rPr>
                <a:t>National</a:t>
              </a:r>
              <a:endParaRPr lang="en-GB" sz="2400" dirty="0">
                <a:solidFill>
                  <a:schemeClr val="bg1"/>
                </a:solidFill>
                <a:latin typeface="Open Sans" panose="020B0606030504020204" pitchFamily="34" charset="0"/>
                <a:sym typeface="Arial"/>
              </a:endParaRPr>
            </a:p>
          </p:txBody>
        </p:sp>
        <p:sp>
          <p:nvSpPr>
            <p:cNvPr id="31" name="Rounded Rectangle 30">
              <a:extLst>
                <a:ext uri="{FF2B5EF4-FFF2-40B4-BE49-F238E27FC236}">
                  <a16:creationId xmlns="" xmlns:a16="http://schemas.microsoft.com/office/drawing/2014/main" id="{C7276D44-E5BD-694D-A35D-AEB640639CF8}"/>
                </a:ext>
              </a:extLst>
            </p:cNvPr>
            <p:cNvSpPr/>
            <p:nvPr/>
          </p:nvSpPr>
          <p:spPr>
            <a:xfrm>
              <a:off x="3341135" y="3441541"/>
              <a:ext cx="1662666" cy="430303"/>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lvl="0" defTabSz="914400">
                <a:buClr>
                  <a:srgbClr val="000000"/>
                </a:buClr>
                <a:defRPr/>
              </a:pPr>
              <a:r>
                <a:rPr lang="en-GB" sz="2400" b="1" dirty="0">
                  <a:solidFill>
                    <a:schemeClr val="bg1"/>
                  </a:solidFill>
                  <a:latin typeface="Open Sans" panose="020B0606030504020204" pitchFamily="34" charset="0"/>
                  <a:sym typeface="Arial"/>
                </a:rPr>
                <a:t>Regional</a:t>
              </a:r>
              <a:endParaRPr lang="en-GB" sz="2400" dirty="0">
                <a:solidFill>
                  <a:schemeClr val="bg1"/>
                </a:solidFill>
                <a:latin typeface="Open Sans" panose="020B0606030504020204" pitchFamily="34" charset="0"/>
                <a:sym typeface="Arial"/>
              </a:endParaRPr>
            </a:p>
          </p:txBody>
        </p:sp>
        <p:sp>
          <p:nvSpPr>
            <p:cNvPr id="32" name="Rounded Rectangle 31">
              <a:extLst>
                <a:ext uri="{FF2B5EF4-FFF2-40B4-BE49-F238E27FC236}">
                  <a16:creationId xmlns="" xmlns:a16="http://schemas.microsoft.com/office/drawing/2014/main" id="{AB2014E5-8CB4-E049-99F4-522E3170EEBC}"/>
                </a:ext>
              </a:extLst>
            </p:cNvPr>
            <p:cNvSpPr/>
            <p:nvPr/>
          </p:nvSpPr>
          <p:spPr>
            <a:xfrm>
              <a:off x="3341135" y="4165442"/>
              <a:ext cx="1662666" cy="430303"/>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lvl="0" defTabSz="914400">
                <a:buClr>
                  <a:srgbClr val="000000"/>
                </a:buClr>
                <a:defRPr/>
              </a:pPr>
              <a:r>
                <a:rPr lang="en-GB" sz="2400" b="1" dirty="0">
                  <a:solidFill>
                    <a:schemeClr val="bg1"/>
                  </a:solidFill>
                  <a:latin typeface="Open Sans" panose="020B0606030504020204" pitchFamily="34" charset="0"/>
                  <a:sym typeface="Arial"/>
                </a:rPr>
                <a:t>Local</a:t>
              </a:r>
              <a:endParaRPr lang="en-GB" sz="2400" dirty="0">
                <a:solidFill>
                  <a:schemeClr val="bg1"/>
                </a:solidFill>
                <a:latin typeface="Open Sans" panose="020B0606030504020204" pitchFamily="34" charset="0"/>
                <a:sym typeface="Arial"/>
              </a:endParaRPr>
            </a:p>
          </p:txBody>
        </p:sp>
      </p:grpSp>
    </p:spTree>
    <p:extLst>
      <p:ext uri="{BB962C8B-B14F-4D97-AF65-F5344CB8AC3E}">
        <p14:creationId xmlns:p14="http://schemas.microsoft.com/office/powerpoint/2010/main" val="1289542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Mapping Existing Programmes</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57</a:t>
            </a:fld>
            <a:endParaRPr lang="x-none"/>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grpSp>
        <p:nvGrpSpPr>
          <p:cNvPr id="8" name="Group 7">
            <a:extLst>
              <a:ext uri="{FF2B5EF4-FFF2-40B4-BE49-F238E27FC236}">
                <a16:creationId xmlns="" xmlns:a16="http://schemas.microsoft.com/office/drawing/2014/main" id="{0905CB18-DD93-314C-8DFD-8E68A9C7AC5A}"/>
              </a:ext>
            </a:extLst>
          </p:cNvPr>
          <p:cNvGrpSpPr/>
          <p:nvPr/>
        </p:nvGrpSpPr>
        <p:grpSpPr>
          <a:xfrm>
            <a:off x="5187708" y="1489020"/>
            <a:ext cx="5179214" cy="4476200"/>
            <a:chOff x="5187708" y="1489020"/>
            <a:chExt cx="5179214" cy="4476200"/>
          </a:xfrm>
        </p:grpSpPr>
        <p:sp>
          <p:nvSpPr>
            <p:cNvPr id="10" name="Freeform 9">
              <a:extLst>
                <a:ext uri="{FF2B5EF4-FFF2-40B4-BE49-F238E27FC236}">
                  <a16:creationId xmlns="" xmlns:a16="http://schemas.microsoft.com/office/drawing/2014/main" id="{17A94B9B-A998-8F4B-B545-338CEB522F4E}"/>
                </a:ext>
              </a:extLst>
            </p:cNvPr>
            <p:cNvSpPr/>
            <p:nvPr/>
          </p:nvSpPr>
          <p:spPr>
            <a:xfrm>
              <a:off x="5839441" y="1974297"/>
              <a:ext cx="3875748" cy="3875748"/>
            </a:xfrm>
            <a:custGeom>
              <a:avLst/>
              <a:gdLst/>
              <a:ahLst/>
              <a:cxnLst/>
              <a:rect l="0" t="0" r="0" b="0"/>
              <a:pathLst>
                <a:path>
                  <a:moveTo>
                    <a:pt x="2694696" y="153896"/>
                  </a:moveTo>
                  <a:arcTo wR="1937874" hR="1937874" stAng="17579295" swAng="1959991"/>
                </a:path>
              </a:pathLst>
            </a:custGeom>
            <a:noFill/>
            <a:ln w="73025" cap="sq">
              <a:solidFill>
                <a:schemeClr val="tx2">
                  <a:lumMod val="50000"/>
                  <a:lumOff val="50000"/>
                </a:schemeClr>
              </a:solidFill>
              <a:miter lim="800000"/>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 xmlns:a16="http://schemas.microsoft.com/office/drawing/2014/main" id="{C0E3CBA4-1EEC-E54C-B77D-F0BE26989C03}"/>
                </a:ext>
              </a:extLst>
            </p:cNvPr>
            <p:cNvSpPr/>
            <p:nvPr/>
          </p:nvSpPr>
          <p:spPr>
            <a:xfrm>
              <a:off x="5839441" y="1974297"/>
              <a:ext cx="3875748" cy="3875748"/>
            </a:xfrm>
            <a:custGeom>
              <a:avLst/>
              <a:gdLst/>
              <a:ahLst/>
              <a:cxnLst/>
              <a:rect l="0" t="0" r="0" b="0"/>
              <a:pathLst>
                <a:path>
                  <a:moveTo>
                    <a:pt x="3873104" y="1836695"/>
                  </a:moveTo>
                  <a:arcTo wR="1937874" hR="1937874" stAng="21420430" swAng="2195114"/>
                </a:path>
              </a:pathLst>
            </a:custGeom>
            <a:noFill/>
            <a:ln w="73025" cap="sq">
              <a:solidFill>
                <a:schemeClr val="tx2">
                  <a:lumMod val="50000"/>
                  <a:lumOff val="50000"/>
                </a:schemeClr>
              </a:solidFill>
              <a:miter lim="800000"/>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a:extLst>
                <a:ext uri="{FF2B5EF4-FFF2-40B4-BE49-F238E27FC236}">
                  <a16:creationId xmlns="" xmlns:a16="http://schemas.microsoft.com/office/drawing/2014/main" id="{E923CF67-5FA8-8246-80C2-370BEAF93189}"/>
                </a:ext>
              </a:extLst>
            </p:cNvPr>
            <p:cNvSpPr/>
            <p:nvPr/>
          </p:nvSpPr>
          <p:spPr>
            <a:xfrm>
              <a:off x="5839441" y="1974297"/>
              <a:ext cx="3875748" cy="3875748"/>
            </a:xfrm>
            <a:custGeom>
              <a:avLst/>
              <a:gdLst/>
              <a:ahLst/>
              <a:cxnLst/>
              <a:rect l="0" t="0" r="0" b="0"/>
              <a:pathLst>
                <a:path>
                  <a:moveTo>
                    <a:pt x="2322658" y="3837162"/>
                  </a:moveTo>
                  <a:arcTo wR="1937874" hR="1937874" stAng="4712834" swAng="1374332"/>
                </a:path>
              </a:pathLst>
            </a:custGeom>
            <a:noFill/>
            <a:ln w="73025" cap="sq">
              <a:solidFill>
                <a:schemeClr val="tx2">
                  <a:lumMod val="50000"/>
                  <a:lumOff val="50000"/>
                </a:schemeClr>
              </a:solidFill>
              <a:miter lim="800000"/>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18">
              <a:extLst>
                <a:ext uri="{FF2B5EF4-FFF2-40B4-BE49-F238E27FC236}">
                  <a16:creationId xmlns="" xmlns:a16="http://schemas.microsoft.com/office/drawing/2014/main" id="{3E75A428-293D-E845-9D69-E18B29B58FEA}"/>
                </a:ext>
              </a:extLst>
            </p:cNvPr>
            <p:cNvSpPr/>
            <p:nvPr/>
          </p:nvSpPr>
          <p:spPr>
            <a:xfrm>
              <a:off x="5839441" y="1974297"/>
              <a:ext cx="3875748" cy="3875748"/>
            </a:xfrm>
            <a:custGeom>
              <a:avLst/>
              <a:gdLst/>
              <a:ahLst/>
              <a:cxnLst/>
              <a:rect l="0" t="0" r="0" b="0"/>
              <a:pathLst>
                <a:path>
                  <a:moveTo>
                    <a:pt x="323635" y="3010063"/>
                  </a:moveTo>
                  <a:arcTo wR="1937874" hR="1937874" stAng="8784456" swAng="2195114"/>
                </a:path>
              </a:pathLst>
            </a:custGeom>
            <a:noFill/>
            <a:ln w="73025" cap="sq">
              <a:solidFill>
                <a:schemeClr val="tx2">
                  <a:lumMod val="50000"/>
                  <a:lumOff val="50000"/>
                </a:schemeClr>
              </a:solidFill>
              <a:miter lim="800000"/>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21">
              <a:extLst>
                <a:ext uri="{FF2B5EF4-FFF2-40B4-BE49-F238E27FC236}">
                  <a16:creationId xmlns="" xmlns:a16="http://schemas.microsoft.com/office/drawing/2014/main" id="{D8321BC6-B09E-3D4B-AC20-52E1DF2AC14F}"/>
                </a:ext>
              </a:extLst>
            </p:cNvPr>
            <p:cNvSpPr/>
            <p:nvPr/>
          </p:nvSpPr>
          <p:spPr>
            <a:xfrm>
              <a:off x="5839441" y="1974297"/>
              <a:ext cx="3875748" cy="3875748"/>
            </a:xfrm>
            <a:custGeom>
              <a:avLst/>
              <a:gdLst/>
              <a:ahLst/>
              <a:cxnLst/>
              <a:rect l="0" t="0" r="0" b="0"/>
              <a:pathLst>
                <a:path>
                  <a:moveTo>
                    <a:pt x="337862" y="844568"/>
                  </a:moveTo>
                  <a:arcTo wR="1937874" hR="1937874" stAng="12860714" swAng="1959991"/>
                </a:path>
              </a:pathLst>
            </a:custGeom>
            <a:noFill/>
            <a:ln w="73025" cap="sq">
              <a:solidFill>
                <a:schemeClr val="tx2">
                  <a:lumMod val="50000"/>
                  <a:lumOff val="50000"/>
                </a:schemeClr>
              </a:solidFill>
              <a:miter lim="800000"/>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a:extLst>
                <a:ext uri="{FF2B5EF4-FFF2-40B4-BE49-F238E27FC236}">
                  <a16:creationId xmlns="" xmlns:a16="http://schemas.microsoft.com/office/drawing/2014/main" id="{308A9552-BDF2-224F-9DAF-76ACA8BD12AB}"/>
                </a:ext>
              </a:extLst>
            </p:cNvPr>
            <p:cNvSpPr/>
            <p:nvPr/>
          </p:nvSpPr>
          <p:spPr>
            <a:xfrm>
              <a:off x="7030736" y="1489020"/>
              <a:ext cx="1493158" cy="970553"/>
            </a:xfrm>
            <a:custGeom>
              <a:avLst/>
              <a:gdLst>
                <a:gd name="connsiteX0" fmla="*/ 0 w 1493158"/>
                <a:gd name="connsiteY0" fmla="*/ 161762 h 970553"/>
                <a:gd name="connsiteX1" fmla="*/ 161762 w 1493158"/>
                <a:gd name="connsiteY1" fmla="*/ 0 h 970553"/>
                <a:gd name="connsiteX2" fmla="*/ 1331396 w 1493158"/>
                <a:gd name="connsiteY2" fmla="*/ 0 h 970553"/>
                <a:gd name="connsiteX3" fmla="*/ 1493158 w 1493158"/>
                <a:gd name="connsiteY3" fmla="*/ 161762 h 970553"/>
                <a:gd name="connsiteX4" fmla="*/ 1493158 w 1493158"/>
                <a:gd name="connsiteY4" fmla="*/ 808791 h 970553"/>
                <a:gd name="connsiteX5" fmla="*/ 1331396 w 1493158"/>
                <a:gd name="connsiteY5" fmla="*/ 970553 h 970553"/>
                <a:gd name="connsiteX6" fmla="*/ 161762 w 1493158"/>
                <a:gd name="connsiteY6" fmla="*/ 970553 h 970553"/>
                <a:gd name="connsiteX7" fmla="*/ 0 w 1493158"/>
                <a:gd name="connsiteY7" fmla="*/ 808791 h 970553"/>
                <a:gd name="connsiteX8" fmla="*/ 0 w 1493158"/>
                <a:gd name="connsiteY8" fmla="*/ 161762 h 97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158" h="970553">
                  <a:moveTo>
                    <a:pt x="0" y="161762"/>
                  </a:moveTo>
                  <a:cubicBezTo>
                    <a:pt x="0" y="72423"/>
                    <a:pt x="72423" y="0"/>
                    <a:pt x="161762" y="0"/>
                  </a:cubicBezTo>
                  <a:lnTo>
                    <a:pt x="1331396" y="0"/>
                  </a:lnTo>
                  <a:cubicBezTo>
                    <a:pt x="1420735" y="0"/>
                    <a:pt x="1493158" y="72423"/>
                    <a:pt x="1493158" y="161762"/>
                  </a:cubicBezTo>
                  <a:lnTo>
                    <a:pt x="1493158" y="808791"/>
                  </a:lnTo>
                  <a:cubicBezTo>
                    <a:pt x="1493158" y="898130"/>
                    <a:pt x="1420735" y="970553"/>
                    <a:pt x="1331396" y="970553"/>
                  </a:cubicBezTo>
                  <a:lnTo>
                    <a:pt x="161762" y="970553"/>
                  </a:lnTo>
                  <a:cubicBezTo>
                    <a:pt x="72423" y="970553"/>
                    <a:pt x="0" y="898130"/>
                    <a:pt x="0" y="808791"/>
                  </a:cubicBezTo>
                  <a:lnTo>
                    <a:pt x="0" y="1617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338" tIns="108338" rIns="108338" bIns="108338" numCol="1" spcCol="1270" anchor="ctr" anchorCtr="0">
              <a:noAutofit/>
            </a:bodyPr>
            <a:lstStyle/>
            <a:p>
              <a:pPr marL="0" lvl="0" indent="0" algn="ctr" defTabSz="711200">
                <a:lnSpc>
                  <a:spcPct val="90000"/>
                </a:lnSpc>
                <a:spcBef>
                  <a:spcPct val="0"/>
                </a:spcBef>
                <a:spcAft>
                  <a:spcPct val="35000"/>
                </a:spcAft>
                <a:buNone/>
              </a:pPr>
              <a:r>
                <a:rPr lang="en-GB" sz="1600" b="1" i="0" kern="1200" dirty="0">
                  <a:latin typeface="Open Sans" panose="020B0606030504020204" pitchFamily="34" charset="0"/>
                  <a:ea typeface="Open Sans" panose="020B0606030504020204" pitchFamily="34" charset="0"/>
                  <a:cs typeface="Open Sans" panose="020B0606030504020204" pitchFamily="34" charset="0"/>
                </a:rPr>
                <a:t>Multilateral</a:t>
              </a:r>
            </a:p>
          </p:txBody>
        </p:sp>
        <p:sp>
          <p:nvSpPr>
            <p:cNvPr id="11" name="Freeform 10">
              <a:extLst>
                <a:ext uri="{FF2B5EF4-FFF2-40B4-BE49-F238E27FC236}">
                  <a16:creationId xmlns="" xmlns:a16="http://schemas.microsoft.com/office/drawing/2014/main" id="{DBEC52C6-06EA-7C40-979E-8F235416BEC6}"/>
                </a:ext>
              </a:extLst>
            </p:cNvPr>
            <p:cNvSpPr/>
            <p:nvPr/>
          </p:nvSpPr>
          <p:spPr>
            <a:xfrm>
              <a:off x="8873764" y="2828058"/>
              <a:ext cx="1493158" cy="970553"/>
            </a:xfrm>
            <a:custGeom>
              <a:avLst/>
              <a:gdLst>
                <a:gd name="connsiteX0" fmla="*/ 0 w 1493158"/>
                <a:gd name="connsiteY0" fmla="*/ 161762 h 970553"/>
                <a:gd name="connsiteX1" fmla="*/ 161762 w 1493158"/>
                <a:gd name="connsiteY1" fmla="*/ 0 h 970553"/>
                <a:gd name="connsiteX2" fmla="*/ 1331396 w 1493158"/>
                <a:gd name="connsiteY2" fmla="*/ 0 h 970553"/>
                <a:gd name="connsiteX3" fmla="*/ 1493158 w 1493158"/>
                <a:gd name="connsiteY3" fmla="*/ 161762 h 970553"/>
                <a:gd name="connsiteX4" fmla="*/ 1493158 w 1493158"/>
                <a:gd name="connsiteY4" fmla="*/ 808791 h 970553"/>
                <a:gd name="connsiteX5" fmla="*/ 1331396 w 1493158"/>
                <a:gd name="connsiteY5" fmla="*/ 970553 h 970553"/>
                <a:gd name="connsiteX6" fmla="*/ 161762 w 1493158"/>
                <a:gd name="connsiteY6" fmla="*/ 970553 h 970553"/>
                <a:gd name="connsiteX7" fmla="*/ 0 w 1493158"/>
                <a:gd name="connsiteY7" fmla="*/ 808791 h 970553"/>
                <a:gd name="connsiteX8" fmla="*/ 0 w 1493158"/>
                <a:gd name="connsiteY8" fmla="*/ 161762 h 97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158" h="970553">
                  <a:moveTo>
                    <a:pt x="0" y="161762"/>
                  </a:moveTo>
                  <a:cubicBezTo>
                    <a:pt x="0" y="72423"/>
                    <a:pt x="72423" y="0"/>
                    <a:pt x="161762" y="0"/>
                  </a:cubicBezTo>
                  <a:lnTo>
                    <a:pt x="1331396" y="0"/>
                  </a:lnTo>
                  <a:cubicBezTo>
                    <a:pt x="1420735" y="0"/>
                    <a:pt x="1493158" y="72423"/>
                    <a:pt x="1493158" y="161762"/>
                  </a:cubicBezTo>
                  <a:lnTo>
                    <a:pt x="1493158" y="808791"/>
                  </a:lnTo>
                  <a:cubicBezTo>
                    <a:pt x="1493158" y="898130"/>
                    <a:pt x="1420735" y="970553"/>
                    <a:pt x="1331396" y="970553"/>
                  </a:cubicBezTo>
                  <a:lnTo>
                    <a:pt x="161762" y="970553"/>
                  </a:lnTo>
                  <a:cubicBezTo>
                    <a:pt x="72423" y="970553"/>
                    <a:pt x="0" y="898130"/>
                    <a:pt x="0" y="808791"/>
                  </a:cubicBezTo>
                  <a:lnTo>
                    <a:pt x="0" y="1617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338" tIns="108338" rIns="108338" bIns="108338" numCol="1" spcCol="1270" anchor="ctr" anchorCtr="0">
              <a:noAutofit/>
            </a:bodyPr>
            <a:lstStyle/>
            <a:p>
              <a:pPr marL="0" lvl="0" indent="0" algn="ctr" defTabSz="711200">
                <a:lnSpc>
                  <a:spcPct val="90000"/>
                </a:lnSpc>
                <a:spcBef>
                  <a:spcPct val="0"/>
                </a:spcBef>
                <a:spcAft>
                  <a:spcPct val="35000"/>
                </a:spcAft>
                <a:buNone/>
              </a:pPr>
              <a:r>
                <a:rPr lang="en-GB" sz="1600" b="1" i="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Bilateral</a:t>
              </a:r>
            </a:p>
          </p:txBody>
        </p:sp>
        <p:sp>
          <p:nvSpPr>
            <p:cNvPr id="13" name="Freeform 12">
              <a:extLst>
                <a:ext uri="{FF2B5EF4-FFF2-40B4-BE49-F238E27FC236}">
                  <a16:creationId xmlns="" xmlns:a16="http://schemas.microsoft.com/office/drawing/2014/main" id="{F18CFC79-E815-0F44-BED7-2118012AF9B3}"/>
                </a:ext>
              </a:extLst>
            </p:cNvPr>
            <p:cNvSpPr/>
            <p:nvPr/>
          </p:nvSpPr>
          <p:spPr>
            <a:xfrm>
              <a:off x="8169790" y="4994667"/>
              <a:ext cx="1493158" cy="970553"/>
            </a:xfrm>
            <a:custGeom>
              <a:avLst/>
              <a:gdLst>
                <a:gd name="connsiteX0" fmla="*/ 0 w 1493158"/>
                <a:gd name="connsiteY0" fmla="*/ 161762 h 970553"/>
                <a:gd name="connsiteX1" fmla="*/ 161762 w 1493158"/>
                <a:gd name="connsiteY1" fmla="*/ 0 h 970553"/>
                <a:gd name="connsiteX2" fmla="*/ 1331396 w 1493158"/>
                <a:gd name="connsiteY2" fmla="*/ 0 h 970553"/>
                <a:gd name="connsiteX3" fmla="*/ 1493158 w 1493158"/>
                <a:gd name="connsiteY3" fmla="*/ 161762 h 970553"/>
                <a:gd name="connsiteX4" fmla="*/ 1493158 w 1493158"/>
                <a:gd name="connsiteY4" fmla="*/ 808791 h 970553"/>
                <a:gd name="connsiteX5" fmla="*/ 1331396 w 1493158"/>
                <a:gd name="connsiteY5" fmla="*/ 970553 h 970553"/>
                <a:gd name="connsiteX6" fmla="*/ 161762 w 1493158"/>
                <a:gd name="connsiteY6" fmla="*/ 970553 h 970553"/>
                <a:gd name="connsiteX7" fmla="*/ 0 w 1493158"/>
                <a:gd name="connsiteY7" fmla="*/ 808791 h 970553"/>
                <a:gd name="connsiteX8" fmla="*/ 0 w 1493158"/>
                <a:gd name="connsiteY8" fmla="*/ 161762 h 97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158" h="970553">
                  <a:moveTo>
                    <a:pt x="0" y="161762"/>
                  </a:moveTo>
                  <a:cubicBezTo>
                    <a:pt x="0" y="72423"/>
                    <a:pt x="72423" y="0"/>
                    <a:pt x="161762" y="0"/>
                  </a:cubicBezTo>
                  <a:lnTo>
                    <a:pt x="1331396" y="0"/>
                  </a:lnTo>
                  <a:cubicBezTo>
                    <a:pt x="1420735" y="0"/>
                    <a:pt x="1493158" y="72423"/>
                    <a:pt x="1493158" y="161762"/>
                  </a:cubicBezTo>
                  <a:lnTo>
                    <a:pt x="1493158" y="808791"/>
                  </a:lnTo>
                  <a:cubicBezTo>
                    <a:pt x="1493158" y="898130"/>
                    <a:pt x="1420735" y="970553"/>
                    <a:pt x="1331396" y="970553"/>
                  </a:cubicBezTo>
                  <a:lnTo>
                    <a:pt x="161762" y="970553"/>
                  </a:lnTo>
                  <a:cubicBezTo>
                    <a:pt x="72423" y="970553"/>
                    <a:pt x="0" y="898130"/>
                    <a:pt x="0" y="808791"/>
                  </a:cubicBezTo>
                  <a:lnTo>
                    <a:pt x="0" y="1617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338" tIns="108338" rIns="108338" bIns="108338" numCol="1" spcCol="1270" anchor="ctr" anchorCtr="0">
              <a:noAutofit/>
            </a:bodyPr>
            <a:lstStyle/>
            <a:p>
              <a:pPr marL="0" lvl="0" indent="0" algn="ctr" defTabSz="711200">
                <a:lnSpc>
                  <a:spcPct val="90000"/>
                </a:lnSpc>
                <a:spcBef>
                  <a:spcPct val="0"/>
                </a:spcBef>
                <a:spcAft>
                  <a:spcPct val="35000"/>
                </a:spcAft>
                <a:buNone/>
              </a:pPr>
              <a:r>
                <a:rPr lang="en-GB" sz="1600" b="1" i="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National</a:t>
              </a:r>
            </a:p>
          </p:txBody>
        </p:sp>
        <p:sp>
          <p:nvSpPr>
            <p:cNvPr id="17" name="Freeform 16">
              <a:extLst>
                <a:ext uri="{FF2B5EF4-FFF2-40B4-BE49-F238E27FC236}">
                  <a16:creationId xmlns="" xmlns:a16="http://schemas.microsoft.com/office/drawing/2014/main" id="{A7270F9A-B10B-0144-984D-2E8280070280}"/>
                </a:ext>
              </a:extLst>
            </p:cNvPr>
            <p:cNvSpPr/>
            <p:nvPr/>
          </p:nvSpPr>
          <p:spPr>
            <a:xfrm>
              <a:off x="5891682" y="4994667"/>
              <a:ext cx="1493158" cy="970553"/>
            </a:xfrm>
            <a:custGeom>
              <a:avLst/>
              <a:gdLst>
                <a:gd name="connsiteX0" fmla="*/ 0 w 1493158"/>
                <a:gd name="connsiteY0" fmla="*/ 161762 h 970553"/>
                <a:gd name="connsiteX1" fmla="*/ 161762 w 1493158"/>
                <a:gd name="connsiteY1" fmla="*/ 0 h 970553"/>
                <a:gd name="connsiteX2" fmla="*/ 1331396 w 1493158"/>
                <a:gd name="connsiteY2" fmla="*/ 0 h 970553"/>
                <a:gd name="connsiteX3" fmla="*/ 1493158 w 1493158"/>
                <a:gd name="connsiteY3" fmla="*/ 161762 h 970553"/>
                <a:gd name="connsiteX4" fmla="*/ 1493158 w 1493158"/>
                <a:gd name="connsiteY4" fmla="*/ 808791 h 970553"/>
                <a:gd name="connsiteX5" fmla="*/ 1331396 w 1493158"/>
                <a:gd name="connsiteY5" fmla="*/ 970553 h 970553"/>
                <a:gd name="connsiteX6" fmla="*/ 161762 w 1493158"/>
                <a:gd name="connsiteY6" fmla="*/ 970553 h 970553"/>
                <a:gd name="connsiteX7" fmla="*/ 0 w 1493158"/>
                <a:gd name="connsiteY7" fmla="*/ 808791 h 970553"/>
                <a:gd name="connsiteX8" fmla="*/ 0 w 1493158"/>
                <a:gd name="connsiteY8" fmla="*/ 161762 h 97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158" h="970553">
                  <a:moveTo>
                    <a:pt x="0" y="161762"/>
                  </a:moveTo>
                  <a:cubicBezTo>
                    <a:pt x="0" y="72423"/>
                    <a:pt x="72423" y="0"/>
                    <a:pt x="161762" y="0"/>
                  </a:cubicBezTo>
                  <a:lnTo>
                    <a:pt x="1331396" y="0"/>
                  </a:lnTo>
                  <a:cubicBezTo>
                    <a:pt x="1420735" y="0"/>
                    <a:pt x="1493158" y="72423"/>
                    <a:pt x="1493158" y="161762"/>
                  </a:cubicBezTo>
                  <a:lnTo>
                    <a:pt x="1493158" y="808791"/>
                  </a:lnTo>
                  <a:cubicBezTo>
                    <a:pt x="1493158" y="898130"/>
                    <a:pt x="1420735" y="970553"/>
                    <a:pt x="1331396" y="970553"/>
                  </a:cubicBezTo>
                  <a:lnTo>
                    <a:pt x="161762" y="970553"/>
                  </a:lnTo>
                  <a:cubicBezTo>
                    <a:pt x="72423" y="970553"/>
                    <a:pt x="0" y="898130"/>
                    <a:pt x="0" y="808791"/>
                  </a:cubicBezTo>
                  <a:lnTo>
                    <a:pt x="0" y="1617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338" tIns="108338" rIns="108338" bIns="108338" numCol="1" spcCol="1270" anchor="ctr" anchorCtr="0">
              <a:noAutofit/>
            </a:bodyPr>
            <a:lstStyle/>
            <a:p>
              <a:pPr marL="0" lvl="0" indent="0" algn="ctr" defTabSz="711200">
                <a:lnSpc>
                  <a:spcPct val="90000"/>
                </a:lnSpc>
                <a:spcBef>
                  <a:spcPct val="0"/>
                </a:spcBef>
                <a:spcAft>
                  <a:spcPct val="35000"/>
                </a:spcAft>
                <a:buNone/>
              </a:pPr>
              <a:r>
                <a:rPr lang="en-GB" sz="1600" b="1" i="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Sub-national</a:t>
              </a:r>
            </a:p>
          </p:txBody>
        </p:sp>
        <p:sp>
          <p:nvSpPr>
            <p:cNvPr id="20" name="Freeform 19">
              <a:extLst>
                <a:ext uri="{FF2B5EF4-FFF2-40B4-BE49-F238E27FC236}">
                  <a16:creationId xmlns="" xmlns:a16="http://schemas.microsoft.com/office/drawing/2014/main" id="{A5F3B883-FFCA-7842-A085-EDAC1CFA3379}"/>
                </a:ext>
              </a:extLst>
            </p:cNvPr>
            <p:cNvSpPr/>
            <p:nvPr/>
          </p:nvSpPr>
          <p:spPr>
            <a:xfrm>
              <a:off x="5187708" y="2828058"/>
              <a:ext cx="1493158" cy="970553"/>
            </a:xfrm>
            <a:custGeom>
              <a:avLst/>
              <a:gdLst>
                <a:gd name="connsiteX0" fmla="*/ 0 w 1493158"/>
                <a:gd name="connsiteY0" fmla="*/ 161762 h 970553"/>
                <a:gd name="connsiteX1" fmla="*/ 161762 w 1493158"/>
                <a:gd name="connsiteY1" fmla="*/ 0 h 970553"/>
                <a:gd name="connsiteX2" fmla="*/ 1331396 w 1493158"/>
                <a:gd name="connsiteY2" fmla="*/ 0 h 970553"/>
                <a:gd name="connsiteX3" fmla="*/ 1493158 w 1493158"/>
                <a:gd name="connsiteY3" fmla="*/ 161762 h 970553"/>
                <a:gd name="connsiteX4" fmla="*/ 1493158 w 1493158"/>
                <a:gd name="connsiteY4" fmla="*/ 808791 h 970553"/>
                <a:gd name="connsiteX5" fmla="*/ 1331396 w 1493158"/>
                <a:gd name="connsiteY5" fmla="*/ 970553 h 970553"/>
                <a:gd name="connsiteX6" fmla="*/ 161762 w 1493158"/>
                <a:gd name="connsiteY6" fmla="*/ 970553 h 970553"/>
                <a:gd name="connsiteX7" fmla="*/ 0 w 1493158"/>
                <a:gd name="connsiteY7" fmla="*/ 808791 h 970553"/>
                <a:gd name="connsiteX8" fmla="*/ 0 w 1493158"/>
                <a:gd name="connsiteY8" fmla="*/ 161762 h 97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158" h="970553">
                  <a:moveTo>
                    <a:pt x="0" y="161762"/>
                  </a:moveTo>
                  <a:cubicBezTo>
                    <a:pt x="0" y="72423"/>
                    <a:pt x="72423" y="0"/>
                    <a:pt x="161762" y="0"/>
                  </a:cubicBezTo>
                  <a:lnTo>
                    <a:pt x="1331396" y="0"/>
                  </a:lnTo>
                  <a:cubicBezTo>
                    <a:pt x="1420735" y="0"/>
                    <a:pt x="1493158" y="72423"/>
                    <a:pt x="1493158" y="161762"/>
                  </a:cubicBezTo>
                  <a:lnTo>
                    <a:pt x="1493158" y="808791"/>
                  </a:lnTo>
                  <a:cubicBezTo>
                    <a:pt x="1493158" y="898130"/>
                    <a:pt x="1420735" y="970553"/>
                    <a:pt x="1331396" y="970553"/>
                  </a:cubicBezTo>
                  <a:lnTo>
                    <a:pt x="161762" y="970553"/>
                  </a:lnTo>
                  <a:cubicBezTo>
                    <a:pt x="72423" y="970553"/>
                    <a:pt x="0" y="898130"/>
                    <a:pt x="0" y="808791"/>
                  </a:cubicBezTo>
                  <a:lnTo>
                    <a:pt x="0" y="1617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338" tIns="108338" rIns="108338" bIns="108338" numCol="1" spcCol="1270" anchor="ctr" anchorCtr="0">
              <a:noAutofit/>
            </a:bodyPr>
            <a:lstStyle/>
            <a:p>
              <a:pPr marL="0" lvl="0" indent="0" algn="ctr" defTabSz="711200">
                <a:lnSpc>
                  <a:spcPct val="90000"/>
                </a:lnSpc>
                <a:spcBef>
                  <a:spcPct val="0"/>
                </a:spcBef>
                <a:spcAft>
                  <a:spcPct val="35000"/>
                </a:spcAft>
                <a:buNone/>
              </a:pPr>
              <a:r>
                <a:rPr lang="en-GB" sz="1600" b="1" i="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Civil Society</a:t>
              </a:r>
            </a:p>
          </p:txBody>
        </p:sp>
      </p:grpSp>
      <p:sp>
        <p:nvSpPr>
          <p:cNvPr id="16" name="Title 6">
            <a:extLst>
              <a:ext uri="{FF2B5EF4-FFF2-40B4-BE49-F238E27FC236}">
                <a16:creationId xmlns="" xmlns:a16="http://schemas.microsoft.com/office/drawing/2014/main" id="{AABD97C9-D333-6E4C-8F68-A8D8756CBB48}"/>
              </a:ext>
            </a:extLst>
          </p:cNvPr>
          <p:cNvSpPr txBox="1">
            <a:spLocks/>
          </p:cNvSpPr>
          <p:nvPr/>
        </p:nvSpPr>
        <p:spPr>
          <a:xfrm>
            <a:off x="1092200" y="1631999"/>
            <a:ext cx="9979025" cy="827574"/>
          </a:xfrm>
          <a:prstGeom prst="rect">
            <a:avLst/>
          </a:prstGeom>
        </p:spPr>
        <p:txBody>
          <a:bodyPr vert="horz" wrap="square" lIns="0" tIns="45720" rIns="91440" bIns="45720" rtlCol="0" anchor="b" anchorCtr="0">
            <a:norm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dirty="0">
                <a:solidFill>
                  <a:schemeClr val="tx2">
                    <a:lumMod val="90000"/>
                    <a:lumOff val="10000"/>
                  </a:schemeClr>
                </a:solidFill>
              </a:rPr>
              <a:t>Where do they </a:t>
            </a:r>
          </a:p>
          <a:p>
            <a:r>
              <a:rPr lang="en-GB" sz="2400" dirty="0">
                <a:solidFill>
                  <a:schemeClr val="tx2">
                    <a:lumMod val="90000"/>
                    <a:lumOff val="10000"/>
                  </a:schemeClr>
                </a:solidFill>
              </a:rPr>
              <a:t>emanate from?</a:t>
            </a:r>
          </a:p>
        </p:txBody>
      </p:sp>
    </p:spTree>
    <p:extLst>
      <p:ext uri="{BB962C8B-B14F-4D97-AF65-F5344CB8AC3E}">
        <p14:creationId xmlns:p14="http://schemas.microsoft.com/office/powerpoint/2010/main" val="4079493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50230E77-1134-3549-A539-85794927236C}"/>
              </a:ext>
            </a:extLst>
          </p:cNvPr>
          <p:cNvSpPr>
            <a:spLocks noGrp="1"/>
          </p:cNvSpPr>
          <p:nvPr>
            <p:ph type="title"/>
          </p:nvPr>
        </p:nvSpPr>
        <p:spPr>
          <a:xfrm>
            <a:off x="581192" y="558657"/>
            <a:ext cx="10313231" cy="584775"/>
          </a:xfrm>
        </p:spPr>
        <p:txBody>
          <a:bodyPr/>
          <a:lstStyle/>
          <a:p>
            <a:r>
              <a:rPr lang="en-GB" noProof="0" dirty="0"/>
              <a:t>Mapping Existing Programmes</a:t>
            </a:r>
          </a:p>
        </p:txBody>
      </p:sp>
      <p:sp>
        <p:nvSpPr>
          <p:cNvPr id="3" name="Slide Number Placeholder 2">
            <a:extLst>
              <a:ext uri="{FF2B5EF4-FFF2-40B4-BE49-F238E27FC236}">
                <a16:creationId xmlns="" xmlns:a16="http://schemas.microsoft.com/office/drawing/2014/main"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58</a:t>
            </a:fld>
            <a:endParaRPr lang="x-none"/>
          </a:p>
        </p:txBody>
      </p:sp>
      <p:sp>
        <p:nvSpPr>
          <p:cNvPr id="16" name="Content Placeholder 15">
            <a:extLst>
              <a:ext uri="{FF2B5EF4-FFF2-40B4-BE49-F238E27FC236}">
                <a16:creationId xmlns="" xmlns:a16="http://schemas.microsoft.com/office/drawing/2014/main" id="{936C75CD-1F73-1F4B-8F6B-A3CFD83712A1}"/>
              </a:ext>
            </a:extLst>
          </p:cNvPr>
          <p:cNvSpPr>
            <a:spLocks noGrp="1"/>
          </p:cNvSpPr>
          <p:nvPr>
            <p:ph idx="12"/>
          </p:nvPr>
        </p:nvSpPr>
        <p:spPr>
          <a:xfrm>
            <a:off x="1092201" y="2626355"/>
            <a:ext cx="9979170" cy="3029640"/>
          </a:xfrm>
        </p:spPr>
        <p:txBody>
          <a:bodyPr/>
          <a:lstStyle/>
          <a:p>
            <a:pPr lvl="0"/>
            <a:r>
              <a:rPr lang="en-GB" noProof="0" dirty="0">
                <a:sym typeface="Calibri"/>
              </a:rPr>
              <a:t>Objectives</a:t>
            </a:r>
          </a:p>
          <a:p>
            <a:pPr lvl="0"/>
            <a:r>
              <a:rPr lang="en-GB" noProof="0" dirty="0">
                <a:sym typeface="Calibri"/>
              </a:rPr>
              <a:t>Geography</a:t>
            </a:r>
          </a:p>
          <a:p>
            <a:pPr lvl="0"/>
            <a:r>
              <a:rPr lang="en-GB" noProof="0" dirty="0">
                <a:sym typeface="Calibri"/>
              </a:rPr>
              <a:t>Targeted population/s</a:t>
            </a:r>
          </a:p>
          <a:p>
            <a:pPr lvl="0"/>
            <a:r>
              <a:rPr lang="en-GB" noProof="0" dirty="0">
                <a:sym typeface="Calibri"/>
              </a:rPr>
              <a:t>Effectiveness</a:t>
            </a:r>
            <a:endParaRPr lang="en-GB" noProof="0" dirty="0">
              <a:sym typeface="Arial"/>
            </a:endParaRPr>
          </a:p>
        </p:txBody>
      </p:sp>
      <p:sp>
        <p:nvSpPr>
          <p:cNvPr id="28" name="Content Placeholder 27">
            <a:extLst>
              <a:ext uri="{FF2B5EF4-FFF2-40B4-BE49-F238E27FC236}">
                <a16:creationId xmlns="" xmlns:a16="http://schemas.microsoft.com/office/drawing/2014/main" id="{04576B99-6CF9-924A-B30F-3EA734E02D06}"/>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13" name="Footer Placeholder 3">
            <a:extLst>
              <a:ext uri="{FF2B5EF4-FFF2-40B4-BE49-F238E27FC236}">
                <a16:creationId xmlns="" xmlns:a16="http://schemas.microsoft.com/office/drawing/2014/main"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2" name="Title 6">
            <a:extLst>
              <a:ext uri="{FF2B5EF4-FFF2-40B4-BE49-F238E27FC236}">
                <a16:creationId xmlns="" xmlns:a16="http://schemas.microsoft.com/office/drawing/2014/main" id="{4A9842B9-586C-BB44-8DC2-7AF780E00250}"/>
              </a:ext>
            </a:extLst>
          </p:cNvPr>
          <p:cNvSpPr txBox="1">
            <a:spLocks/>
          </p:cNvSpPr>
          <p:nvPr/>
        </p:nvSpPr>
        <p:spPr>
          <a:xfrm>
            <a:off x="0" y="1773238"/>
            <a:ext cx="12192000"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Additional Considerations</a:t>
            </a:r>
          </a:p>
        </p:txBody>
      </p:sp>
    </p:spTree>
    <p:extLst>
      <p:ext uri="{BB962C8B-B14F-4D97-AF65-F5344CB8AC3E}">
        <p14:creationId xmlns:p14="http://schemas.microsoft.com/office/powerpoint/2010/main" val="35564115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50230E77-1134-3549-A539-85794927236C}"/>
              </a:ext>
            </a:extLst>
          </p:cNvPr>
          <p:cNvSpPr>
            <a:spLocks noGrp="1"/>
          </p:cNvSpPr>
          <p:nvPr>
            <p:ph type="title"/>
          </p:nvPr>
        </p:nvSpPr>
        <p:spPr>
          <a:xfrm>
            <a:off x="581192" y="558657"/>
            <a:ext cx="10313231" cy="584775"/>
          </a:xfrm>
        </p:spPr>
        <p:txBody>
          <a:bodyPr/>
          <a:lstStyle/>
          <a:p>
            <a:r>
              <a:rPr lang="en-GB" noProof="0" dirty="0"/>
              <a:t>Summary and Conclusions</a:t>
            </a:r>
          </a:p>
        </p:txBody>
      </p:sp>
      <p:sp>
        <p:nvSpPr>
          <p:cNvPr id="3" name="Slide Number Placeholder 2">
            <a:extLst>
              <a:ext uri="{FF2B5EF4-FFF2-40B4-BE49-F238E27FC236}">
                <a16:creationId xmlns="" xmlns:a16="http://schemas.microsoft.com/office/drawing/2014/main"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59</a:t>
            </a:fld>
            <a:endParaRPr lang="x-none"/>
          </a:p>
        </p:txBody>
      </p:sp>
      <p:sp>
        <p:nvSpPr>
          <p:cNvPr id="16" name="Content Placeholder 15">
            <a:extLst>
              <a:ext uri="{FF2B5EF4-FFF2-40B4-BE49-F238E27FC236}">
                <a16:creationId xmlns="" xmlns:a16="http://schemas.microsoft.com/office/drawing/2014/main" id="{936C75CD-1F73-1F4B-8F6B-A3CFD83712A1}"/>
              </a:ext>
            </a:extLst>
          </p:cNvPr>
          <p:cNvSpPr>
            <a:spLocks noGrp="1"/>
          </p:cNvSpPr>
          <p:nvPr>
            <p:ph idx="12"/>
          </p:nvPr>
        </p:nvSpPr>
        <p:spPr>
          <a:xfrm>
            <a:off x="1092201" y="1773238"/>
            <a:ext cx="9979170" cy="4170362"/>
          </a:xfrm>
        </p:spPr>
        <p:txBody>
          <a:bodyPr/>
          <a:lstStyle/>
          <a:p>
            <a:pPr marL="457200" lvl="0" indent="-457200">
              <a:buFont typeface="+mj-lt"/>
              <a:buAutoNum type="arabicPeriod"/>
            </a:pPr>
            <a:r>
              <a:rPr lang="en-GB" b="1" noProof="0" dirty="0"/>
              <a:t>Success requires iterative, complex, multi-variable analyses </a:t>
            </a:r>
            <a:r>
              <a:rPr lang="en-GB" noProof="0" dirty="0"/>
              <a:t>to generate a shared understanding of the threat and what drives the radicalisation process.</a:t>
            </a:r>
          </a:p>
          <a:p>
            <a:pPr marL="457200" lvl="0" indent="-457200">
              <a:buFont typeface="+mj-lt"/>
              <a:buAutoNum type="arabicPeriod"/>
            </a:pPr>
            <a:r>
              <a:rPr lang="en-GB" b="1" noProof="0" dirty="0"/>
              <a:t>Mapping a specific context is a crucial step </a:t>
            </a:r>
            <a:r>
              <a:rPr lang="en-GB" noProof="0" dirty="0"/>
              <a:t>in planning multi-actor P/CVE intervention programmes:</a:t>
            </a:r>
          </a:p>
          <a:p>
            <a:pPr marL="828000" lvl="1" indent="-342900">
              <a:buFont typeface="+mj-lt"/>
              <a:buAutoNum type="alphaLcParenR"/>
            </a:pPr>
            <a:r>
              <a:rPr lang="en-GB" dirty="0"/>
              <a:t>Understand legal/policy frameworks – gaps?</a:t>
            </a:r>
          </a:p>
          <a:p>
            <a:pPr marL="828000" lvl="1" indent="-342900">
              <a:buFont typeface="+mj-lt"/>
              <a:buAutoNum type="alphaLcParenR"/>
            </a:pPr>
            <a:r>
              <a:rPr lang="en-GB" dirty="0"/>
              <a:t>Mapping  </a:t>
            </a:r>
            <a:r>
              <a:rPr lang="en-GB" noProof="0" dirty="0"/>
              <a:t>relevant P/CVE programmes – which ones can be leveraged?</a:t>
            </a:r>
          </a:p>
        </p:txBody>
      </p:sp>
      <p:sp>
        <p:nvSpPr>
          <p:cNvPr id="28" name="Content Placeholder 27">
            <a:extLst>
              <a:ext uri="{FF2B5EF4-FFF2-40B4-BE49-F238E27FC236}">
                <a16:creationId xmlns="" xmlns:a16="http://schemas.microsoft.com/office/drawing/2014/main" id="{04576B99-6CF9-924A-B30F-3EA734E02D06}"/>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13" name="Footer Placeholder 3">
            <a:extLst>
              <a:ext uri="{FF2B5EF4-FFF2-40B4-BE49-F238E27FC236}">
                <a16:creationId xmlns="" xmlns:a16="http://schemas.microsoft.com/office/drawing/2014/main"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1966767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2AFB3B-12CF-0B44-9599-0DBBA450B854}"/>
              </a:ext>
            </a:extLst>
          </p:cNvPr>
          <p:cNvSpPr>
            <a:spLocks noGrp="1"/>
          </p:cNvSpPr>
          <p:nvPr>
            <p:ph type="title"/>
          </p:nvPr>
        </p:nvSpPr>
        <p:spPr>
          <a:xfrm>
            <a:off x="581192" y="558657"/>
            <a:ext cx="10313231" cy="584775"/>
          </a:xfrm>
        </p:spPr>
        <p:txBody>
          <a:bodyPr/>
          <a:lstStyle/>
          <a:p>
            <a:r>
              <a:rPr lang="en-GB" noProof="0" dirty="0"/>
              <a:t>Strategic Listening</a:t>
            </a:r>
          </a:p>
        </p:txBody>
      </p:sp>
      <p:sp>
        <p:nvSpPr>
          <p:cNvPr id="8" name="Slide Number Placeholder 7">
            <a:extLst>
              <a:ext uri="{FF2B5EF4-FFF2-40B4-BE49-F238E27FC236}">
                <a16:creationId xmlns="" xmlns:a16="http://schemas.microsoft.com/office/drawing/2014/main" id="{547D8B71-CA6B-D54E-94F9-1CA8EC8B6D59}"/>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6</a:t>
            </a:fld>
            <a:endParaRPr lang="x-none"/>
          </a:p>
        </p:txBody>
      </p:sp>
      <p:sp>
        <p:nvSpPr>
          <p:cNvPr id="3" name="Content Placeholder 2">
            <a:extLst>
              <a:ext uri="{FF2B5EF4-FFF2-40B4-BE49-F238E27FC236}">
                <a16:creationId xmlns="" xmlns:a16="http://schemas.microsoft.com/office/drawing/2014/main" id="{4CF57A23-43D5-484B-A6E7-ED07123461AE}"/>
              </a:ext>
            </a:extLst>
          </p:cNvPr>
          <p:cNvSpPr>
            <a:spLocks noGrp="1"/>
          </p:cNvSpPr>
          <p:nvPr>
            <p:ph idx="12"/>
          </p:nvPr>
        </p:nvSpPr>
        <p:spPr>
          <a:xfrm>
            <a:off x="1120629" y="1747376"/>
            <a:ext cx="9950741" cy="2754087"/>
          </a:xfrm>
        </p:spPr>
        <p:txBody>
          <a:bodyPr wrap="square">
            <a:spAutoFit/>
          </a:bodyPr>
          <a:lstStyle/>
          <a:p>
            <a:r>
              <a:rPr lang="en-GB" noProof="0" dirty="0"/>
              <a:t>…is a process that usually </a:t>
            </a:r>
            <a:r>
              <a:rPr lang="en-GB" b="1" noProof="0" dirty="0"/>
              <a:t>changes the listener as well as the interlocutor</a:t>
            </a:r>
            <a:r>
              <a:rPr lang="en-GB" noProof="0" dirty="0"/>
              <a:t>. </a:t>
            </a:r>
          </a:p>
          <a:p>
            <a:r>
              <a:rPr lang="en-GB" noProof="0" dirty="0"/>
              <a:t>…is a key tool toward </a:t>
            </a:r>
            <a:r>
              <a:rPr lang="en-GB" b="1" noProof="0" dirty="0"/>
              <a:t>mutual understanding </a:t>
            </a:r>
            <a:r>
              <a:rPr lang="en-GB" noProof="0" dirty="0"/>
              <a:t>and </a:t>
            </a:r>
            <a:r>
              <a:rPr lang="en-GB" b="1" noProof="0" dirty="0"/>
              <a:t>real communication</a:t>
            </a:r>
            <a:r>
              <a:rPr lang="en-GB" noProof="0" dirty="0"/>
              <a:t>. </a:t>
            </a:r>
          </a:p>
          <a:p>
            <a:r>
              <a:rPr lang="en-GB" noProof="0" dirty="0"/>
              <a:t>…</a:t>
            </a:r>
            <a:r>
              <a:rPr lang="en-GB" b="1" noProof="0" dirty="0"/>
              <a:t>builds relationships </a:t>
            </a:r>
            <a:r>
              <a:rPr lang="en-GB" noProof="0" dirty="0"/>
              <a:t>by signalling many </a:t>
            </a:r>
            <a:r>
              <a:rPr lang="en-GB" b="1" noProof="0" dirty="0"/>
              <a:t>different messages</a:t>
            </a:r>
            <a:r>
              <a:rPr lang="en-GB" noProof="0" dirty="0"/>
              <a:t>.</a:t>
            </a:r>
          </a:p>
          <a:p>
            <a:r>
              <a:rPr lang="en-GB" noProof="0" dirty="0"/>
              <a:t>…opens to </a:t>
            </a:r>
            <a:r>
              <a:rPr lang="en-GB" b="1" noProof="0" dirty="0"/>
              <a:t>another point of view</a:t>
            </a:r>
            <a:r>
              <a:rPr lang="en-GB" noProof="0" dirty="0"/>
              <a:t>. It invites our ideas to shift as we take into account </a:t>
            </a:r>
            <a:r>
              <a:rPr lang="en-GB" b="1" noProof="0" dirty="0"/>
              <a:t>new information and new possibilities</a:t>
            </a:r>
            <a:r>
              <a:rPr lang="en-GB" noProof="0" dirty="0"/>
              <a:t>.</a:t>
            </a:r>
          </a:p>
        </p:txBody>
      </p:sp>
      <p:sp>
        <p:nvSpPr>
          <p:cNvPr id="12" name="Content Placeholder 11">
            <a:extLst>
              <a:ext uri="{FF2B5EF4-FFF2-40B4-BE49-F238E27FC236}">
                <a16:creationId xmlns="" xmlns:a16="http://schemas.microsoft.com/office/drawing/2014/main" id="{9196328F-3783-DE4C-B7E9-6F2E821DABC2}"/>
              </a:ext>
            </a:extLst>
          </p:cNvPr>
          <p:cNvSpPr>
            <a:spLocks noGrp="1"/>
          </p:cNvSpPr>
          <p:nvPr>
            <p:ph sz="quarter" idx="13"/>
          </p:nvPr>
        </p:nvSpPr>
        <p:spPr>
          <a:xfrm>
            <a:off x="581025" y="137246"/>
            <a:ext cx="10313230" cy="297144"/>
          </a:xfrm>
        </p:spPr>
        <p:txBody>
          <a:bodyPr>
            <a:normAutofit/>
          </a:bodyPr>
          <a:lstStyle/>
          <a:p>
            <a:r>
              <a:rPr lang="en-GB" noProof="0" dirty="0"/>
              <a:t>Module 1: Partnership as a Foundation for Multi-Actor Interventions</a:t>
            </a:r>
          </a:p>
          <a:p>
            <a:endParaRPr lang="en-GB" noProof="0" dirty="0"/>
          </a:p>
        </p:txBody>
      </p:sp>
      <p:sp>
        <p:nvSpPr>
          <p:cNvPr id="7" name="Footer Placeholder 6">
            <a:extLst>
              <a:ext uri="{FF2B5EF4-FFF2-40B4-BE49-F238E27FC236}">
                <a16:creationId xmlns="" xmlns:a16="http://schemas.microsoft.com/office/drawing/2014/main" id="{67673117-F058-7749-B740-FA3A65BF6465}"/>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26799378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08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79593A20-D6B2-4845-908B-CDBB2E237E55}"/>
              </a:ext>
            </a:extLst>
          </p:cNvPr>
          <p:cNvSpPr>
            <a:spLocks noGrp="1"/>
          </p:cNvSpPr>
          <p:nvPr>
            <p:ph type="subTitle" idx="1"/>
          </p:nvPr>
        </p:nvSpPr>
        <p:spPr>
          <a:xfrm>
            <a:off x="3410378" y="3672900"/>
            <a:ext cx="5126671" cy="1015663"/>
          </a:xfrm>
        </p:spPr>
        <p:txBody>
          <a:bodyPr wrap="square">
            <a:spAutoFit/>
          </a:bodyPr>
          <a:lstStyle/>
          <a:p>
            <a:r>
              <a:rPr lang="en-GB" noProof="0" dirty="0"/>
              <a:t>Identifying and Understanding Stakeholders</a:t>
            </a:r>
          </a:p>
        </p:txBody>
      </p:sp>
      <p:sp>
        <p:nvSpPr>
          <p:cNvPr id="2" name="Title 1">
            <a:extLst>
              <a:ext uri="{FF2B5EF4-FFF2-40B4-BE49-F238E27FC236}">
                <a16:creationId xmlns="" xmlns:a16="http://schemas.microsoft.com/office/drawing/2014/main"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5</a:t>
            </a:r>
          </a:p>
        </p:txBody>
      </p:sp>
      <p:sp>
        <p:nvSpPr>
          <p:cNvPr id="5" name="Slide Number Placeholder 4">
            <a:extLst>
              <a:ext uri="{FF2B5EF4-FFF2-40B4-BE49-F238E27FC236}">
                <a16:creationId xmlns="" xmlns:a16="http://schemas.microsoft.com/office/drawing/2014/main"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x-none" smtClean="0"/>
              <a:pPr/>
              <a:t>61</a:t>
            </a:fld>
            <a:endParaRPr lang="x-none"/>
          </a:p>
        </p:txBody>
      </p:sp>
      <p:pic>
        <p:nvPicPr>
          <p:cNvPr id="14" name="Picture 13" descr="A picture containing shape&#10;&#10;Description automatically generated">
            <a:extLst>
              <a:ext uri="{FF2B5EF4-FFF2-40B4-BE49-F238E27FC236}">
                <a16:creationId xmlns="" xmlns:a16="http://schemas.microsoft.com/office/drawing/2014/main" id="{21C99C75-452C-E942-B63C-1D2BEF7ADCFA}"/>
              </a:ext>
            </a:extLst>
          </p:cNvPr>
          <p:cNvPicPr>
            <a:picLocks noChangeAspect="1"/>
          </p:cNvPicPr>
          <p:nvPr/>
        </p:nvPicPr>
        <p:blipFill>
          <a:blip r:embed="rId2"/>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3013125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p:txBody>
          <a:bodyPr/>
          <a:lstStyle/>
          <a:p>
            <a:fld id="{8147DBEF-BD83-7C4B-BB76-3EC13072CDF4}" type="slidenum">
              <a:rPr lang="x-none" smtClean="0"/>
              <a:pPr/>
              <a:t>62</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sz="quarter" idx="13"/>
          </p:nvPr>
        </p:nvSpPr>
        <p:spPr/>
        <p:txBody>
          <a:bodyPr/>
          <a:lstStyle/>
          <a:p>
            <a:pPr lvl="0"/>
            <a:r>
              <a:rPr lang="en-GB" noProof="0" dirty="0"/>
              <a:t>Module 5: </a:t>
            </a:r>
            <a:r>
              <a:rPr lang="en-GB" noProof="0" dirty="0">
                <a:sym typeface="Century Gothic"/>
              </a:rPr>
              <a:t>Identifying and Understanding Stakeholders</a:t>
            </a:r>
            <a:endParaRPr lang="en-GB" noProof="0" dirty="0"/>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p:txBody>
          <a:bodyPr/>
          <a:lstStyle/>
          <a:p>
            <a:r>
              <a:rPr lang="en-GB" dirty="0"/>
              <a:t>IIJ Multi-Actor P/CVE Training Curriculum</a:t>
            </a:r>
          </a:p>
        </p:txBody>
      </p:sp>
      <p:pic>
        <p:nvPicPr>
          <p:cNvPr id="26" name="Graphic 25" descr="Badge Tick">
            <a:extLst>
              <a:ext uri="{FF2B5EF4-FFF2-40B4-BE49-F238E27FC236}">
                <a16:creationId xmlns="" xmlns:a16="http://schemas.microsoft.com/office/drawing/2014/main" id="{28217924-FDC0-6142-928C-CF2C22EBBFE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817831" y="2038247"/>
            <a:ext cx="1338777" cy="1338777"/>
          </a:xfrm>
          <a:prstGeom prst="rect">
            <a:avLst/>
          </a:prstGeom>
        </p:spPr>
      </p:pic>
      <p:pic>
        <p:nvPicPr>
          <p:cNvPr id="27" name="Graphic 26" descr="Badge Tick">
            <a:extLst>
              <a:ext uri="{FF2B5EF4-FFF2-40B4-BE49-F238E27FC236}">
                <a16:creationId xmlns="" xmlns:a16="http://schemas.microsoft.com/office/drawing/2014/main" id="{5C46576F-3C1D-DA47-9C1F-505C5F93ED4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035392" y="2038247"/>
            <a:ext cx="1338777" cy="1338777"/>
          </a:xfrm>
          <a:prstGeom prst="rect">
            <a:avLst/>
          </a:prstGeom>
        </p:spPr>
      </p:pic>
      <p:sp>
        <p:nvSpPr>
          <p:cNvPr id="32" name="Freeform 31">
            <a:extLst>
              <a:ext uri="{FF2B5EF4-FFF2-40B4-BE49-F238E27FC236}">
                <a16:creationId xmlns="" xmlns:a16="http://schemas.microsoft.com/office/drawing/2014/main" id="{6772744F-CDCC-6B4C-B8F3-F75519794212}"/>
              </a:ext>
            </a:extLst>
          </p:cNvPr>
          <p:cNvSpPr/>
          <p:nvPr/>
        </p:nvSpPr>
        <p:spPr>
          <a:xfrm>
            <a:off x="6782032" y="3710194"/>
            <a:ext cx="3410374" cy="2352278"/>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Conduct an in-depth analysis of each stakeholder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to understand the nature and scope of their contribution.</a:t>
            </a:r>
          </a:p>
        </p:txBody>
      </p:sp>
      <p:sp>
        <p:nvSpPr>
          <p:cNvPr id="33" name="Freeform 32">
            <a:extLst>
              <a:ext uri="{FF2B5EF4-FFF2-40B4-BE49-F238E27FC236}">
                <a16:creationId xmlns="" xmlns:a16="http://schemas.microsoft.com/office/drawing/2014/main" id="{9DB33CC2-5D97-D04A-B6B9-3931AB3A61AC}"/>
              </a:ext>
            </a:extLst>
          </p:cNvPr>
          <p:cNvSpPr/>
          <p:nvPr/>
        </p:nvSpPr>
        <p:spPr>
          <a:xfrm>
            <a:off x="2056600" y="3710194"/>
            <a:ext cx="3296360" cy="2352278"/>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the relevant institutions,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organisations, professionals, programmes, and other key actors to include.</a:t>
            </a:r>
          </a:p>
          <a:p>
            <a:pPr algn="ctr" defTabSz="844550">
              <a:lnSpc>
                <a:spcPct val="125000"/>
              </a:lnSpc>
              <a:spcBef>
                <a:spcPct val="0"/>
              </a:spcBef>
              <a:spcAft>
                <a:spcPct val="35000"/>
              </a:spcAft>
              <a:buClr>
                <a:srgbClr val="000000"/>
              </a:buClr>
              <a:defRPr/>
            </a:pPr>
            <a:endPar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786293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FA6B8A-41AC-A847-81F5-93F3B7460244}"/>
              </a:ext>
            </a:extLst>
          </p:cNvPr>
          <p:cNvSpPr>
            <a:spLocks noGrp="1"/>
          </p:cNvSpPr>
          <p:nvPr>
            <p:ph type="title"/>
          </p:nvPr>
        </p:nvSpPr>
        <p:spPr/>
        <p:txBody>
          <a:bodyPr/>
          <a:lstStyle/>
          <a:p>
            <a:r>
              <a:rPr lang="en-GB" noProof="0" dirty="0"/>
              <a:t>Mapping Stakeholders</a:t>
            </a:r>
          </a:p>
        </p:txBody>
      </p:sp>
      <p:sp>
        <p:nvSpPr>
          <p:cNvPr id="3" name="Slide Number Placeholder 2">
            <a:extLst>
              <a:ext uri="{FF2B5EF4-FFF2-40B4-BE49-F238E27FC236}">
                <a16:creationId xmlns="" xmlns:a16="http://schemas.microsoft.com/office/drawing/2014/main" id="{0671D614-99C4-DF4D-8982-DFA8391AA38E}"/>
              </a:ext>
            </a:extLst>
          </p:cNvPr>
          <p:cNvSpPr>
            <a:spLocks noGrp="1"/>
          </p:cNvSpPr>
          <p:nvPr>
            <p:ph type="sldNum" sz="quarter" idx="4"/>
          </p:nvPr>
        </p:nvSpPr>
        <p:spPr/>
        <p:txBody>
          <a:bodyPr/>
          <a:lstStyle/>
          <a:p>
            <a:fld id="{8147DBEF-BD83-7C4B-BB76-3EC13072CDF4}" type="slidenum">
              <a:rPr lang="x-none" smtClean="0"/>
              <a:pPr/>
              <a:t>63</a:t>
            </a:fld>
            <a:endParaRPr lang="x-none"/>
          </a:p>
        </p:txBody>
      </p:sp>
      <p:sp>
        <p:nvSpPr>
          <p:cNvPr id="4" name="Content Placeholder 3">
            <a:extLst>
              <a:ext uri="{FF2B5EF4-FFF2-40B4-BE49-F238E27FC236}">
                <a16:creationId xmlns="" xmlns:a16="http://schemas.microsoft.com/office/drawing/2014/main" id="{0EE65839-5530-FF40-B869-45A3BF7E944C}"/>
              </a:ext>
            </a:extLst>
          </p:cNvPr>
          <p:cNvSpPr>
            <a:spLocks noGrp="1"/>
          </p:cNvSpPr>
          <p:nvPr>
            <p:ph sz="quarter" idx="13"/>
          </p:nvPr>
        </p:nvSpPr>
        <p:spPr/>
        <p:txBody>
          <a:bodyPr/>
          <a:lstStyle/>
          <a:p>
            <a:r>
              <a:rPr lang="en-GB" noProof="0" dirty="0"/>
              <a:t>Module 5: </a:t>
            </a:r>
            <a:r>
              <a:rPr lang="en-GB" noProof="0" dirty="0">
                <a:sym typeface="Century Gothic"/>
              </a:rPr>
              <a:t>Identifying and Understanding Stakeholders</a:t>
            </a:r>
            <a:endParaRPr lang="en-GB" noProof="0" dirty="0"/>
          </a:p>
          <a:p>
            <a:endParaRPr lang="en-GB" noProof="0" dirty="0"/>
          </a:p>
        </p:txBody>
      </p:sp>
      <p:sp>
        <p:nvSpPr>
          <p:cNvPr id="5" name="Footer Placeholder 4">
            <a:extLst>
              <a:ext uri="{FF2B5EF4-FFF2-40B4-BE49-F238E27FC236}">
                <a16:creationId xmlns="" xmlns:a16="http://schemas.microsoft.com/office/drawing/2014/main" id="{BA744CA5-21BA-3247-8AE0-353D6A9C4070}"/>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Oval 7">
            <a:extLst>
              <a:ext uri="{FF2B5EF4-FFF2-40B4-BE49-F238E27FC236}">
                <a16:creationId xmlns="" xmlns:a16="http://schemas.microsoft.com/office/drawing/2014/main" id="{4F2E25BC-4747-BB45-8C92-431A4E247A8B}"/>
              </a:ext>
            </a:extLst>
          </p:cNvPr>
          <p:cNvSpPr/>
          <p:nvPr/>
        </p:nvSpPr>
        <p:spPr>
          <a:xfrm>
            <a:off x="7585818" y="4401548"/>
            <a:ext cx="1835018" cy="1808765"/>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defTabSz="914400">
              <a:buClr>
                <a:srgbClr val="000000"/>
              </a:buClr>
              <a:defRPr/>
            </a:pPr>
            <a:r>
              <a:rPr lang="en-GB" sz="3600" b="1" dirty="0">
                <a:solidFill>
                  <a:schemeClr val="accent1"/>
                </a:solidFill>
                <a:latin typeface="Open Sans" panose="020B0606030504020204" pitchFamily="34" charset="0"/>
                <a:sym typeface="Arial"/>
              </a:rPr>
              <a:t>HOW</a:t>
            </a:r>
            <a:endParaRPr lang="en-GB" sz="3600" dirty="0">
              <a:solidFill>
                <a:schemeClr val="accent1"/>
              </a:solidFill>
              <a:latin typeface="Open Sans" panose="020B0606030504020204" pitchFamily="34" charset="0"/>
              <a:sym typeface="Arial"/>
            </a:endParaRPr>
          </a:p>
        </p:txBody>
      </p:sp>
      <p:sp>
        <p:nvSpPr>
          <p:cNvPr id="9" name="Oval 8">
            <a:extLst>
              <a:ext uri="{FF2B5EF4-FFF2-40B4-BE49-F238E27FC236}">
                <a16:creationId xmlns="" xmlns:a16="http://schemas.microsoft.com/office/drawing/2014/main" id="{995CDA73-62A1-DA45-B294-E7DEA2E3DF74}"/>
              </a:ext>
            </a:extLst>
          </p:cNvPr>
          <p:cNvSpPr/>
          <p:nvPr/>
        </p:nvSpPr>
        <p:spPr>
          <a:xfrm>
            <a:off x="2709018" y="4401548"/>
            <a:ext cx="1835018" cy="1808765"/>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defTabSz="914400">
              <a:buClr>
                <a:srgbClr val="000000"/>
              </a:buClr>
              <a:defRPr/>
            </a:pPr>
            <a:r>
              <a:rPr lang="en-GB" sz="3600" b="1" dirty="0">
                <a:solidFill>
                  <a:schemeClr val="accent1"/>
                </a:solidFill>
                <a:latin typeface="Open Sans" panose="020B0606030504020204" pitchFamily="34" charset="0"/>
                <a:sym typeface="Arial"/>
              </a:rPr>
              <a:t>WHY</a:t>
            </a:r>
            <a:endParaRPr lang="en-GB" sz="3600" dirty="0">
              <a:solidFill>
                <a:schemeClr val="accent1"/>
              </a:solidFill>
              <a:latin typeface="Open Sans" panose="020B0606030504020204" pitchFamily="34" charset="0"/>
              <a:sym typeface="Arial"/>
            </a:endParaRPr>
          </a:p>
        </p:txBody>
      </p:sp>
      <p:grpSp>
        <p:nvGrpSpPr>
          <p:cNvPr id="56" name="Group 55">
            <a:extLst>
              <a:ext uri="{FF2B5EF4-FFF2-40B4-BE49-F238E27FC236}">
                <a16:creationId xmlns="" xmlns:a16="http://schemas.microsoft.com/office/drawing/2014/main" id="{6C955077-DD55-4643-B9FF-4BE9269F1429}"/>
              </a:ext>
            </a:extLst>
          </p:cNvPr>
          <p:cNvGrpSpPr/>
          <p:nvPr/>
        </p:nvGrpSpPr>
        <p:grpSpPr>
          <a:xfrm>
            <a:off x="1980530" y="1877725"/>
            <a:ext cx="7440306" cy="2359323"/>
            <a:chOff x="1980530" y="1523119"/>
            <a:chExt cx="7440306" cy="2359323"/>
          </a:xfrm>
        </p:grpSpPr>
        <p:sp>
          <p:nvSpPr>
            <p:cNvPr id="6" name="Oval 5">
              <a:extLst>
                <a:ext uri="{FF2B5EF4-FFF2-40B4-BE49-F238E27FC236}">
                  <a16:creationId xmlns="" xmlns:a16="http://schemas.microsoft.com/office/drawing/2014/main" id="{97F56E3C-2069-A840-B044-C352E75EE6FF}"/>
                </a:ext>
              </a:extLst>
            </p:cNvPr>
            <p:cNvSpPr/>
            <p:nvPr/>
          </p:nvSpPr>
          <p:spPr>
            <a:xfrm>
              <a:off x="7585818" y="1978549"/>
              <a:ext cx="1835018" cy="1808765"/>
            </a:xfrm>
            <a:prstGeom prst="ellipse">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defTabSz="914400">
                <a:buClr>
                  <a:srgbClr val="000000"/>
                </a:buClr>
                <a:defRPr/>
              </a:pPr>
              <a:r>
                <a:rPr lang="en-GB" sz="3200" b="1" dirty="0">
                  <a:solidFill>
                    <a:schemeClr val="bg1"/>
                  </a:solidFill>
                  <a:latin typeface="Open Sans" panose="020B0606030504020204" pitchFamily="34" charset="0"/>
                  <a:sym typeface="Arial"/>
                </a:rPr>
                <a:t>WHAT</a:t>
              </a:r>
              <a:endParaRPr lang="en-GB" sz="3200" dirty="0">
                <a:solidFill>
                  <a:schemeClr val="bg1"/>
                </a:solidFill>
                <a:latin typeface="Open Sans" panose="020B0606030504020204" pitchFamily="34" charset="0"/>
                <a:sym typeface="Arial"/>
              </a:endParaRPr>
            </a:p>
          </p:txBody>
        </p:sp>
        <p:sp>
          <p:nvSpPr>
            <p:cNvPr id="7" name="Oval 6">
              <a:extLst>
                <a:ext uri="{FF2B5EF4-FFF2-40B4-BE49-F238E27FC236}">
                  <a16:creationId xmlns="" xmlns:a16="http://schemas.microsoft.com/office/drawing/2014/main" id="{5EA6E51C-7DF5-394B-8D3F-CFFC6FF09C09}"/>
                </a:ext>
              </a:extLst>
            </p:cNvPr>
            <p:cNvSpPr/>
            <p:nvPr/>
          </p:nvSpPr>
          <p:spPr>
            <a:xfrm>
              <a:off x="2709018" y="1978549"/>
              <a:ext cx="1835018" cy="1808765"/>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defTabSz="914400">
                <a:buClr>
                  <a:srgbClr val="000000"/>
                </a:buClr>
                <a:defRPr/>
              </a:pPr>
              <a:r>
                <a:rPr lang="en-GB" sz="3600" b="1" dirty="0">
                  <a:solidFill>
                    <a:schemeClr val="accent1"/>
                  </a:solidFill>
                  <a:latin typeface="Open Sans" panose="020B0606030504020204" pitchFamily="34" charset="0"/>
                  <a:sym typeface="Arial"/>
                </a:rPr>
                <a:t>WHO</a:t>
              </a:r>
              <a:endParaRPr lang="en-GB" sz="3600" dirty="0">
                <a:solidFill>
                  <a:schemeClr val="accent1"/>
                </a:solidFill>
                <a:latin typeface="Open Sans" panose="020B0606030504020204" pitchFamily="34" charset="0"/>
                <a:sym typeface="Arial"/>
              </a:endParaRPr>
            </a:p>
          </p:txBody>
        </p:sp>
        <p:grpSp>
          <p:nvGrpSpPr>
            <p:cNvPr id="43" name="Group 42">
              <a:extLst>
                <a:ext uri="{FF2B5EF4-FFF2-40B4-BE49-F238E27FC236}">
                  <a16:creationId xmlns="" xmlns:a16="http://schemas.microsoft.com/office/drawing/2014/main" id="{B796D705-6703-6542-8FCF-0CF77C7491EF}"/>
                </a:ext>
              </a:extLst>
            </p:cNvPr>
            <p:cNvGrpSpPr/>
            <p:nvPr/>
          </p:nvGrpSpPr>
          <p:grpSpPr>
            <a:xfrm>
              <a:off x="2238830" y="1523119"/>
              <a:ext cx="2780381" cy="1241775"/>
              <a:chOff x="2238830" y="1523119"/>
              <a:chExt cx="2780381" cy="1241775"/>
            </a:xfrm>
            <a:solidFill>
              <a:schemeClr val="accent4"/>
            </a:solidFill>
          </p:grpSpPr>
          <p:sp>
            <p:nvSpPr>
              <p:cNvPr id="33" name="Google Shape;188;p4">
                <a:extLst>
                  <a:ext uri="{FF2B5EF4-FFF2-40B4-BE49-F238E27FC236}">
                    <a16:creationId xmlns="" xmlns:a16="http://schemas.microsoft.com/office/drawing/2014/main" id="{1DAA7593-3AAF-C749-BFD1-FB323E21FACA}"/>
                  </a:ext>
                </a:extLst>
              </p:cNvPr>
              <p:cNvSpPr/>
              <p:nvPr/>
            </p:nvSpPr>
            <p:spPr>
              <a:xfrm>
                <a:off x="2238830" y="2217305"/>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 name="Google Shape;189;p4">
                <a:extLst>
                  <a:ext uri="{FF2B5EF4-FFF2-40B4-BE49-F238E27FC236}">
                    <a16:creationId xmlns="" xmlns:a16="http://schemas.microsoft.com/office/drawing/2014/main" id="{31EAE7CA-C9D9-7647-9D54-7D30758DBCD0}"/>
                  </a:ext>
                </a:extLst>
              </p:cNvPr>
              <p:cNvSpPr/>
              <p:nvPr/>
            </p:nvSpPr>
            <p:spPr>
              <a:xfrm>
                <a:off x="2388083" y="1915484"/>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5" name="Google Shape;190;p4">
                <a:extLst>
                  <a:ext uri="{FF2B5EF4-FFF2-40B4-BE49-F238E27FC236}">
                    <a16:creationId xmlns="" xmlns:a16="http://schemas.microsoft.com/office/drawing/2014/main" id="{B1533E23-70FC-7148-9401-9F6A9D47C8B8}"/>
                  </a:ext>
                </a:extLst>
              </p:cNvPr>
              <p:cNvSpPr/>
              <p:nvPr/>
            </p:nvSpPr>
            <p:spPr>
              <a:xfrm>
                <a:off x="2746292" y="1975849"/>
                <a:ext cx="335058" cy="338777"/>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6" name="Google Shape;191;p4">
                <a:extLst>
                  <a:ext uri="{FF2B5EF4-FFF2-40B4-BE49-F238E27FC236}">
                    <a16:creationId xmlns="" xmlns:a16="http://schemas.microsoft.com/office/drawing/2014/main" id="{C5FF63BF-A068-1541-9301-6F7E64F3E5DF}"/>
                  </a:ext>
                </a:extLst>
              </p:cNvPr>
              <p:cNvSpPr/>
              <p:nvPr/>
            </p:nvSpPr>
            <p:spPr>
              <a:xfrm>
                <a:off x="3044800" y="1643847"/>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7" name="Google Shape;192;p4">
                <a:extLst>
                  <a:ext uri="{FF2B5EF4-FFF2-40B4-BE49-F238E27FC236}">
                    <a16:creationId xmlns="" xmlns:a16="http://schemas.microsoft.com/office/drawing/2014/main" id="{E6EAF259-1524-1443-B475-DB163EA0BFB9}"/>
                  </a:ext>
                </a:extLst>
              </p:cNvPr>
              <p:cNvSpPr/>
              <p:nvPr/>
            </p:nvSpPr>
            <p:spPr>
              <a:xfrm>
                <a:off x="3432859" y="1523119"/>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8" name="Google Shape;193;p4">
                <a:extLst>
                  <a:ext uri="{FF2B5EF4-FFF2-40B4-BE49-F238E27FC236}">
                    <a16:creationId xmlns="" xmlns:a16="http://schemas.microsoft.com/office/drawing/2014/main" id="{7D1FA2FE-1EE1-1045-BCD4-6A8C55990FC8}"/>
                  </a:ext>
                </a:extLst>
              </p:cNvPr>
              <p:cNvSpPr/>
              <p:nvPr/>
            </p:nvSpPr>
            <p:spPr>
              <a:xfrm>
                <a:off x="3910471" y="1734393"/>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9" name="Google Shape;194;p4">
                <a:extLst>
                  <a:ext uri="{FF2B5EF4-FFF2-40B4-BE49-F238E27FC236}">
                    <a16:creationId xmlns="" xmlns:a16="http://schemas.microsoft.com/office/drawing/2014/main" id="{39F62B7A-44E1-0347-BB21-4162A5058B0E}"/>
                  </a:ext>
                </a:extLst>
              </p:cNvPr>
              <p:cNvSpPr/>
              <p:nvPr/>
            </p:nvSpPr>
            <p:spPr>
              <a:xfrm>
                <a:off x="4208978" y="1885302"/>
                <a:ext cx="335058" cy="338777"/>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0" name="Google Shape;195;p4">
                <a:extLst>
                  <a:ext uri="{FF2B5EF4-FFF2-40B4-BE49-F238E27FC236}">
                    <a16:creationId xmlns="" xmlns:a16="http://schemas.microsoft.com/office/drawing/2014/main" id="{ADC50D28-DE51-404D-B567-6D9979419CCD}"/>
                  </a:ext>
                </a:extLst>
              </p:cNvPr>
              <p:cNvSpPr/>
              <p:nvPr/>
            </p:nvSpPr>
            <p:spPr>
              <a:xfrm>
                <a:off x="4626888" y="2217305"/>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1" name="Google Shape;196;p4">
                <a:extLst>
                  <a:ext uri="{FF2B5EF4-FFF2-40B4-BE49-F238E27FC236}">
                    <a16:creationId xmlns="" xmlns:a16="http://schemas.microsoft.com/office/drawing/2014/main" id="{F0D7245F-1B86-7B40-839E-5AC688AC8F3E}"/>
                  </a:ext>
                </a:extLst>
              </p:cNvPr>
              <p:cNvSpPr/>
              <p:nvPr/>
            </p:nvSpPr>
            <p:spPr>
              <a:xfrm>
                <a:off x="4805992" y="2549308"/>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2" name="Google Shape;197;p4">
                <a:extLst>
                  <a:ext uri="{FF2B5EF4-FFF2-40B4-BE49-F238E27FC236}">
                    <a16:creationId xmlns="" xmlns:a16="http://schemas.microsoft.com/office/drawing/2014/main" id="{3F9C9DF0-221C-D74C-9BB5-EEA4DD370E97}"/>
                  </a:ext>
                </a:extLst>
              </p:cNvPr>
              <p:cNvSpPr/>
              <p:nvPr/>
            </p:nvSpPr>
            <p:spPr>
              <a:xfrm>
                <a:off x="3253754" y="1915484"/>
                <a:ext cx="548277" cy="554363"/>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grpSp>
          <p:nvGrpSpPr>
            <p:cNvPr id="52" name="Group 51">
              <a:extLst>
                <a:ext uri="{FF2B5EF4-FFF2-40B4-BE49-F238E27FC236}">
                  <a16:creationId xmlns="" xmlns:a16="http://schemas.microsoft.com/office/drawing/2014/main" id="{3A47B6D1-7176-AD4C-BC95-B7AF36E78952}"/>
                </a:ext>
              </a:extLst>
            </p:cNvPr>
            <p:cNvGrpSpPr/>
            <p:nvPr/>
          </p:nvGrpSpPr>
          <p:grpSpPr>
            <a:xfrm>
              <a:off x="1980530" y="2731213"/>
              <a:ext cx="2932071" cy="1151229"/>
              <a:chOff x="2386676" y="3219273"/>
              <a:chExt cx="2932071" cy="1151229"/>
            </a:xfrm>
            <a:solidFill>
              <a:schemeClr val="accent4"/>
            </a:solidFill>
          </p:grpSpPr>
          <p:sp>
            <p:nvSpPr>
              <p:cNvPr id="44" name="Google Shape;198;p4">
                <a:extLst>
                  <a:ext uri="{FF2B5EF4-FFF2-40B4-BE49-F238E27FC236}">
                    <a16:creationId xmlns="" xmlns:a16="http://schemas.microsoft.com/office/drawing/2014/main" id="{9D8A299C-D083-7A47-86D4-2C23EB42FC2A}"/>
                  </a:ext>
                </a:extLst>
              </p:cNvPr>
              <p:cNvSpPr/>
              <p:nvPr/>
            </p:nvSpPr>
            <p:spPr>
              <a:xfrm>
                <a:off x="2386676" y="3219273"/>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5" name="Google Shape;199;p4">
                <a:extLst>
                  <a:ext uri="{FF2B5EF4-FFF2-40B4-BE49-F238E27FC236}">
                    <a16:creationId xmlns="" xmlns:a16="http://schemas.microsoft.com/office/drawing/2014/main" id="{269B9489-EB6F-E146-9928-B71F722425E9}"/>
                  </a:ext>
                </a:extLst>
              </p:cNvPr>
              <p:cNvSpPr/>
              <p:nvPr/>
            </p:nvSpPr>
            <p:spPr>
              <a:xfrm>
                <a:off x="2565780" y="3490912"/>
                <a:ext cx="335058" cy="338777"/>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6" name="Google Shape;200;p4">
                <a:extLst>
                  <a:ext uri="{FF2B5EF4-FFF2-40B4-BE49-F238E27FC236}">
                    <a16:creationId xmlns="" xmlns:a16="http://schemas.microsoft.com/office/drawing/2014/main" id="{D6E06194-7C94-684A-BD3A-B4AD5C61CC99}"/>
                  </a:ext>
                </a:extLst>
              </p:cNvPr>
              <p:cNvSpPr/>
              <p:nvPr/>
            </p:nvSpPr>
            <p:spPr>
              <a:xfrm>
                <a:off x="3013541" y="3732367"/>
                <a:ext cx="487359" cy="492768"/>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7" name="Google Shape;201;p4">
                <a:extLst>
                  <a:ext uri="{FF2B5EF4-FFF2-40B4-BE49-F238E27FC236}">
                    <a16:creationId xmlns="" xmlns:a16="http://schemas.microsoft.com/office/drawing/2014/main" id="{D7C41A95-5434-194B-90E7-FE5BA82DDCCB}"/>
                  </a:ext>
                </a:extLst>
              </p:cNvPr>
              <p:cNvSpPr/>
              <p:nvPr/>
            </p:nvSpPr>
            <p:spPr>
              <a:xfrm>
                <a:off x="3640405" y="4124734"/>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8" name="Google Shape;202;p4">
                <a:extLst>
                  <a:ext uri="{FF2B5EF4-FFF2-40B4-BE49-F238E27FC236}">
                    <a16:creationId xmlns="" xmlns:a16="http://schemas.microsoft.com/office/drawing/2014/main" id="{35850BF3-F97D-7F4D-946E-DCF520F5B7B5}"/>
                  </a:ext>
                </a:extLst>
              </p:cNvPr>
              <p:cNvSpPr/>
              <p:nvPr/>
            </p:nvSpPr>
            <p:spPr>
              <a:xfrm>
                <a:off x="3759809" y="3732367"/>
                <a:ext cx="335058" cy="338777"/>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9" name="Google Shape;203;p4">
                <a:extLst>
                  <a:ext uri="{FF2B5EF4-FFF2-40B4-BE49-F238E27FC236}">
                    <a16:creationId xmlns="" xmlns:a16="http://schemas.microsoft.com/office/drawing/2014/main" id="{AC78F5C3-7D44-F64B-8FC0-44C1E5630275}"/>
                  </a:ext>
                </a:extLst>
              </p:cNvPr>
              <p:cNvSpPr/>
              <p:nvPr/>
            </p:nvSpPr>
            <p:spPr>
              <a:xfrm>
                <a:off x="4058315" y="4154916"/>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0" name="Google Shape;204;p4">
                <a:extLst>
                  <a:ext uri="{FF2B5EF4-FFF2-40B4-BE49-F238E27FC236}">
                    <a16:creationId xmlns="" xmlns:a16="http://schemas.microsoft.com/office/drawing/2014/main" id="{4ABA32EB-B0E0-154C-B64E-7D2095CA5E6A}"/>
                  </a:ext>
                </a:extLst>
              </p:cNvPr>
              <p:cNvSpPr/>
              <p:nvPr/>
            </p:nvSpPr>
            <p:spPr>
              <a:xfrm>
                <a:off x="4326972" y="3672004"/>
                <a:ext cx="487359" cy="492768"/>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1" name="Google Shape;205;p4">
                <a:extLst>
                  <a:ext uri="{FF2B5EF4-FFF2-40B4-BE49-F238E27FC236}">
                    <a16:creationId xmlns="" xmlns:a16="http://schemas.microsoft.com/office/drawing/2014/main" id="{EA7F6A57-B38B-C542-B5A7-7C9167CF270E}"/>
                  </a:ext>
                </a:extLst>
              </p:cNvPr>
              <p:cNvSpPr/>
              <p:nvPr/>
            </p:nvSpPr>
            <p:spPr>
              <a:xfrm>
                <a:off x="4983689" y="3551276"/>
                <a:ext cx="335058" cy="338777"/>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grpSp>
          <p:nvGrpSpPr>
            <p:cNvPr id="55" name="Group 54">
              <a:extLst>
                <a:ext uri="{FF2B5EF4-FFF2-40B4-BE49-F238E27FC236}">
                  <a16:creationId xmlns="" xmlns:a16="http://schemas.microsoft.com/office/drawing/2014/main" id="{0B8319E6-19AE-9946-9550-8413ECE161B3}"/>
                </a:ext>
              </a:extLst>
            </p:cNvPr>
            <p:cNvGrpSpPr/>
            <p:nvPr/>
          </p:nvGrpSpPr>
          <p:grpSpPr>
            <a:xfrm>
              <a:off x="5603033" y="2192665"/>
              <a:ext cx="1292352" cy="1372044"/>
              <a:chOff x="5318747" y="2132218"/>
              <a:chExt cx="1789128" cy="1899453"/>
            </a:xfrm>
          </p:grpSpPr>
          <p:sp>
            <p:nvSpPr>
              <p:cNvPr id="53" name="Google Shape;206;p4">
                <a:extLst>
                  <a:ext uri="{FF2B5EF4-FFF2-40B4-BE49-F238E27FC236}">
                    <a16:creationId xmlns="" xmlns:a16="http://schemas.microsoft.com/office/drawing/2014/main" id="{25DBBF7A-86C7-1142-92CD-C9180DAD39DC}"/>
                  </a:ext>
                </a:extLst>
              </p:cNvPr>
              <p:cNvSpPr/>
              <p:nvPr/>
            </p:nvSpPr>
            <p:spPr>
              <a:xfrm>
                <a:off x="5318747" y="2132218"/>
                <a:ext cx="984020" cy="1899453"/>
              </a:xfrm>
              <a:prstGeom prst="chevron">
                <a:avLst>
                  <a:gd name="adj" fmla="val 62310"/>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4" name="Google Shape;207;p4">
                <a:extLst>
                  <a:ext uri="{FF2B5EF4-FFF2-40B4-BE49-F238E27FC236}">
                    <a16:creationId xmlns="" xmlns:a16="http://schemas.microsoft.com/office/drawing/2014/main" id="{4FA5930B-8153-D84C-9B80-782D8EE11D93}"/>
                  </a:ext>
                </a:extLst>
              </p:cNvPr>
              <p:cNvSpPr/>
              <p:nvPr/>
            </p:nvSpPr>
            <p:spPr>
              <a:xfrm>
                <a:off x="6123855" y="2132218"/>
                <a:ext cx="984020" cy="1899453"/>
              </a:xfrm>
              <a:prstGeom prst="chevron">
                <a:avLst>
                  <a:gd name="adj" fmla="val 62310"/>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grpSp>
    </p:spTree>
    <p:extLst>
      <p:ext uri="{BB962C8B-B14F-4D97-AF65-F5344CB8AC3E}">
        <p14:creationId xmlns:p14="http://schemas.microsoft.com/office/powerpoint/2010/main" val="1721133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C8CCCD-BD55-C24A-BCF9-A9590BA7332E}"/>
              </a:ext>
            </a:extLst>
          </p:cNvPr>
          <p:cNvSpPr>
            <a:spLocks noGrp="1"/>
          </p:cNvSpPr>
          <p:nvPr>
            <p:ph type="title"/>
          </p:nvPr>
        </p:nvSpPr>
        <p:spPr/>
        <p:txBody>
          <a:bodyPr/>
          <a:lstStyle/>
          <a:p>
            <a:r>
              <a:rPr lang="en-GB" noProof="0" dirty="0"/>
              <a:t>Political Analysis</a:t>
            </a:r>
          </a:p>
        </p:txBody>
      </p:sp>
      <p:sp>
        <p:nvSpPr>
          <p:cNvPr id="3" name="Slide Number Placeholder 2">
            <a:extLst>
              <a:ext uri="{FF2B5EF4-FFF2-40B4-BE49-F238E27FC236}">
                <a16:creationId xmlns="" xmlns:a16="http://schemas.microsoft.com/office/drawing/2014/main" id="{87E5C391-952C-1945-B170-541C6631B4AF}"/>
              </a:ext>
            </a:extLst>
          </p:cNvPr>
          <p:cNvSpPr>
            <a:spLocks noGrp="1"/>
          </p:cNvSpPr>
          <p:nvPr>
            <p:ph type="sldNum" sz="quarter" idx="4"/>
          </p:nvPr>
        </p:nvSpPr>
        <p:spPr/>
        <p:txBody>
          <a:bodyPr/>
          <a:lstStyle/>
          <a:p>
            <a:fld id="{8147DBEF-BD83-7C4B-BB76-3EC13072CDF4}" type="slidenum">
              <a:rPr lang="x-none" smtClean="0"/>
              <a:pPr/>
              <a:t>64</a:t>
            </a:fld>
            <a:endParaRPr lang="x-none"/>
          </a:p>
        </p:txBody>
      </p:sp>
      <p:sp>
        <p:nvSpPr>
          <p:cNvPr id="4" name="Content Placeholder 3">
            <a:extLst>
              <a:ext uri="{FF2B5EF4-FFF2-40B4-BE49-F238E27FC236}">
                <a16:creationId xmlns="" xmlns:a16="http://schemas.microsoft.com/office/drawing/2014/main" id="{7DEDFB8C-0C7E-DE4E-8313-C1E17C9B7EE6}"/>
              </a:ext>
            </a:extLst>
          </p:cNvPr>
          <p:cNvSpPr>
            <a:spLocks noGrp="1"/>
          </p:cNvSpPr>
          <p:nvPr>
            <p:ph sz="quarter" idx="13"/>
          </p:nvPr>
        </p:nvSpPr>
        <p:spPr/>
        <p:txBody>
          <a:bodyPr/>
          <a:lstStyle/>
          <a:p>
            <a:r>
              <a:rPr lang="en-GB" noProof="0" dirty="0"/>
              <a:t>Module 5: </a:t>
            </a:r>
            <a:r>
              <a:rPr lang="en-GB" noProof="0" dirty="0">
                <a:sym typeface="Century Gothic"/>
              </a:rPr>
              <a:t>Identifying and Understanding Stakeholders</a:t>
            </a:r>
            <a:endParaRPr lang="en-GB" noProof="0" dirty="0"/>
          </a:p>
          <a:p>
            <a:endParaRPr lang="en-GB" noProof="0" dirty="0"/>
          </a:p>
        </p:txBody>
      </p:sp>
      <p:sp>
        <p:nvSpPr>
          <p:cNvPr id="5" name="Footer Placeholder 4">
            <a:extLst>
              <a:ext uri="{FF2B5EF4-FFF2-40B4-BE49-F238E27FC236}">
                <a16:creationId xmlns="" xmlns:a16="http://schemas.microsoft.com/office/drawing/2014/main" id="{FA0809BA-EC56-B348-902C-792A8E9BA075}"/>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6" name="Google Shape;219;p5">
            <a:extLst>
              <a:ext uri="{FF2B5EF4-FFF2-40B4-BE49-F238E27FC236}">
                <a16:creationId xmlns="" xmlns:a16="http://schemas.microsoft.com/office/drawing/2014/main" id="{AB0CB986-3629-6B46-82E0-1D269EBF7BBF}"/>
              </a:ext>
            </a:extLst>
          </p:cNvPr>
          <p:cNvPicPr preferRelativeResize="0"/>
          <p:nvPr/>
        </p:nvPicPr>
        <p:blipFill rotWithShape="1">
          <a:blip r:embed="rId3">
            <a:alphaModFix/>
          </a:blip>
          <a:srcRect/>
          <a:stretch/>
        </p:blipFill>
        <p:spPr>
          <a:xfrm>
            <a:off x="1104900" y="1447722"/>
            <a:ext cx="9982200" cy="4622800"/>
          </a:xfrm>
          <a:prstGeom prst="rect">
            <a:avLst/>
          </a:prstGeom>
          <a:noFill/>
          <a:ln>
            <a:noFill/>
          </a:ln>
        </p:spPr>
      </p:pic>
    </p:spTree>
    <p:extLst>
      <p:ext uri="{BB962C8B-B14F-4D97-AF65-F5344CB8AC3E}">
        <p14:creationId xmlns:p14="http://schemas.microsoft.com/office/powerpoint/2010/main" val="15649178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C8CCCD-BD55-C24A-BCF9-A9590BA7332E}"/>
              </a:ext>
            </a:extLst>
          </p:cNvPr>
          <p:cNvSpPr>
            <a:spLocks noGrp="1"/>
          </p:cNvSpPr>
          <p:nvPr>
            <p:ph type="title"/>
          </p:nvPr>
        </p:nvSpPr>
        <p:spPr/>
        <p:txBody>
          <a:bodyPr/>
          <a:lstStyle/>
          <a:p>
            <a:r>
              <a:rPr lang="en-GB" noProof="0" dirty="0"/>
              <a:t>Mapping Attitudes Towards Change</a:t>
            </a:r>
          </a:p>
        </p:txBody>
      </p:sp>
      <p:sp>
        <p:nvSpPr>
          <p:cNvPr id="3" name="Slide Number Placeholder 2">
            <a:extLst>
              <a:ext uri="{FF2B5EF4-FFF2-40B4-BE49-F238E27FC236}">
                <a16:creationId xmlns="" xmlns:a16="http://schemas.microsoft.com/office/drawing/2014/main" id="{87E5C391-952C-1945-B170-541C6631B4AF}"/>
              </a:ext>
            </a:extLst>
          </p:cNvPr>
          <p:cNvSpPr>
            <a:spLocks noGrp="1"/>
          </p:cNvSpPr>
          <p:nvPr>
            <p:ph type="sldNum" sz="quarter" idx="4"/>
          </p:nvPr>
        </p:nvSpPr>
        <p:spPr/>
        <p:txBody>
          <a:bodyPr/>
          <a:lstStyle/>
          <a:p>
            <a:fld id="{8147DBEF-BD83-7C4B-BB76-3EC13072CDF4}" type="slidenum">
              <a:rPr lang="x-none" smtClean="0"/>
              <a:pPr/>
              <a:t>65</a:t>
            </a:fld>
            <a:endParaRPr lang="x-none"/>
          </a:p>
        </p:txBody>
      </p:sp>
      <p:sp>
        <p:nvSpPr>
          <p:cNvPr id="4" name="Content Placeholder 3">
            <a:extLst>
              <a:ext uri="{FF2B5EF4-FFF2-40B4-BE49-F238E27FC236}">
                <a16:creationId xmlns="" xmlns:a16="http://schemas.microsoft.com/office/drawing/2014/main" id="{7DEDFB8C-0C7E-DE4E-8313-C1E17C9B7EE6}"/>
              </a:ext>
            </a:extLst>
          </p:cNvPr>
          <p:cNvSpPr>
            <a:spLocks noGrp="1"/>
          </p:cNvSpPr>
          <p:nvPr>
            <p:ph sz="quarter" idx="13"/>
          </p:nvPr>
        </p:nvSpPr>
        <p:spPr/>
        <p:txBody>
          <a:bodyPr/>
          <a:lstStyle/>
          <a:p>
            <a:r>
              <a:rPr lang="en-GB" noProof="0" dirty="0"/>
              <a:t>Module 5: </a:t>
            </a:r>
            <a:r>
              <a:rPr lang="en-GB" noProof="0" dirty="0">
                <a:sym typeface="Century Gothic"/>
              </a:rPr>
              <a:t>Identifying and Understanding Stakeholders</a:t>
            </a:r>
            <a:endParaRPr lang="en-GB" noProof="0" dirty="0"/>
          </a:p>
          <a:p>
            <a:endParaRPr lang="en-GB" noProof="0" dirty="0"/>
          </a:p>
        </p:txBody>
      </p:sp>
      <p:sp>
        <p:nvSpPr>
          <p:cNvPr id="5" name="Footer Placeholder 4">
            <a:extLst>
              <a:ext uri="{FF2B5EF4-FFF2-40B4-BE49-F238E27FC236}">
                <a16:creationId xmlns="" xmlns:a16="http://schemas.microsoft.com/office/drawing/2014/main" id="{FA0809BA-EC56-B348-902C-792A8E9BA075}"/>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Google Shape;233;p6">
            <a:extLst>
              <a:ext uri="{FF2B5EF4-FFF2-40B4-BE49-F238E27FC236}">
                <a16:creationId xmlns="" xmlns:a16="http://schemas.microsoft.com/office/drawing/2014/main" id="{B28AE767-902A-9247-B94C-D350957B8F6B}"/>
              </a:ext>
            </a:extLst>
          </p:cNvPr>
          <p:cNvPicPr preferRelativeResize="0"/>
          <p:nvPr/>
        </p:nvPicPr>
        <p:blipFill rotWithShape="1">
          <a:blip r:embed="rId3">
            <a:alphaModFix/>
          </a:blip>
          <a:srcRect/>
          <a:stretch/>
        </p:blipFill>
        <p:spPr>
          <a:xfrm>
            <a:off x="2438400" y="1867831"/>
            <a:ext cx="7315200" cy="4100439"/>
          </a:xfrm>
          <a:prstGeom prst="rect">
            <a:avLst/>
          </a:prstGeom>
          <a:noFill/>
          <a:ln>
            <a:noFill/>
          </a:ln>
        </p:spPr>
      </p:pic>
    </p:spTree>
    <p:extLst>
      <p:ext uri="{BB962C8B-B14F-4D97-AF65-F5344CB8AC3E}">
        <p14:creationId xmlns:p14="http://schemas.microsoft.com/office/powerpoint/2010/main" val="3404339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C8CCCD-BD55-C24A-BCF9-A9590BA7332E}"/>
              </a:ext>
            </a:extLst>
          </p:cNvPr>
          <p:cNvSpPr>
            <a:spLocks noGrp="1"/>
          </p:cNvSpPr>
          <p:nvPr>
            <p:ph type="title"/>
          </p:nvPr>
        </p:nvSpPr>
        <p:spPr/>
        <p:txBody>
          <a:bodyPr/>
          <a:lstStyle/>
          <a:p>
            <a:r>
              <a:rPr lang="en-GB" noProof="0" dirty="0"/>
              <a:t>Mapping Stakeholder Relationships</a:t>
            </a:r>
          </a:p>
        </p:txBody>
      </p:sp>
      <p:sp>
        <p:nvSpPr>
          <p:cNvPr id="3" name="Slide Number Placeholder 2">
            <a:extLst>
              <a:ext uri="{FF2B5EF4-FFF2-40B4-BE49-F238E27FC236}">
                <a16:creationId xmlns="" xmlns:a16="http://schemas.microsoft.com/office/drawing/2014/main" id="{87E5C391-952C-1945-B170-541C6631B4AF}"/>
              </a:ext>
            </a:extLst>
          </p:cNvPr>
          <p:cNvSpPr>
            <a:spLocks noGrp="1"/>
          </p:cNvSpPr>
          <p:nvPr>
            <p:ph type="sldNum" sz="quarter" idx="4"/>
          </p:nvPr>
        </p:nvSpPr>
        <p:spPr/>
        <p:txBody>
          <a:bodyPr/>
          <a:lstStyle/>
          <a:p>
            <a:fld id="{8147DBEF-BD83-7C4B-BB76-3EC13072CDF4}" type="slidenum">
              <a:rPr lang="x-none" smtClean="0"/>
              <a:pPr/>
              <a:t>66</a:t>
            </a:fld>
            <a:endParaRPr lang="x-none"/>
          </a:p>
        </p:txBody>
      </p:sp>
      <p:sp>
        <p:nvSpPr>
          <p:cNvPr id="4" name="Content Placeholder 3">
            <a:extLst>
              <a:ext uri="{FF2B5EF4-FFF2-40B4-BE49-F238E27FC236}">
                <a16:creationId xmlns="" xmlns:a16="http://schemas.microsoft.com/office/drawing/2014/main" id="{7DEDFB8C-0C7E-DE4E-8313-C1E17C9B7EE6}"/>
              </a:ext>
            </a:extLst>
          </p:cNvPr>
          <p:cNvSpPr>
            <a:spLocks noGrp="1"/>
          </p:cNvSpPr>
          <p:nvPr>
            <p:ph sz="quarter" idx="13"/>
          </p:nvPr>
        </p:nvSpPr>
        <p:spPr/>
        <p:txBody>
          <a:bodyPr/>
          <a:lstStyle/>
          <a:p>
            <a:r>
              <a:rPr lang="en-GB" noProof="0" dirty="0"/>
              <a:t>Module 5: </a:t>
            </a:r>
            <a:r>
              <a:rPr lang="en-GB" noProof="0" dirty="0">
                <a:sym typeface="Century Gothic"/>
              </a:rPr>
              <a:t>Identifying and Understanding Stakeholders</a:t>
            </a:r>
            <a:endParaRPr lang="en-GB" noProof="0" dirty="0"/>
          </a:p>
          <a:p>
            <a:endParaRPr lang="en-GB" noProof="0" dirty="0"/>
          </a:p>
        </p:txBody>
      </p:sp>
      <p:sp>
        <p:nvSpPr>
          <p:cNvPr id="5" name="Footer Placeholder 4">
            <a:extLst>
              <a:ext uri="{FF2B5EF4-FFF2-40B4-BE49-F238E27FC236}">
                <a16:creationId xmlns="" xmlns:a16="http://schemas.microsoft.com/office/drawing/2014/main" id="{FA0809BA-EC56-B348-902C-792A8E9BA075}"/>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8" name="Google Shape;244;p7">
            <a:extLst>
              <a:ext uri="{FF2B5EF4-FFF2-40B4-BE49-F238E27FC236}">
                <a16:creationId xmlns="" xmlns:a16="http://schemas.microsoft.com/office/drawing/2014/main" id="{FF93F9F9-152D-0348-8BA2-1CDC683CD93C}"/>
              </a:ext>
            </a:extLst>
          </p:cNvPr>
          <p:cNvPicPr preferRelativeResize="0"/>
          <p:nvPr/>
        </p:nvPicPr>
        <p:blipFill rotWithShape="1">
          <a:blip r:embed="rId3">
            <a:alphaModFix/>
          </a:blip>
          <a:srcRect/>
          <a:stretch/>
        </p:blipFill>
        <p:spPr>
          <a:xfrm>
            <a:off x="2390741" y="1354981"/>
            <a:ext cx="7410517" cy="4944362"/>
          </a:xfrm>
          <a:prstGeom prst="rect">
            <a:avLst/>
          </a:prstGeom>
          <a:noFill/>
          <a:ln>
            <a:noFill/>
          </a:ln>
        </p:spPr>
      </p:pic>
    </p:spTree>
    <p:extLst>
      <p:ext uri="{BB962C8B-B14F-4D97-AF65-F5344CB8AC3E}">
        <p14:creationId xmlns:p14="http://schemas.microsoft.com/office/powerpoint/2010/main" val="2705208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C8CCCD-BD55-C24A-BCF9-A9590BA7332E}"/>
              </a:ext>
            </a:extLst>
          </p:cNvPr>
          <p:cNvSpPr>
            <a:spLocks noGrp="1"/>
          </p:cNvSpPr>
          <p:nvPr>
            <p:ph type="title"/>
          </p:nvPr>
        </p:nvSpPr>
        <p:spPr/>
        <p:txBody>
          <a:bodyPr/>
          <a:lstStyle/>
          <a:p>
            <a:r>
              <a:rPr lang="en-GB" noProof="0" dirty="0"/>
              <a:t>Engagement Strategy</a:t>
            </a:r>
          </a:p>
        </p:txBody>
      </p:sp>
      <p:sp>
        <p:nvSpPr>
          <p:cNvPr id="3" name="Slide Number Placeholder 2">
            <a:extLst>
              <a:ext uri="{FF2B5EF4-FFF2-40B4-BE49-F238E27FC236}">
                <a16:creationId xmlns="" xmlns:a16="http://schemas.microsoft.com/office/drawing/2014/main" id="{87E5C391-952C-1945-B170-541C6631B4AF}"/>
              </a:ext>
            </a:extLst>
          </p:cNvPr>
          <p:cNvSpPr>
            <a:spLocks noGrp="1"/>
          </p:cNvSpPr>
          <p:nvPr>
            <p:ph type="sldNum" sz="quarter" idx="4"/>
          </p:nvPr>
        </p:nvSpPr>
        <p:spPr/>
        <p:txBody>
          <a:bodyPr/>
          <a:lstStyle/>
          <a:p>
            <a:fld id="{8147DBEF-BD83-7C4B-BB76-3EC13072CDF4}" type="slidenum">
              <a:rPr lang="x-none" smtClean="0"/>
              <a:pPr/>
              <a:t>67</a:t>
            </a:fld>
            <a:endParaRPr lang="x-none"/>
          </a:p>
        </p:txBody>
      </p:sp>
      <p:sp>
        <p:nvSpPr>
          <p:cNvPr id="4" name="Content Placeholder 3">
            <a:extLst>
              <a:ext uri="{FF2B5EF4-FFF2-40B4-BE49-F238E27FC236}">
                <a16:creationId xmlns="" xmlns:a16="http://schemas.microsoft.com/office/drawing/2014/main" id="{7DEDFB8C-0C7E-DE4E-8313-C1E17C9B7EE6}"/>
              </a:ext>
            </a:extLst>
          </p:cNvPr>
          <p:cNvSpPr>
            <a:spLocks noGrp="1"/>
          </p:cNvSpPr>
          <p:nvPr>
            <p:ph sz="quarter" idx="13"/>
          </p:nvPr>
        </p:nvSpPr>
        <p:spPr/>
        <p:txBody>
          <a:bodyPr/>
          <a:lstStyle/>
          <a:p>
            <a:r>
              <a:rPr lang="en-GB" noProof="0" dirty="0"/>
              <a:t>Module 5: </a:t>
            </a:r>
            <a:r>
              <a:rPr lang="en-GB" noProof="0" dirty="0">
                <a:sym typeface="Century Gothic"/>
              </a:rPr>
              <a:t>Identifying and Understanding Stakeholders</a:t>
            </a:r>
            <a:endParaRPr lang="en-GB" noProof="0" dirty="0"/>
          </a:p>
          <a:p>
            <a:endParaRPr lang="en-GB" noProof="0" dirty="0"/>
          </a:p>
        </p:txBody>
      </p:sp>
      <p:sp>
        <p:nvSpPr>
          <p:cNvPr id="5" name="Footer Placeholder 4">
            <a:extLst>
              <a:ext uri="{FF2B5EF4-FFF2-40B4-BE49-F238E27FC236}">
                <a16:creationId xmlns="" xmlns:a16="http://schemas.microsoft.com/office/drawing/2014/main" id="{FA0809BA-EC56-B348-902C-792A8E9BA075}"/>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Google Shape;252;p8">
            <a:extLst>
              <a:ext uri="{FF2B5EF4-FFF2-40B4-BE49-F238E27FC236}">
                <a16:creationId xmlns="" xmlns:a16="http://schemas.microsoft.com/office/drawing/2014/main" id="{05467411-7DF1-4E4E-BFD6-BF699ED4D6B8}"/>
              </a:ext>
            </a:extLst>
          </p:cNvPr>
          <p:cNvPicPr preferRelativeResize="0"/>
          <p:nvPr/>
        </p:nvPicPr>
        <p:blipFill rotWithShape="1">
          <a:blip r:embed="rId3">
            <a:alphaModFix/>
          </a:blip>
          <a:srcRect/>
          <a:stretch/>
        </p:blipFill>
        <p:spPr>
          <a:xfrm>
            <a:off x="1576532" y="1286941"/>
            <a:ext cx="9038936" cy="4944363"/>
          </a:xfrm>
          <a:prstGeom prst="rect">
            <a:avLst/>
          </a:prstGeom>
          <a:noFill/>
          <a:ln>
            <a:noFill/>
          </a:ln>
        </p:spPr>
      </p:pic>
    </p:spTree>
    <p:extLst>
      <p:ext uri="{BB962C8B-B14F-4D97-AF65-F5344CB8AC3E}">
        <p14:creationId xmlns:p14="http://schemas.microsoft.com/office/powerpoint/2010/main" val="18599380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50230E77-1134-3549-A539-85794927236C}"/>
              </a:ext>
            </a:extLst>
          </p:cNvPr>
          <p:cNvSpPr>
            <a:spLocks noGrp="1"/>
          </p:cNvSpPr>
          <p:nvPr>
            <p:ph type="title"/>
          </p:nvPr>
        </p:nvSpPr>
        <p:spPr>
          <a:xfrm>
            <a:off x="581192" y="558657"/>
            <a:ext cx="10313231" cy="584775"/>
          </a:xfrm>
        </p:spPr>
        <p:txBody>
          <a:bodyPr/>
          <a:lstStyle/>
          <a:p>
            <a:r>
              <a:rPr lang="en-GB" noProof="0" dirty="0"/>
              <a:t>Summary and Conclusions</a:t>
            </a:r>
          </a:p>
        </p:txBody>
      </p:sp>
      <p:sp>
        <p:nvSpPr>
          <p:cNvPr id="3" name="Slide Number Placeholder 2">
            <a:extLst>
              <a:ext uri="{FF2B5EF4-FFF2-40B4-BE49-F238E27FC236}">
                <a16:creationId xmlns="" xmlns:a16="http://schemas.microsoft.com/office/drawing/2014/main"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68</a:t>
            </a:fld>
            <a:endParaRPr lang="x-none"/>
          </a:p>
        </p:txBody>
      </p:sp>
      <p:sp>
        <p:nvSpPr>
          <p:cNvPr id="16" name="Content Placeholder 15">
            <a:extLst>
              <a:ext uri="{FF2B5EF4-FFF2-40B4-BE49-F238E27FC236}">
                <a16:creationId xmlns="" xmlns:a16="http://schemas.microsoft.com/office/drawing/2014/main" id="{936C75CD-1F73-1F4B-8F6B-A3CFD83712A1}"/>
              </a:ext>
            </a:extLst>
          </p:cNvPr>
          <p:cNvSpPr>
            <a:spLocks noGrp="1"/>
          </p:cNvSpPr>
          <p:nvPr>
            <p:ph idx="12"/>
          </p:nvPr>
        </p:nvSpPr>
        <p:spPr>
          <a:xfrm>
            <a:off x="1092200" y="1618593"/>
            <a:ext cx="10313230" cy="4325007"/>
          </a:xfrm>
        </p:spPr>
        <p:txBody>
          <a:bodyPr/>
          <a:lstStyle/>
          <a:p>
            <a:pPr marL="504000" lvl="0" indent="-457200">
              <a:buFont typeface="+mj-lt"/>
              <a:buAutoNum type="arabicPeriod"/>
            </a:pPr>
            <a:r>
              <a:rPr lang="en-GB" b="1" noProof="0" dirty="0"/>
              <a:t> Identify the relevant actors </a:t>
            </a:r>
            <a:r>
              <a:rPr lang="en-GB" noProof="0" dirty="0"/>
              <a:t>who can make a contribution.</a:t>
            </a:r>
          </a:p>
          <a:p>
            <a:pPr marL="504000" lvl="0" indent="-457200" defTabSz="432000">
              <a:buFont typeface="+mj-lt"/>
              <a:buAutoNum type="arabicPeriod"/>
            </a:pPr>
            <a:r>
              <a:rPr lang="en-GB" b="1" dirty="0"/>
              <a:t> </a:t>
            </a:r>
            <a:r>
              <a:rPr lang="en-GB" dirty="0"/>
              <a:t>Understand </a:t>
            </a:r>
            <a:r>
              <a:rPr lang="en-GB" b="1" noProof="0" dirty="0"/>
              <a:t>what they can contribute and the limitations </a:t>
            </a:r>
            <a:r>
              <a:rPr lang="en-GB" noProof="0" dirty="0"/>
              <a:t>of their </a:t>
            </a:r>
            <a:r>
              <a:rPr lang="en-GB" dirty="0"/>
              <a:t/>
            </a:r>
            <a:br>
              <a:rPr lang="en-GB" dirty="0"/>
            </a:br>
            <a:r>
              <a:rPr lang="en-GB" dirty="0"/>
              <a:t> involvement</a:t>
            </a:r>
            <a:r>
              <a:rPr lang="en-GB" noProof="0" dirty="0"/>
              <a:t>.</a:t>
            </a:r>
          </a:p>
          <a:p>
            <a:pPr marL="504000" lvl="0" indent="-457200">
              <a:buFont typeface="+mj-lt"/>
              <a:buAutoNum type="arabicPeriod"/>
            </a:pPr>
            <a:r>
              <a:rPr lang="en-GB" b="1" dirty="0"/>
              <a:t> </a:t>
            </a:r>
            <a:r>
              <a:rPr lang="en-GB" dirty="0"/>
              <a:t>Understand </a:t>
            </a:r>
            <a:r>
              <a:rPr lang="en-GB" noProof="0" dirty="0"/>
              <a:t>their </a:t>
            </a:r>
            <a:r>
              <a:rPr lang="en-GB" b="1" noProof="0" dirty="0"/>
              <a:t>interest and positions </a:t>
            </a:r>
            <a:r>
              <a:rPr lang="en-GB" noProof="0" dirty="0"/>
              <a:t>vis-à-vis P/CVE and multi-stakeholder </a:t>
            </a:r>
            <a:r>
              <a:rPr lang="en-GB" dirty="0"/>
              <a:t/>
            </a:r>
            <a:br>
              <a:rPr lang="en-GB" dirty="0"/>
            </a:br>
            <a:r>
              <a:rPr lang="en-GB" dirty="0"/>
              <a:t> interventions</a:t>
            </a:r>
            <a:r>
              <a:rPr lang="en-GB" noProof="0" dirty="0"/>
              <a:t>.</a:t>
            </a:r>
          </a:p>
          <a:p>
            <a:pPr marL="504000" lvl="0" indent="-457200">
              <a:buFont typeface="+mj-lt"/>
              <a:buAutoNum type="arabicPeriod"/>
            </a:pPr>
            <a:r>
              <a:rPr lang="en-GB" b="1" dirty="0"/>
              <a:t> </a:t>
            </a:r>
            <a:r>
              <a:rPr lang="en-GB" dirty="0"/>
              <a:t>Understand </a:t>
            </a:r>
            <a:r>
              <a:rPr lang="en-GB" b="1" noProof="0" dirty="0"/>
              <a:t>existing relationships between stakeholders</a:t>
            </a:r>
            <a:r>
              <a:rPr lang="en-GB" noProof="0" dirty="0"/>
              <a:t>.</a:t>
            </a:r>
          </a:p>
          <a:p>
            <a:pPr marL="504000" lvl="0" indent="-457200">
              <a:buFont typeface="+mj-lt"/>
              <a:buAutoNum type="arabicPeriod"/>
            </a:pPr>
            <a:r>
              <a:rPr lang="en-GB" b="1" dirty="0"/>
              <a:t> Develop </a:t>
            </a:r>
            <a:r>
              <a:rPr lang="en-GB" b="1" noProof="0" dirty="0"/>
              <a:t>an engagement strategy</a:t>
            </a:r>
            <a:r>
              <a:rPr lang="en-GB" noProof="0" dirty="0"/>
              <a:t>.</a:t>
            </a:r>
          </a:p>
          <a:p>
            <a:pPr marL="504000" lvl="0" indent="-457200">
              <a:buFont typeface="+mj-lt"/>
              <a:buAutoNum type="arabicPeriod"/>
            </a:pPr>
            <a:r>
              <a:rPr lang="en-GB" b="1" dirty="0"/>
              <a:t> </a:t>
            </a:r>
            <a:r>
              <a:rPr lang="en-GB" dirty="0"/>
              <a:t>Understand </a:t>
            </a:r>
            <a:r>
              <a:rPr lang="en-GB" b="1" noProof="0" dirty="0"/>
              <a:t>how to encourage involvement </a:t>
            </a:r>
            <a:r>
              <a:rPr lang="en-GB" noProof="0" dirty="0"/>
              <a:t>of different stakeholders.</a:t>
            </a:r>
          </a:p>
        </p:txBody>
      </p:sp>
      <p:sp>
        <p:nvSpPr>
          <p:cNvPr id="28" name="Content Placeholder 27">
            <a:extLst>
              <a:ext uri="{FF2B5EF4-FFF2-40B4-BE49-F238E27FC236}">
                <a16:creationId xmlns="" xmlns:a16="http://schemas.microsoft.com/office/drawing/2014/main" id="{04576B99-6CF9-924A-B30F-3EA734E02D06}"/>
              </a:ext>
            </a:extLst>
          </p:cNvPr>
          <p:cNvSpPr>
            <a:spLocks noGrp="1"/>
          </p:cNvSpPr>
          <p:nvPr>
            <p:ph sz="quarter" idx="13"/>
          </p:nvPr>
        </p:nvSpPr>
        <p:spPr>
          <a:xfrm>
            <a:off x="581025" y="137246"/>
            <a:ext cx="10313230" cy="297144"/>
          </a:xfrm>
        </p:spPr>
        <p:txBody>
          <a:bodyPr/>
          <a:lstStyle/>
          <a:p>
            <a:r>
              <a:rPr lang="en-GB" noProof="0" dirty="0"/>
              <a:t>Module 5: </a:t>
            </a:r>
            <a:r>
              <a:rPr lang="en-GB" noProof="0" dirty="0">
                <a:sym typeface="Century Gothic"/>
              </a:rPr>
              <a:t>Identifying and Understanding Stakeholders</a:t>
            </a:r>
            <a:endParaRPr lang="en-GB" noProof="0" dirty="0"/>
          </a:p>
        </p:txBody>
      </p:sp>
      <p:sp>
        <p:nvSpPr>
          <p:cNvPr id="13" name="Footer Placeholder 3">
            <a:extLst>
              <a:ext uri="{FF2B5EF4-FFF2-40B4-BE49-F238E27FC236}">
                <a16:creationId xmlns="" xmlns:a16="http://schemas.microsoft.com/office/drawing/2014/main"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31744670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820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E5E9C2-747F-4046-A0A3-74020D438805}"/>
              </a:ext>
            </a:extLst>
          </p:cNvPr>
          <p:cNvSpPr>
            <a:spLocks noGrp="1"/>
          </p:cNvSpPr>
          <p:nvPr>
            <p:ph type="title"/>
          </p:nvPr>
        </p:nvSpPr>
        <p:spPr>
          <a:xfrm>
            <a:off x="581192" y="558657"/>
            <a:ext cx="10313231" cy="584775"/>
          </a:xfrm>
        </p:spPr>
        <p:txBody>
          <a:bodyPr/>
          <a:lstStyle/>
          <a:p>
            <a:r>
              <a:rPr lang="en-GB" noProof="0" dirty="0"/>
              <a:t>Strategic Listening</a:t>
            </a:r>
          </a:p>
        </p:txBody>
      </p:sp>
      <p:sp>
        <p:nvSpPr>
          <p:cNvPr id="5" name="Slide Number Placeholder 4">
            <a:extLst>
              <a:ext uri="{FF2B5EF4-FFF2-40B4-BE49-F238E27FC236}">
                <a16:creationId xmlns="" xmlns:a16="http://schemas.microsoft.com/office/drawing/2014/main" id="{7EC5D6E8-2922-6245-974F-B9A31B34361C}"/>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7</a:t>
            </a:fld>
            <a:endParaRPr lang="x-none"/>
          </a:p>
        </p:txBody>
      </p:sp>
      <p:sp>
        <p:nvSpPr>
          <p:cNvPr id="3" name="Content Placeholder 2">
            <a:extLst>
              <a:ext uri="{FF2B5EF4-FFF2-40B4-BE49-F238E27FC236}">
                <a16:creationId xmlns="" xmlns:a16="http://schemas.microsoft.com/office/drawing/2014/main" id="{30DFA2C6-50D7-BF4A-9706-10E9A1DDC909}"/>
              </a:ext>
            </a:extLst>
          </p:cNvPr>
          <p:cNvSpPr>
            <a:spLocks noGrp="1"/>
          </p:cNvSpPr>
          <p:nvPr>
            <p:ph idx="12"/>
          </p:nvPr>
        </p:nvSpPr>
        <p:spPr>
          <a:xfrm>
            <a:off x="1092201" y="1773238"/>
            <a:ext cx="9979170" cy="4170362"/>
          </a:xfrm>
        </p:spPr>
        <p:txBody>
          <a:bodyPr wrap="square" tIns="0" bIns="0">
            <a:noAutofit/>
          </a:bodyPr>
          <a:lstStyle/>
          <a:p>
            <a:r>
              <a:rPr lang="en-GB" noProof="0" dirty="0"/>
              <a:t>The art of </a:t>
            </a:r>
            <a:r>
              <a:rPr lang="en-GB" b="1" noProof="0" dirty="0"/>
              <a:t>asking powerful questions</a:t>
            </a:r>
            <a:r>
              <a:rPr lang="en-GB" noProof="0" dirty="0"/>
              <a:t>.</a:t>
            </a:r>
          </a:p>
          <a:p>
            <a:r>
              <a:rPr lang="en-GB" noProof="0" dirty="0"/>
              <a:t>What is the </a:t>
            </a:r>
            <a:r>
              <a:rPr lang="en-GB" b="1" noProof="0" dirty="0"/>
              <a:t>work</a:t>
            </a:r>
            <a:r>
              <a:rPr lang="en-GB" noProof="0" dirty="0"/>
              <a:t> that you want the question to do?</a:t>
            </a:r>
          </a:p>
          <a:p>
            <a:r>
              <a:rPr lang="en-GB" noProof="0" dirty="0"/>
              <a:t>What is the </a:t>
            </a:r>
            <a:r>
              <a:rPr lang="en-GB" b="1" noProof="0" dirty="0"/>
              <a:t>impact</a:t>
            </a:r>
            <a:r>
              <a:rPr lang="en-GB" noProof="0" dirty="0"/>
              <a:t> that you want the question to have?</a:t>
            </a:r>
          </a:p>
          <a:p>
            <a:r>
              <a:rPr lang="en-GB" noProof="0" dirty="0"/>
              <a:t>The way we ask questions impacts </a:t>
            </a:r>
            <a:r>
              <a:rPr lang="en-GB" b="1" noProof="0" dirty="0"/>
              <a:t>the dynamic of a conversation </a:t>
            </a:r>
            <a:r>
              <a:rPr lang="en-GB" noProof="0" dirty="0"/>
              <a:t>and of the </a:t>
            </a:r>
            <a:r>
              <a:rPr lang="en-GB" b="1" noProof="0" dirty="0"/>
              <a:t>relationship of the stakeholders</a:t>
            </a:r>
            <a:r>
              <a:rPr lang="en-GB" noProof="0" dirty="0"/>
              <a:t>.</a:t>
            </a:r>
          </a:p>
        </p:txBody>
      </p:sp>
      <p:sp>
        <p:nvSpPr>
          <p:cNvPr id="18" name="Content Placeholder 17">
            <a:extLst>
              <a:ext uri="{FF2B5EF4-FFF2-40B4-BE49-F238E27FC236}">
                <a16:creationId xmlns="" xmlns:a16="http://schemas.microsoft.com/office/drawing/2014/main" id="{B515F06F-4B4F-6844-8335-A38463DB813F}"/>
              </a:ext>
            </a:extLst>
          </p:cNvPr>
          <p:cNvSpPr>
            <a:spLocks noGrp="1"/>
          </p:cNvSpPr>
          <p:nvPr>
            <p:ph sz="quarter" idx="13"/>
          </p:nvPr>
        </p:nvSpPr>
        <p:spPr>
          <a:xfrm>
            <a:off x="581025" y="137246"/>
            <a:ext cx="10313230" cy="297144"/>
          </a:xfrm>
        </p:spPr>
        <p:txBody>
          <a:bodyPr>
            <a:normAutofit/>
          </a:bodyPr>
          <a:lstStyle/>
          <a:p>
            <a:r>
              <a:rPr lang="en-GB" noProof="0" dirty="0"/>
              <a:t>Module 1: Partnership as a Foundation for Multi-Actor Interventions</a:t>
            </a:r>
          </a:p>
          <a:p>
            <a:endParaRPr lang="en-GB" noProof="0" dirty="0"/>
          </a:p>
        </p:txBody>
      </p:sp>
      <p:sp>
        <p:nvSpPr>
          <p:cNvPr id="4" name="Footer Placeholder 3">
            <a:extLst>
              <a:ext uri="{FF2B5EF4-FFF2-40B4-BE49-F238E27FC236}">
                <a16:creationId xmlns="" xmlns:a16="http://schemas.microsoft.com/office/drawing/2014/main" id="{AA140D3C-C3AD-734A-B548-D16DB0E3B6D5}"/>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41115650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79593A20-D6B2-4845-908B-CDBB2E237E55}"/>
              </a:ext>
            </a:extLst>
          </p:cNvPr>
          <p:cNvSpPr>
            <a:spLocks noGrp="1"/>
          </p:cNvSpPr>
          <p:nvPr>
            <p:ph type="subTitle" idx="1"/>
          </p:nvPr>
        </p:nvSpPr>
        <p:spPr>
          <a:xfrm>
            <a:off x="3410378" y="3672900"/>
            <a:ext cx="5126671" cy="553998"/>
          </a:xfrm>
        </p:spPr>
        <p:txBody>
          <a:bodyPr wrap="square">
            <a:spAutoFit/>
          </a:bodyPr>
          <a:lstStyle/>
          <a:p>
            <a:r>
              <a:rPr lang="en-GB" noProof="0" dirty="0"/>
              <a:t>Building a Multi-Actor Team</a:t>
            </a:r>
          </a:p>
        </p:txBody>
      </p:sp>
      <p:sp>
        <p:nvSpPr>
          <p:cNvPr id="2" name="Title 1">
            <a:extLst>
              <a:ext uri="{FF2B5EF4-FFF2-40B4-BE49-F238E27FC236}">
                <a16:creationId xmlns="" xmlns:a16="http://schemas.microsoft.com/office/drawing/2014/main"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6</a:t>
            </a:r>
          </a:p>
        </p:txBody>
      </p:sp>
      <p:sp>
        <p:nvSpPr>
          <p:cNvPr id="5" name="Slide Number Placeholder 4">
            <a:extLst>
              <a:ext uri="{FF2B5EF4-FFF2-40B4-BE49-F238E27FC236}">
                <a16:creationId xmlns="" xmlns:a16="http://schemas.microsoft.com/office/drawing/2014/main"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x-none" smtClean="0"/>
              <a:pPr/>
              <a:t>70</a:t>
            </a:fld>
            <a:endParaRPr lang="x-none"/>
          </a:p>
        </p:txBody>
      </p:sp>
      <p:pic>
        <p:nvPicPr>
          <p:cNvPr id="14" name="Picture 13" descr="A picture containing shape&#10;&#10;Description automatically generated">
            <a:extLst>
              <a:ext uri="{FF2B5EF4-FFF2-40B4-BE49-F238E27FC236}">
                <a16:creationId xmlns="" xmlns:a16="http://schemas.microsoft.com/office/drawing/2014/main" id="{21C99C75-452C-E942-B63C-1D2BEF7ADCFA}"/>
              </a:ext>
            </a:extLst>
          </p:cNvPr>
          <p:cNvPicPr>
            <a:picLocks noChangeAspect="1"/>
          </p:cNvPicPr>
          <p:nvPr/>
        </p:nvPicPr>
        <p:blipFill>
          <a:blip r:embed="rId2"/>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34058776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Introduction</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71</a:t>
            </a:fld>
            <a:endParaRPr lang="x-none"/>
          </a:p>
        </p:txBody>
      </p:sp>
      <p:sp>
        <p:nvSpPr>
          <p:cNvPr id="11" name="Content Placeholder 10">
            <a:extLst>
              <a:ext uri="{FF2B5EF4-FFF2-40B4-BE49-F238E27FC236}">
                <a16:creationId xmlns="" xmlns:a16="http://schemas.microsoft.com/office/drawing/2014/main" id="{05D67CAB-814B-3B4A-BFFA-72DB54619256}"/>
              </a:ext>
            </a:extLst>
          </p:cNvPr>
          <p:cNvSpPr>
            <a:spLocks noGrp="1"/>
          </p:cNvSpPr>
          <p:nvPr>
            <p:ph idx="12"/>
          </p:nvPr>
        </p:nvSpPr>
        <p:spPr>
          <a:xfrm>
            <a:off x="1092201" y="1773238"/>
            <a:ext cx="6290111" cy="4170362"/>
          </a:xfrm>
        </p:spPr>
        <p:txBody>
          <a:bodyPr/>
          <a:lstStyle/>
          <a:p>
            <a:pPr lvl="0"/>
            <a:r>
              <a:rPr lang="en-GB" b="1" noProof="0" dirty="0">
                <a:sym typeface="Calibri"/>
              </a:rPr>
              <a:t>Building a sustainable team </a:t>
            </a:r>
            <a:r>
              <a:rPr lang="en-GB" noProof="0" dirty="0">
                <a:sym typeface="Calibri"/>
              </a:rPr>
              <a:t>is critical to complex problem-solving and solution development.</a:t>
            </a:r>
          </a:p>
          <a:p>
            <a:pPr lvl="0"/>
            <a:r>
              <a:rPr lang="en-GB" noProof="0" dirty="0">
                <a:sym typeface="Calibri"/>
              </a:rPr>
              <a:t>Multi-actor team </a:t>
            </a:r>
            <a:r>
              <a:rPr lang="en-GB" b="1" noProof="0" dirty="0">
                <a:sym typeface="Calibri"/>
              </a:rPr>
              <a:t>diversity enhances P/CVE programme strength.</a:t>
            </a:r>
          </a:p>
          <a:p>
            <a:pPr lvl="0"/>
            <a:r>
              <a:rPr lang="en-GB" noProof="0" dirty="0">
                <a:sym typeface="Calibri"/>
              </a:rPr>
              <a:t>Multi-actor teams can </a:t>
            </a:r>
            <a:r>
              <a:rPr lang="en-GB" b="1" noProof="0" dirty="0">
                <a:sym typeface="Calibri"/>
              </a:rPr>
              <a:t>fill resource limitations and gaps.</a:t>
            </a:r>
          </a:p>
          <a:p>
            <a:pPr lvl="0"/>
            <a:endParaRPr lang="en-GB" noProof="0" dirty="0">
              <a:sym typeface="Calibri"/>
            </a:endParaRPr>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6: </a:t>
            </a:r>
            <a:r>
              <a:rPr lang="en-GB" noProof="0" dirty="0">
                <a:sym typeface="Century Gothic"/>
              </a:rPr>
              <a:t>Building a Multi-Actor Team</a:t>
            </a:r>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Picture 2" descr="Team building Escape room Game Teamwork - blog png download - 860*836 -  Free Transparent Team Building png Download. - Clip Art Library">
            <a:extLst>
              <a:ext uri="{FF2B5EF4-FFF2-40B4-BE49-F238E27FC236}">
                <a16:creationId xmlns="" xmlns:a16="http://schemas.microsoft.com/office/drawing/2014/main" id="{1633592E-BA09-3D48-A42B-4CBA216546A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81272" y="2212659"/>
            <a:ext cx="3201432" cy="311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3979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 xmlns:a16="http://schemas.microsoft.com/office/drawing/2014/main"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72</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1" y="2178494"/>
            <a:ext cx="5613400" cy="1287019"/>
          </a:xfrm>
        </p:spPr>
        <p:txBody>
          <a:bodyPr wrap="square">
            <a:spAutoFit/>
          </a:bodyPr>
          <a:lstStyle/>
          <a:p>
            <a:pPr marL="0" lvl="0" indent="0">
              <a:buNone/>
            </a:pPr>
            <a:r>
              <a:rPr lang="en-GB" noProof="0" dirty="0">
                <a:sym typeface="Calibri"/>
              </a:rPr>
              <a:t>To understand how to </a:t>
            </a:r>
            <a:r>
              <a:rPr lang="en-GB" b="1" noProof="0" dirty="0">
                <a:sym typeface="Calibri"/>
              </a:rPr>
              <a:t>build an effective, trust-based team to support a multi-actor P/CVE intervention programme.</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pPr lvl="0"/>
            <a:r>
              <a:rPr lang="en-GB" noProof="0" dirty="0"/>
              <a:t>Module 6: </a:t>
            </a:r>
            <a:r>
              <a:rPr lang="en-GB" noProof="0" dirty="0">
                <a:sym typeface="Century Gothic"/>
              </a:rPr>
              <a:t>Building a Multi-Actor Team</a:t>
            </a:r>
            <a:endParaRPr lang="en-GB" noProof="0" dirty="0"/>
          </a:p>
        </p:txBody>
      </p:sp>
      <p:sp>
        <p:nvSpPr>
          <p:cNvPr id="23" name="Footer Placeholder 3">
            <a:extLst>
              <a:ext uri="{FF2B5EF4-FFF2-40B4-BE49-F238E27FC236}">
                <a16:creationId xmlns="" xmlns:a16="http://schemas.microsoft.com/office/drawing/2014/main"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 xmlns:a16="http://schemas.microsoft.com/office/drawing/2014/main" id="{D29935A7-D3E1-1142-9A43-BE7541D10AAE}"/>
              </a:ext>
            </a:extLst>
          </p:cNvPr>
          <p:cNvPicPr>
            <a:picLocks noChangeAspect="1"/>
          </p:cNvPicPr>
          <p:nvPr/>
        </p:nvPicPr>
        <p:blipFill>
          <a:blip r:embed="rId2"/>
          <a:stretch>
            <a:fillRect/>
          </a:stretch>
        </p:blipFill>
        <p:spPr>
          <a:xfrm>
            <a:off x="8081589" y="3020251"/>
            <a:ext cx="2812666" cy="2645520"/>
          </a:xfrm>
          <a:prstGeom prst="rect">
            <a:avLst/>
          </a:prstGeom>
        </p:spPr>
      </p:pic>
    </p:spTree>
    <p:extLst>
      <p:ext uri="{BB962C8B-B14F-4D97-AF65-F5344CB8AC3E}">
        <p14:creationId xmlns:p14="http://schemas.microsoft.com/office/powerpoint/2010/main" val="26528667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p:txBody>
          <a:bodyPr/>
          <a:lstStyle/>
          <a:p>
            <a:fld id="{8147DBEF-BD83-7C4B-BB76-3EC13072CDF4}" type="slidenum">
              <a:rPr lang="x-none" smtClean="0"/>
              <a:pPr/>
              <a:t>73</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sz="quarter" idx="13"/>
          </p:nvPr>
        </p:nvSpPr>
        <p:spPr/>
        <p:txBody>
          <a:bodyPr/>
          <a:lstStyle/>
          <a:p>
            <a:pPr lvl="0"/>
            <a:r>
              <a:rPr lang="en-GB" noProof="0" dirty="0"/>
              <a:t>Module 6: </a:t>
            </a:r>
            <a:r>
              <a:rPr lang="en-GB" noProof="0" dirty="0">
                <a:sym typeface="Century Gothic"/>
              </a:rPr>
              <a:t>Building a Multi-Actor Team</a:t>
            </a:r>
            <a:endParaRPr lang="en-GB" noProof="0" dirty="0"/>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19" name="Freeform 18">
            <a:extLst>
              <a:ext uri="{FF2B5EF4-FFF2-40B4-BE49-F238E27FC236}">
                <a16:creationId xmlns="" xmlns:a16="http://schemas.microsoft.com/office/drawing/2014/main" id="{DA0D32D4-F35D-D74D-AA71-674E0B2079EE}"/>
              </a:ext>
            </a:extLst>
          </p:cNvPr>
          <p:cNvSpPr/>
          <p:nvPr/>
        </p:nvSpPr>
        <p:spPr>
          <a:xfrm>
            <a:off x="8192627" y="3710194"/>
            <a:ext cx="2873451" cy="172483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Develop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effective information-sharing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among relevant actors.</a:t>
            </a:r>
          </a:p>
        </p:txBody>
      </p:sp>
      <p:pic>
        <p:nvPicPr>
          <p:cNvPr id="26" name="Graphic 25" descr="Badge Tick">
            <a:extLst>
              <a:ext uri="{FF2B5EF4-FFF2-40B4-BE49-F238E27FC236}">
                <a16:creationId xmlns="" xmlns:a16="http://schemas.microsoft.com/office/drawing/2014/main" id="{28217924-FDC0-6142-928C-CF2C22EBBFE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426612" y="2038247"/>
            <a:ext cx="1338777" cy="1338777"/>
          </a:xfrm>
          <a:prstGeom prst="rect">
            <a:avLst/>
          </a:prstGeom>
        </p:spPr>
      </p:pic>
      <p:pic>
        <p:nvPicPr>
          <p:cNvPr id="27" name="Graphic 26" descr="Badge Tick">
            <a:extLst>
              <a:ext uri="{FF2B5EF4-FFF2-40B4-BE49-F238E27FC236}">
                <a16:creationId xmlns="" xmlns:a16="http://schemas.microsoft.com/office/drawing/2014/main" id="{5C46576F-3C1D-DA47-9C1F-505C5F93ED4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93256" y="2038247"/>
            <a:ext cx="1338777" cy="1338777"/>
          </a:xfrm>
          <a:prstGeom prst="rect">
            <a:avLst/>
          </a:prstGeom>
        </p:spPr>
      </p:pic>
      <p:pic>
        <p:nvPicPr>
          <p:cNvPr id="28" name="Graphic 27" descr="Badge Tick">
            <a:extLst>
              <a:ext uri="{FF2B5EF4-FFF2-40B4-BE49-F238E27FC236}">
                <a16:creationId xmlns="" xmlns:a16="http://schemas.microsoft.com/office/drawing/2014/main" id="{390665A8-4495-4644-9B4D-A99A8D6E616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959965" y="2038247"/>
            <a:ext cx="1338777" cy="1338777"/>
          </a:xfrm>
          <a:prstGeom prst="rect">
            <a:avLst/>
          </a:prstGeom>
        </p:spPr>
      </p:pic>
      <p:sp>
        <p:nvSpPr>
          <p:cNvPr id="32" name="Freeform 31">
            <a:extLst>
              <a:ext uri="{FF2B5EF4-FFF2-40B4-BE49-F238E27FC236}">
                <a16:creationId xmlns="" xmlns:a16="http://schemas.microsoft.com/office/drawing/2014/main" id="{6772744F-CDCC-6B4C-B8F3-F75519794212}"/>
              </a:ext>
            </a:extLst>
          </p:cNvPr>
          <p:cNvSpPr/>
          <p:nvPr/>
        </p:nvSpPr>
        <p:spPr>
          <a:xfrm>
            <a:off x="4591097" y="3710194"/>
            <a:ext cx="3009806" cy="150893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Promote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transparency, trust and consensus-building.</a:t>
            </a:r>
          </a:p>
        </p:txBody>
      </p:sp>
      <p:sp>
        <p:nvSpPr>
          <p:cNvPr id="33" name="Freeform 32">
            <a:extLst>
              <a:ext uri="{FF2B5EF4-FFF2-40B4-BE49-F238E27FC236}">
                <a16:creationId xmlns="" xmlns:a16="http://schemas.microsoft.com/office/drawing/2014/main" id="{9DB33CC2-5D97-D04A-B6B9-3931AB3A61AC}"/>
              </a:ext>
            </a:extLst>
          </p:cNvPr>
          <p:cNvSpPr/>
          <p:nvPr/>
        </p:nvSpPr>
        <p:spPr>
          <a:xfrm>
            <a:off x="1057741" y="3710193"/>
            <a:ext cx="3009806"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key approaches to establishing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clear mandates, roles and responsibilities.</a:t>
            </a:r>
          </a:p>
        </p:txBody>
      </p:sp>
    </p:spTree>
    <p:extLst>
      <p:ext uri="{BB962C8B-B14F-4D97-AF65-F5344CB8AC3E}">
        <p14:creationId xmlns:p14="http://schemas.microsoft.com/office/powerpoint/2010/main" val="17761811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Key Messages</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74</a:t>
            </a:fld>
            <a:endParaRPr lang="x-none"/>
          </a:p>
        </p:txBody>
      </p:sp>
      <p:sp>
        <p:nvSpPr>
          <p:cNvPr id="11" name="Content Placeholder 10">
            <a:extLst>
              <a:ext uri="{FF2B5EF4-FFF2-40B4-BE49-F238E27FC236}">
                <a16:creationId xmlns="" xmlns:a16="http://schemas.microsoft.com/office/drawing/2014/main" id="{05D67CAB-814B-3B4A-BFFA-72DB54619256}"/>
              </a:ext>
            </a:extLst>
          </p:cNvPr>
          <p:cNvSpPr>
            <a:spLocks noGrp="1"/>
          </p:cNvSpPr>
          <p:nvPr>
            <p:ph idx="12"/>
          </p:nvPr>
        </p:nvSpPr>
        <p:spPr>
          <a:xfrm>
            <a:off x="1092200" y="1773238"/>
            <a:ext cx="9979025" cy="4170362"/>
          </a:xfrm>
        </p:spPr>
        <p:txBody>
          <a:bodyPr/>
          <a:lstStyle/>
          <a:p>
            <a:pPr lvl="0">
              <a:lnSpc>
                <a:spcPts val="2900"/>
              </a:lnSpc>
              <a:spcAft>
                <a:spcPts val="1000"/>
              </a:spcAft>
            </a:pPr>
            <a:r>
              <a:rPr lang="en-GB" sz="1800" b="1" noProof="0" dirty="0">
                <a:sym typeface="Calibri"/>
              </a:rPr>
              <a:t>P/CVE is a complex issue </a:t>
            </a:r>
            <a:r>
              <a:rPr lang="en-GB" sz="1800" noProof="0" dirty="0">
                <a:sym typeface="Calibri"/>
              </a:rPr>
              <a:t>and requires a diversity of disciplines, resources, and capacity: no one agency, entity, or individual can do it alone.</a:t>
            </a:r>
          </a:p>
          <a:p>
            <a:pPr lvl="0">
              <a:lnSpc>
                <a:spcPts val="2900"/>
              </a:lnSpc>
              <a:spcAft>
                <a:spcPts val="1000"/>
              </a:spcAft>
            </a:pPr>
            <a:r>
              <a:rPr lang="en-GB" sz="1800" noProof="0" dirty="0">
                <a:sym typeface="Calibri"/>
              </a:rPr>
              <a:t>A </a:t>
            </a:r>
            <a:r>
              <a:rPr lang="en-GB" sz="1800" b="1" noProof="0" dirty="0">
                <a:sym typeface="Calibri"/>
              </a:rPr>
              <a:t>team-oriented approach is likely to be more effective </a:t>
            </a:r>
            <a:r>
              <a:rPr lang="en-GB" sz="1800" noProof="0" dirty="0">
                <a:sym typeface="Calibri"/>
              </a:rPr>
              <a:t>than any single actor working alone.</a:t>
            </a:r>
          </a:p>
          <a:p>
            <a:pPr lvl="0">
              <a:lnSpc>
                <a:spcPts val="2900"/>
              </a:lnSpc>
              <a:spcAft>
                <a:spcPts val="1000"/>
              </a:spcAft>
            </a:pPr>
            <a:r>
              <a:rPr lang="en-GB" sz="1800" noProof="0" dirty="0">
                <a:sym typeface="Calibri"/>
              </a:rPr>
              <a:t>However, </a:t>
            </a:r>
            <a:r>
              <a:rPr lang="en-GB" sz="1800" b="1" noProof="0" dirty="0">
                <a:sym typeface="Calibri"/>
              </a:rPr>
              <a:t>the “team” concept can be operationalised in a variety of ways</a:t>
            </a:r>
            <a:r>
              <a:rPr lang="en-GB" sz="1800" noProof="0" dirty="0">
                <a:sym typeface="Calibri"/>
              </a:rPr>
              <a:t>, depending on the local context.</a:t>
            </a:r>
          </a:p>
          <a:p>
            <a:pPr lvl="0">
              <a:lnSpc>
                <a:spcPts val="2900"/>
              </a:lnSpc>
              <a:spcAft>
                <a:spcPts val="1000"/>
              </a:spcAft>
            </a:pPr>
            <a:r>
              <a:rPr lang="en-GB" sz="1800" b="1" noProof="0" dirty="0">
                <a:sym typeface="Calibri"/>
              </a:rPr>
              <a:t>Key elements to forming an effective team </a:t>
            </a:r>
            <a:r>
              <a:rPr lang="en-GB" sz="1800" noProof="0" dirty="0">
                <a:sym typeface="Calibri"/>
              </a:rPr>
              <a:t>include – promoting transparency, developing trust, building consensus, clarifying roles and responsibilities and facilitating information-sharing among team members – and there are a variety of ways to incorporate these elements in a particular team.</a:t>
            </a:r>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6: </a:t>
            </a:r>
            <a:r>
              <a:rPr lang="en-GB" noProof="0" dirty="0">
                <a:sym typeface="Century Gothic"/>
              </a:rPr>
              <a:t>Building a Multi-Actor Team</a:t>
            </a:r>
            <a:endParaRPr lang="en-GB" noProof="0" dirty="0"/>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12375134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a:xfrm>
            <a:off x="581192" y="558657"/>
            <a:ext cx="10313231" cy="584775"/>
          </a:xfrm>
        </p:spPr>
        <p:txBody>
          <a:bodyPr/>
          <a:lstStyle/>
          <a:p>
            <a:r>
              <a:rPr lang="en-GB" noProof="0" dirty="0"/>
              <a:t>Why Work as a Team</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75</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sz="quarter" idx="13"/>
          </p:nvPr>
        </p:nvSpPr>
        <p:spPr>
          <a:xfrm>
            <a:off x="581025" y="137246"/>
            <a:ext cx="10313230" cy="297144"/>
          </a:xfrm>
        </p:spPr>
        <p:txBody>
          <a:bodyPr/>
          <a:lstStyle/>
          <a:p>
            <a:pPr lvl="0"/>
            <a:r>
              <a:rPr lang="en-GB" noProof="0" dirty="0"/>
              <a:t>Module 6: </a:t>
            </a:r>
            <a:r>
              <a:rPr lang="en-GB" noProof="0" dirty="0">
                <a:sym typeface="Century Gothic"/>
              </a:rPr>
              <a:t>Building a Multi-Actor Team</a:t>
            </a:r>
            <a:endParaRPr lang="en-GB" noProof="0" dirty="0"/>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grpSp>
        <p:nvGrpSpPr>
          <p:cNvPr id="9" name="Group 8">
            <a:extLst>
              <a:ext uri="{FF2B5EF4-FFF2-40B4-BE49-F238E27FC236}">
                <a16:creationId xmlns="" xmlns:a16="http://schemas.microsoft.com/office/drawing/2014/main" id="{5670D850-5D22-CF44-A637-A97BD0A744FD}"/>
              </a:ext>
            </a:extLst>
          </p:cNvPr>
          <p:cNvGrpSpPr/>
          <p:nvPr/>
        </p:nvGrpSpPr>
        <p:grpSpPr>
          <a:xfrm>
            <a:off x="1092200" y="2377151"/>
            <a:ext cx="3302380" cy="1051849"/>
            <a:chOff x="1951630" y="1773238"/>
            <a:chExt cx="3302380" cy="1051849"/>
          </a:xfrm>
        </p:grpSpPr>
        <p:sp>
          <p:nvSpPr>
            <p:cNvPr id="33" name="Freeform 32">
              <a:extLst>
                <a:ext uri="{FF2B5EF4-FFF2-40B4-BE49-F238E27FC236}">
                  <a16:creationId xmlns="" xmlns:a16="http://schemas.microsoft.com/office/drawing/2014/main" id="{9DB33CC2-5D97-D04A-B6B9-3931AB3A61AC}"/>
                </a:ext>
              </a:extLst>
            </p:cNvPr>
            <p:cNvSpPr/>
            <p:nvPr/>
          </p:nvSpPr>
          <p:spPr>
            <a:xfrm>
              <a:off x="3053222" y="1773238"/>
              <a:ext cx="2200788" cy="105184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844550">
                <a:lnSpc>
                  <a:spcPct val="125000"/>
                </a:lnSpc>
                <a:spcBef>
                  <a:spcPct val="0"/>
                </a:spcBef>
                <a:spcAft>
                  <a:spcPct val="35000"/>
                </a:spcAft>
                <a:buClr>
                  <a:srgbClr val="000000"/>
                </a:buClr>
                <a:defRPr/>
              </a:pP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 team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combines multiple skills, experience and diverse backgrounds.</a:t>
              </a:r>
            </a:p>
          </p:txBody>
        </p:sp>
        <p:sp>
          <p:nvSpPr>
            <p:cNvPr id="12" name="Google Shape;186;p5">
              <a:extLst>
                <a:ext uri="{FF2B5EF4-FFF2-40B4-BE49-F238E27FC236}">
                  <a16:creationId xmlns="" xmlns:a16="http://schemas.microsoft.com/office/drawing/2014/main" id="{6EDA3E03-DC45-5C4C-B0CF-60F477FA3835}"/>
                </a:ext>
              </a:extLst>
            </p:cNvPr>
            <p:cNvSpPr/>
            <p:nvPr/>
          </p:nvSpPr>
          <p:spPr>
            <a:xfrm>
              <a:off x="1951630" y="1773238"/>
              <a:ext cx="910523" cy="910523"/>
            </a:xfrm>
            <a:prstGeom prst="rect">
              <a:avLst/>
            </a:prstGeom>
            <a:blipFill rotWithShape="1">
              <a:blip r:embed="rId3">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grpSp>
      <p:grpSp>
        <p:nvGrpSpPr>
          <p:cNvPr id="14" name="Group 13">
            <a:extLst>
              <a:ext uri="{FF2B5EF4-FFF2-40B4-BE49-F238E27FC236}">
                <a16:creationId xmlns="" xmlns:a16="http://schemas.microsoft.com/office/drawing/2014/main" id="{13A936F3-D696-3642-8EDC-986116679774}"/>
              </a:ext>
            </a:extLst>
          </p:cNvPr>
          <p:cNvGrpSpPr/>
          <p:nvPr/>
        </p:nvGrpSpPr>
        <p:grpSpPr>
          <a:xfrm>
            <a:off x="4705966" y="2377151"/>
            <a:ext cx="3374445" cy="1051849"/>
            <a:chOff x="4786951" y="2377151"/>
            <a:chExt cx="3374445" cy="1051849"/>
          </a:xfrm>
        </p:grpSpPr>
        <p:sp>
          <p:nvSpPr>
            <p:cNvPr id="24" name="Freeform 23">
              <a:extLst>
                <a:ext uri="{FF2B5EF4-FFF2-40B4-BE49-F238E27FC236}">
                  <a16:creationId xmlns="" xmlns:a16="http://schemas.microsoft.com/office/drawing/2014/main" id="{C4A17338-5206-4443-879B-B23AD3F27C62}"/>
                </a:ext>
              </a:extLst>
            </p:cNvPr>
            <p:cNvSpPr/>
            <p:nvPr/>
          </p:nvSpPr>
          <p:spPr>
            <a:xfrm>
              <a:off x="5748844" y="2377151"/>
              <a:ext cx="2412552" cy="105184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844550">
                <a:lnSpc>
                  <a:spcPct val="125000"/>
                </a:lnSpc>
                <a:spcBef>
                  <a:spcPct val="0"/>
                </a:spcBef>
                <a:spcAft>
                  <a:spcPct val="35000"/>
                </a:spcAft>
                <a:buClr>
                  <a:srgbClr val="000000"/>
                </a:buClr>
                <a:defRPr/>
              </a:pP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 team gets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better results than a collection of individuals </a:t>
              </a: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working on their own.</a:t>
              </a:r>
            </a:p>
          </p:txBody>
        </p:sp>
        <p:sp>
          <p:nvSpPr>
            <p:cNvPr id="42" name="Google Shape;190;p5">
              <a:extLst>
                <a:ext uri="{FF2B5EF4-FFF2-40B4-BE49-F238E27FC236}">
                  <a16:creationId xmlns="" xmlns:a16="http://schemas.microsoft.com/office/drawing/2014/main" id="{9831A43C-035C-6047-A8FA-4245251D3802}"/>
                </a:ext>
              </a:extLst>
            </p:cNvPr>
            <p:cNvSpPr/>
            <p:nvPr/>
          </p:nvSpPr>
          <p:spPr>
            <a:xfrm>
              <a:off x="4786951" y="2377151"/>
              <a:ext cx="910523" cy="910523"/>
            </a:xfrm>
            <a:prstGeom prst="rect">
              <a:avLst/>
            </a:prstGeom>
            <a:blipFill rotWithShape="1">
              <a:blip r:embed="rId4">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grpSp>
      <p:grpSp>
        <p:nvGrpSpPr>
          <p:cNvPr id="11" name="Group 10">
            <a:extLst>
              <a:ext uri="{FF2B5EF4-FFF2-40B4-BE49-F238E27FC236}">
                <a16:creationId xmlns="" xmlns:a16="http://schemas.microsoft.com/office/drawing/2014/main" id="{1853E746-E32E-8347-96AC-0F4D15705CF7}"/>
              </a:ext>
            </a:extLst>
          </p:cNvPr>
          <p:cNvGrpSpPr/>
          <p:nvPr/>
        </p:nvGrpSpPr>
        <p:grpSpPr>
          <a:xfrm>
            <a:off x="8476564" y="2377151"/>
            <a:ext cx="3099425" cy="1329880"/>
            <a:chOff x="8624002" y="2377151"/>
            <a:chExt cx="3099425" cy="1329880"/>
          </a:xfrm>
        </p:grpSpPr>
        <p:sp>
          <p:nvSpPr>
            <p:cNvPr id="30" name="Freeform 29">
              <a:extLst>
                <a:ext uri="{FF2B5EF4-FFF2-40B4-BE49-F238E27FC236}">
                  <a16:creationId xmlns="" xmlns:a16="http://schemas.microsoft.com/office/drawing/2014/main" id="{2A1F3B98-4392-8540-AFDA-CCB10CA66624}"/>
                </a:ext>
              </a:extLst>
            </p:cNvPr>
            <p:cNvSpPr/>
            <p:nvPr/>
          </p:nvSpPr>
          <p:spPr>
            <a:xfrm>
              <a:off x="9591911" y="2377151"/>
              <a:ext cx="2131516" cy="1329880"/>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844550">
                <a:lnSpc>
                  <a:spcPct val="125000"/>
                </a:lnSpc>
                <a:spcBef>
                  <a:spcPct val="0"/>
                </a:spcBef>
                <a:spcAft>
                  <a:spcPct val="35000"/>
                </a:spcAft>
                <a:buClr>
                  <a:srgbClr val="000000"/>
                </a:buClr>
                <a:defRPr/>
              </a:pP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 team is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more flexible than a permanent structure or system.</a:t>
              </a:r>
            </a:p>
          </p:txBody>
        </p:sp>
        <p:sp>
          <p:nvSpPr>
            <p:cNvPr id="45" name="Google Shape;194;p5">
              <a:extLst>
                <a:ext uri="{FF2B5EF4-FFF2-40B4-BE49-F238E27FC236}">
                  <a16:creationId xmlns="" xmlns:a16="http://schemas.microsoft.com/office/drawing/2014/main" id="{B06BA72C-350B-7E46-BC5C-98FE3D016718}"/>
                </a:ext>
              </a:extLst>
            </p:cNvPr>
            <p:cNvSpPr/>
            <p:nvPr/>
          </p:nvSpPr>
          <p:spPr>
            <a:xfrm>
              <a:off x="8624002" y="2377151"/>
              <a:ext cx="910523" cy="910523"/>
            </a:xfrm>
            <a:prstGeom prst="rect">
              <a:avLst/>
            </a:prstGeom>
            <a:blipFill rotWithShape="1">
              <a:blip r:embed="rId5">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grpSp>
      <p:grpSp>
        <p:nvGrpSpPr>
          <p:cNvPr id="13" name="Group 12">
            <a:extLst>
              <a:ext uri="{FF2B5EF4-FFF2-40B4-BE49-F238E27FC236}">
                <a16:creationId xmlns="" xmlns:a16="http://schemas.microsoft.com/office/drawing/2014/main" id="{1711FED3-8993-844C-BB11-D5E9008B7992}"/>
              </a:ext>
            </a:extLst>
          </p:cNvPr>
          <p:cNvGrpSpPr/>
          <p:nvPr/>
        </p:nvGrpSpPr>
        <p:grpSpPr>
          <a:xfrm>
            <a:off x="2838924" y="4415055"/>
            <a:ext cx="3657599" cy="1051850"/>
            <a:chOff x="2838924" y="4415055"/>
            <a:chExt cx="3657599" cy="1051850"/>
          </a:xfrm>
        </p:grpSpPr>
        <p:sp>
          <p:nvSpPr>
            <p:cNvPr id="35" name="Freeform 34">
              <a:extLst>
                <a:ext uri="{FF2B5EF4-FFF2-40B4-BE49-F238E27FC236}">
                  <a16:creationId xmlns="" xmlns:a16="http://schemas.microsoft.com/office/drawing/2014/main" id="{7F3FF75C-012B-3942-B199-1003EDAEC745}"/>
                </a:ext>
              </a:extLst>
            </p:cNvPr>
            <p:cNvSpPr/>
            <p:nvPr/>
          </p:nvSpPr>
          <p:spPr>
            <a:xfrm>
              <a:off x="3899572" y="4415056"/>
              <a:ext cx="2596951" cy="105184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844550">
                <a:lnSpc>
                  <a:spcPct val="125000"/>
                </a:lnSpc>
                <a:spcBef>
                  <a:spcPct val="0"/>
                </a:spcBef>
                <a:spcAft>
                  <a:spcPct val="35000"/>
                </a:spcAft>
                <a:buClr>
                  <a:srgbClr val="000000"/>
                </a:buClr>
                <a:defRPr/>
              </a:pP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 team is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more productive </a:t>
              </a: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because their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members are committed to a common goal.</a:t>
              </a:r>
            </a:p>
          </p:txBody>
        </p:sp>
        <p:sp>
          <p:nvSpPr>
            <p:cNvPr id="47" name="Google Shape;198;p5">
              <a:extLst>
                <a:ext uri="{FF2B5EF4-FFF2-40B4-BE49-F238E27FC236}">
                  <a16:creationId xmlns="" xmlns:a16="http://schemas.microsoft.com/office/drawing/2014/main" id="{D5B13FE9-7783-F740-A640-E15C99B0C3D4}"/>
                </a:ext>
              </a:extLst>
            </p:cNvPr>
            <p:cNvSpPr>
              <a:spLocks noChangeAspect="1"/>
            </p:cNvSpPr>
            <p:nvPr/>
          </p:nvSpPr>
          <p:spPr>
            <a:xfrm>
              <a:off x="2838924" y="4415055"/>
              <a:ext cx="910523" cy="910523"/>
            </a:xfrm>
            <a:prstGeom prst="rect">
              <a:avLst/>
            </a:prstGeom>
            <a:blipFill rotWithShape="1">
              <a:blip r:embed="rId6">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grpSp>
      <p:grpSp>
        <p:nvGrpSpPr>
          <p:cNvPr id="15" name="Group 14">
            <a:extLst>
              <a:ext uri="{FF2B5EF4-FFF2-40B4-BE49-F238E27FC236}">
                <a16:creationId xmlns="" xmlns:a16="http://schemas.microsoft.com/office/drawing/2014/main" id="{27A74DA7-F73B-3F49-90FE-CDD72EA9F273}"/>
              </a:ext>
            </a:extLst>
          </p:cNvPr>
          <p:cNvGrpSpPr/>
          <p:nvPr/>
        </p:nvGrpSpPr>
        <p:grpSpPr>
          <a:xfrm>
            <a:off x="7250873" y="4415056"/>
            <a:ext cx="3507474" cy="993085"/>
            <a:chOff x="7250873" y="4415056"/>
            <a:chExt cx="3507474" cy="993085"/>
          </a:xfrm>
        </p:grpSpPr>
        <p:sp>
          <p:nvSpPr>
            <p:cNvPr id="38" name="Freeform 37">
              <a:extLst>
                <a:ext uri="{FF2B5EF4-FFF2-40B4-BE49-F238E27FC236}">
                  <a16:creationId xmlns="" xmlns:a16="http://schemas.microsoft.com/office/drawing/2014/main" id="{495C8E0D-5C16-7448-B56C-50A26C8D52F5}"/>
                </a:ext>
              </a:extLst>
            </p:cNvPr>
            <p:cNvSpPr/>
            <p:nvPr/>
          </p:nvSpPr>
          <p:spPr>
            <a:xfrm>
              <a:off x="8161396" y="4415056"/>
              <a:ext cx="2596951" cy="910523"/>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844550">
                <a:lnSpc>
                  <a:spcPct val="125000"/>
                </a:lnSpc>
                <a:spcBef>
                  <a:spcPct val="0"/>
                </a:spcBef>
                <a:spcAft>
                  <a:spcPct val="35000"/>
                </a:spcAft>
                <a:buClr>
                  <a:srgbClr val="000000"/>
                </a:buClr>
                <a:defRPr/>
              </a:pP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 A team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delivers results. </a:t>
              </a:r>
            </a:p>
          </p:txBody>
        </p:sp>
        <p:sp>
          <p:nvSpPr>
            <p:cNvPr id="48" name="Google Shape;202;p5">
              <a:extLst>
                <a:ext uri="{FF2B5EF4-FFF2-40B4-BE49-F238E27FC236}">
                  <a16:creationId xmlns="" xmlns:a16="http://schemas.microsoft.com/office/drawing/2014/main" id="{1FFF8BF9-0DB2-C64B-B941-327AAD837E37}"/>
                </a:ext>
              </a:extLst>
            </p:cNvPr>
            <p:cNvSpPr/>
            <p:nvPr/>
          </p:nvSpPr>
          <p:spPr>
            <a:xfrm>
              <a:off x="7250873" y="4446938"/>
              <a:ext cx="910523" cy="961203"/>
            </a:xfrm>
            <a:prstGeom prst="rect">
              <a:avLst/>
            </a:prstGeom>
            <a:blipFill rotWithShape="1">
              <a:blip r:embed="rId7">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grpSp>
    </p:spTree>
    <p:extLst>
      <p:ext uri="{BB962C8B-B14F-4D97-AF65-F5344CB8AC3E}">
        <p14:creationId xmlns:p14="http://schemas.microsoft.com/office/powerpoint/2010/main" val="28761625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a:xfrm>
            <a:off x="581024" y="558800"/>
            <a:ext cx="11438724" cy="584200"/>
          </a:xfrm>
        </p:spPr>
        <p:txBody>
          <a:bodyPr>
            <a:normAutofit/>
          </a:bodyPr>
          <a:lstStyle/>
          <a:p>
            <a:r>
              <a:rPr lang="en-GB" sz="2800" noProof="0" dirty="0"/>
              <a:t>Practitioners-Professionals Perspectives: Team Considerations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76</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sz="quarter" idx="13"/>
          </p:nvPr>
        </p:nvSpPr>
        <p:spPr>
          <a:xfrm>
            <a:off x="581025" y="137246"/>
            <a:ext cx="10313230" cy="297144"/>
          </a:xfrm>
        </p:spPr>
        <p:txBody>
          <a:bodyPr/>
          <a:lstStyle/>
          <a:p>
            <a:pPr lvl="0"/>
            <a:r>
              <a:rPr lang="en-GB" noProof="0" dirty="0"/>
              <a:t>Module 6: </a:t>
            </a:r>
            <a:r>
              <a:rPr lang="en-GB" noProof="0" dirty="0">
                <a:sym typeface="Century Gothic"/>
              </a:rPr>
              <a:t>Building a Multi-Actor Team</a:t>
            </a:r>
            <a:endParaRPr lang="en-GB" noProof="0" dirty="0"/>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grpSp>
        <p:nvGrpSpPr>
          <p:cNvPr id="2" name="Group 1">
            <a:extLst>
              <a:ext uri="{FF2B5EF4-FFF2-40B4-BE49-F238E27FC236}">
                <a16:creationId xmlns="" xmlns:a16="http://schemas.microsoft.com/office/drawing/2014/main" id="{CF16A6CA-955A-7047-88A8-0CC8B95E0A63}"/>
              </a:ext>
            </a:extLst>
          </p:cNvPr>
          <p:cNvGrpSpPr/>
          <p:nvPr/>
        </p:nvGrpSpPr>
        <p:grpSpPr>
          <a:xfrm>
            <a:off x="1319212" y="1979842"/>
            <a:ext cx="9575043" cy="3872667"/>
            <a:chOff x="581024" y="1648810"/>
            <a:chExt cx="10927317" cy="4419599"/>
          </a:xfrm>
        </p:grpSpPr>
        <p:sp>
          <p:nvSpPr>
            <p:cNvPr id="21" name="Oval 20">
              <a:extLst>
                <a:ext uri="{FF2B5EF4-FFF2-40B4-BE49-F238E27FC236}">
                  <a16:creationId xmlns="" xmlns:a16="http://schemas.microsoft.com/office/drawing/2014/main" id="{AFCE08A4-16FF-4A43-8855-4BC13F0EF9F1}"/>
                </a:ext>
              </a:extLst>
            </p:cNvPr>
            <p:cNvSpPr/>
            <p:nvPr/>
          </p:nvSpPr>
          <p:spPr>
            <a:xfrm>
              <a:off x="581024" y="3858610"/>
              <a:ext cx="1835017" cy="1808764"/>
            </a:xfrm>
            <a:prstGeom prst="ellipse">
              <a:avLst/>
            </a:prstGeom>
            <a:gradFill>
              <a:gsLst>
                <a:gs pos="0">
                  <a:schemeClr val="tx2">
                    <a:lumMod val="90000"/>
                    <a:lumOff val="10000"/>
                  </a:schemeClr>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rmAutofit/>
            </a:bodyPr>
            <a:lstStyle/>
            <a:p>
              <a:pPr lvl="0" algn="ctr" defTabSz="914400">
                <a:buClr>
                  <a:srgbClr val="000000"/>
                </a:buClr>
                <a:defRPr/>
              </a:pPr>
              <a:r>
                <a:rPr lang="en-GB" sz="2400" b="1" dirty="0">
                  <a:solidFill>
                    <a:schemeClr val="bg1"/>
                  </a:solidFill>
                  <a:latin typeface="Open Sans" panose="020B0606030504020204" pitchFamily="34" charset="0"/>
                  <a:sym typeface="Arial"/>
                </a:rPr>
                <a:t>Youth</a:t>
              </a:r>
              <a:endParaRPr lang="en-GB" sz="2400" dirty="0">
                <a:solidFill>
                  <a:schemeClr val="bg1"/>
                </a:solidFill>
                <a:latin typeface="Open Sans" panose="020B0606030504020204" pitchFamily="34" charset="0"/>
                <a:sym typeface="Arial"/>
              </a:endParaRPr>
            </a:p>
          </p:txBody>
        </p:sp>
        <p:sp>
          <p:nvSpPr>
            <p:cNvPr id="22" name="Oval 21">
              <a:extLst>
                <a:ext uri="{FF2B5EF4-FFF2-40B4-BE49-F238E27FC236}">
                  <a16:creationId xmlns="" xmlns:a16="http://schemas.microsoft.com/office/drawing/2014/main" id="{9DC0A138-A72D-224B-9DA2-472B308038C1}"/>
                </a:ext>
              </a:extLst>
            </p:cNvPr>
            <p:cNvSpPr/>
            <p:nvPr/>
          </p:nvSpPr>
          <p:spPr>
            <a:xfrm>
              <a:off x="2847974" y="4259645"/>
              <a:ext cx="1835017" cy="1808764"/>
            </a:xfrm>
            <a:prstGeom prst="ellipse">
              <a:avLst/>
            </a:prstGeom>
            <a:gradFill>
              <a:gsLst>
                <a:gs pos="0">
                  <a:schemeClr val="tx2">
                    <a:lumMod val="75000"/>
                    <a:lumOff val="25000"/>
                  </a:schemeClr>
                </a:gs>
                <a:gs pos="88000">
                  <a:schemeClr val="tx2">
                    <a:lumMod val="50000"/>
                    <a:lumOff val="50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Social</a:t>
              </a:r>
              <a:br>
                <a:rPr lang="en-GB" sz="2000" b="1" dirty="0">
                  <a:solidFill>
                    <a:schemeClr val="bg1"/>
                  </a:solidFill>
                  <a:latin typeface="Open Sans" panose="020B0606030504020204" pitchFamily="34" charset="0"/>
                  <a:sym typeface="Arial"/>
                </a:rPr>
              </a:br>
              <a:r>
                <a:rPr lang="en-GB" sz="2000" b="1" dirty="0">
                  <a:solidFill>
                    <a:schemeClr val="bg1"/>
                  </a:solidFill>
                  <a:latin typeface="Open Sans" panose="020B0606030504020204" pitchFamily="34" charset="0"/>
                  <a:sym typeface="Arial"/>
                </a:rPr>
                <a:t>Worker</a:t>
              </a:r>
              <a:endParaRPr lang="en-GB" sz="2000" dirty="0">
                <a:solidFill>
                  <a:schemeClr val="bg1"/>
                </a:solidFill>
                <a:latin typeface="Open Sans" panose="020B0606030504020204" pitchFamily="34" charset="0"/>
                <a:sym typeface="Arial"/>
              </a:endParaRPr>
            </a:p>
          </p:txBody>
        </p:sp>
        <p:sp>
          <p:nvSpPr>
            <p:cNvPr id="23" name="Oval 22">
              <a:extLst>
                <a:ext uri="{FF2B5EF4-FFF2-40B4-BE49-F238E27FC236}">
                  <a16:creationId xmlns="" xmlns:a16="http://schemas.microsoft.com/office/drawing/2014/main" id="{5479B527-8159-7F4E-B743-3889534F2A4D}"/>
                </a:ext>
              </a:extLst>
            </p:cNvPr>
            <p:cNvSpPr/>
            <p:nvPr/>
          </p:nvSpPr>
          <p:spPr>
            <a:xfrm>
              <a:off x="5114924" y="3858610"/>
              <a:ext cx="1835017" cy="1808764"/>
            </a:xfrm>
            <a:prstGeom prst="ellipse">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rmAutofit/>
            </a:bodyPr>
            <a:lstStyle/>
            <a:p>
              <a:pPr lvl="0" algn="ctr" defTabSz="914400">
                <a:buClr>
                  <a:srgbClr val="000000"/>
                </a:buClr>
                <a:defRPr/>
              </a:pPr>
              <a:r>
                <a:rPr lang="en-GB" sz="2400" b="1" dirty="0">
                  <a:solidFill>
                    <a:schemeClr val="bg1"/>
                  </a:solidFill>
                  <a:latin typeface="Open Sans" panose="020B0606030504020204" pitchFamily="34" charset="0"/>
                  <a:sym typeface="Arial"/>
                </a:rPr>
                <a:t>Health</a:t>
              </a:r>
              <a:endParaRPr lang="en-GB" sz="2400" dirty="0">
                <a:solidFill>
                  <a:schemeClr val="bg1"/>
                </a:solidFill>
                <a:latin typeface="Open Sans" panose="020B0606030504020204" pitchFamily="34" charset="0"/>
                <a:sym typeface="Arial"/>
              </a:endParaRPr>
            </a:p>
          </p:txBody>
        </p:sp>
        <p:sp>
          <p:nvSpPr>
            <p:cNvPr id="25" name="Oval 24">
              <a:extLst>
                <a:ext uri="{FF2B5EF4-FFF2-40B4-BE49-F238E27FC236}">
                  <a16:creationId xmlns="" xmlns:a16="http://schemas.microsoft.com/office/drawing/2014/main" id="{B05FF5F7-C576-3946-B4EE-9C15C2FD7FD5}"/>
                </a:ext>
              </a:extLst>
            </p:cNvPr>
            <p:cNvSpPr/>
            <p:nvPr/>
          </p:nvSpPr>
          <p:spPr>
            <a:xfrm>
              <a:off x="7381874" y="4259644"/>
              <a:ext cx="1835017" cy="1808764"/>
            </a:xfrm>
            <a:prstGeom prst="ellipse">
              <a:avLst/>
            </a:prstGeom>
            <a:gradFill>
              <a:gsLst>
                <a:gs pos="0">
                  <a:schemeClr val="tx2">
                    <a:lumMod val="90000"/>
                    <a:lumOff val="10000"/>
                  </a:schemeClr>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rm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Teacher</a:t>
              </a:r>
              <a:endParaRPr lang="en-GB" sz="2000" dirty="0">
                <a:solidFill>
                  <a:schemeClr val="bg1"/>
                </a:solidFill>
                <a:latin typeface="Open Sans" panose="020B0606030504020204" pitchFamily="34" charset="0"/>
                <a:sym typeface="Arial"/>
              </a:endParaRPr>
            </a:p>
          </p:txBody>
        </p:sp>
        <p:sp>
          <p:nvSpPr>
            <p:cNvPr id="26" name="Oval 25">
              <a:extLst>
                <a:ext uri="{FF2B5EF4-FFF2-40B4-BE49-F238E27FC236}">
                  <a16:creationId xmlns="" xmlns:a16="http://schemas.microsoft.com/office/drawing/2014/main" id="{07E009E4-0C8B-DE46-B9A8-F9F0F9AF4DFE}"/>
                </a:ext>
              </a:extLst>
            </p:cNvPr>
            <p:cNvSpPr/>
            <p:nvPr/>
          </p:nvSpPr>
          <p:spPr>
            <a:xfrm>
              <a:off x="9648825" y="3858610"/>
              <a:ext cx="1859516" cy="1808764"/>
            </a:xfrm>
            <a:prstGeom prst="ellipse">
              <a:avLst/>
            </a:prstGeom>
            <a:gradFill>
              <a:gsLst>
                <a:gs pos="0">
                  <a:schemeClr val="tx2">
                    <a:lumMod val="75000"/>
                    <a:lumOff val="25000"/>
                  </a:schemeClr>
                </a:gs>
                <a:gs pos="88000">
                  <a:schemeClr val="tx2">
                    <a:lumMod val="50000"/>
                    <a:lumOff val="50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lvl="0" algn="ctr" defTabSz="914400">
                <a:buClr>
                  <a:srgbClr val="000000"/>
                </a:buClr>
                <a:defRPr/>
              </a:pPr>
              <a:r>
                <a:rPr lang="en-GB" sz="1600" b="1" dirty="0">
                  <a:solidFill>
                    <a:schemeClr val="bg1"/>
                  </a:solidFill>
                  <a:latin typeface="Open Sans" panose="020B0606030504020204" pitchFamily="34" charset="0"/>
                  <a:sym typeface="Arial"/>
                </a:rPr>
                <a:t>Counsellor</a:t>
              </a:r>
              <a:endParaRPr lang="en-GB" sz="1600" dirty="0">
                <a:solidFill>
                  <a:schemeClr val="bg1"/>
                </a:solidFill>
                <a:latin typeface="Open Sans" panose="020B0606030504020204" pitchFamily="34" charset="0"/>
                <a:sym typeface="Arial"/>
              </a:endParaRPr>
            </a:p>
          </p:txBody>
        </p:sp>
        <p:sp>
          <p:nvSpPr>
            <p:cNvPr id="27" name="Oval 26">
              <a:extLst>
                <a:ext uri="{FF2B5EF4-FFF2-40B4-BE49-F238E27FC236}">
                  <a16:creationId xmlns="" xmlns:a16="http://schemas.microsoft.com/office/drawing/2014/main" id="{84C30707-DCBA-2E44-ABE5-F2D5602D517A}"/>
                </a:ext>
              </a:extLst>
            </p:cNvPr>
            <p:cNvSpPr/>
            <p:nvPr/>
          </p:nvSpPr>
          <p:spPr>
            <a:xfrm>
              <a:off x="581024" y="1648810"/>
              <a:ext cx="1835017" cy="1808765"/>
            </a:xfrm>
            <a:prstGeom prst="ellipse">
              <a:avLst/>
            </a:prstGeom>
            <a:gradFill>
              <a:gsLst>
                <a:gs pos="0">
                  <a:schemeClr val="tx2">
                    <a:lumMod val="75000"/>
                    <a:lumOff val="25000"/>
                  </a:schemeClr>
                </a:gs>
                <a:gs pos="88000">
                  <a:schemeClr val="tx2">
                    <a:lumMod val="50000"/>
                    <a:lumOff val="50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rmAutofit/>
            </a:bodyPr>
            <a:lstStyle/>
            <a:p>
              <a:pPr lvl="0" algn="ctr" defTabSz="914400">
                <a:buClr>
                  <a:srgbClr val="000000"/>
                </a:buClr>
                <a:defRPr/>
              </a:pPr>
              <a:r>
                <a:rPr lang="en-GB" sz="2400" b="1" dirty="0">
                  <a:solidFill>
                    <a:schemeClr val="bg1"/>
                  </a:solidFill>
                  <a:latin typeface="Open Sans" panose="020B0606030504020204" pitchFamily="34" charset="0"/>
                  <a:sym typeface="Arial"/>
                </a:rPr>
                <a:t>Family</a:t>
              </a:r>
              <a:endParaRPr lang="en-GB" sz="2400" dirty="0">
                <a:solidFill>
                  <a:schemeClr val="bg1"/>
                </a:solidFill>
                <a:latin typeface="Open Sans" panose="020B0606030504020204" pitchFamily="34" charset="0"/>
                <a:sym typeface="Arial"/>
              </a:endParaRPr>
            </a:p>
          </p:txBody>
        </p:sp>
        <p:sp>
          <p:nvSpPr>
            <p:cNvPr id="28" name="Oval 27">
              <a:extLst>
                <a:ext uri="{FF2B5EF4-FFF2-40B4-BE49-F238E27FC236}">
                  <a16:creationId xmlns="" xmlns:a16="http://schemas.microsoft.com/office/drawing/2014/main" id="{CBE1A9EE-E297-8044-9435-A6D9DBF471ED}"/>
                </a:ext>
              </a:extLst>
            </p:cNvPr>
            <p:cNvSpPr/>
            <p:nvPr/>
          </p:nvSpPr>
          <p:spPr>
            <a:xfrm>
              <a:off x="2847974" y="2049845"/>
              <a:ext cx="1835017" cy="1808765"/>
            </a:xfrm>
            <a:prstGeom prst="ellipse">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rmAutofit/>
            </a:bodyPr>
            <a:lstStyle/>
            <a:p>
              <a:pPr lvl="0" algn="ctr" defTabSz="914400">
                <a:buClr>
                  <a:srgbClr val="000000"/>
                </a:buClr>
                <a:defRPr/>
              </a:pPr>
              <a:r>
                <a:rPr lang="en-GB" sz="2400" b="1" dirty="0">
                  <a:solidFill>
                    <a:schemeClr val="bg1"/>
                  </a:solidFill>
                  <a:latin typeface="Open Sans" panose="020B0606030504020204" pitchFamily="34" charset="0"/>
                  <a:sym typeface="Arial"/>
                </a:rPr>
                <a:t>CSO</a:t>
              </a:r>
              <a:endParaRPr lang="en-GB" sz="2400" dirty="0">
                <a:solidFill>
                  <a:schemeClr val="bg1"/>
                </a:solidFill>
                <a:latin typeface="Open Sans" panose="020B0606030504020204" pitchFamily="34" charset="0"/>
                <a:sym typeface="Arial"/>
              </a:endParaRPr>
            </a:p>
          </p:txBody>
        </p:sp>
        <p:sp>
          <p:nvSpPr>
            <p:cNvPr id="29" name="Oval 28">
              <a:extLst>
                <a:ext uri="{FF2B5EF4-FFF2-40B4-BE49-F238E27FC236}">
                  <a16:creationId xmlns="" xmlns:a16="http://schemas.microsoft.com/office/drawing/2014/main" id="{89EE8465-222C-4246-8164-F8A12FF85C2D}"/>
                </a:ext>
              </a:extLst>
            </p:cNvPr>
            <p:cNvSpPr/>
            <p:nvPr/>
          </p:nvSpPr>
          <p:spPr>
            <a:xfrm>
              <a:off x="5114924" y="1648810"/>
              <a:ext cx="1835017" cy="1808765"/>
            </a:xfrm>
            <a:prstGeom prst="ellipse">
              <a:avLst/>
            </a:prstGeom>
            <a:gradFill>
              <a:gsLst>
                <a:gs pos="0">
                  <a:schemeClr val="tx2">
                    <a:lumMod val="90000"/>
                    <a:lumOff val="10000"/>
                  </a:schemeClr>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defTabSz="914400">
                <a:buClr>
                  <a:srgbClr val="000000"/>
                </a:buClr>
                <a:defRPr/>
              </a:pPr>
              <a:r>
                <a:rPr lang="en-GB" sz="1900" b="1" dirty="0">
                  <a:solidFill>
                    <a:schemeClr val="bg1"/>
                  </a:solidFill>
                  <a:latin typeface="Open Sans" panose="020B0606030504020204" pitchFamily="34" charset="0"/>
                  <a:sym typeface="Arial"/>
                </a:rPr>
                <a:t>Religious</a:t>
              </a:r>
              <a:br>
                <a:rPr lang="en-GB" sz="1900" b="1" dirty="0">
                  <a:solidFill>
                    <a:schemeClr val="bg1"/>
                  </a:solidFill>
                  <a:latin typeface="Open Sans" panose="020B0606030504020204" pitchFamily="34" charset="0"/>
                  <a:sym typeface="Arial"/>
                </a:rPr>
              </a:br>
              <a:r>
                <a:rPr lang="en-GB" sz="1900" b="1" dirty="0">
                  <a:solidFill>
                    <a:schemeClr val="bg1"/>
                  </a:solidFill>
                  <a:latin typeface="Open Sans" panose="020B0606030504020204" pitchFamily="34" charset="0"/>
                  <a:sym typeface="Arial"/>
                </a:rPr>
                <a:t>Leader</a:t>
              </a:r>
              <a:endParaRPr lang="en-GB" sz="1900" dirty="0">
                <a:solidFill>
                  <a:schemeClr val="bg1"/>
                </a:solidFill>
                <a:latin typeface="Open Sans" panose="020B0606030504020204" pitchFamily="34" charset="0"/>
                <a:sym typeface="Arial"/>
              </a:endParaRPr>
            </a:p>
          </p:txBody>
        </p:sp>
        <p:sp>
          <p:nvSpPr>
            <p:cNvPr id="31" name="Oval 30">
              <a:extLst>
                <a:ext uri="{FF2B5EF4-FFF2-40B4-BE49-F238E27FC236}">
                  <a16:creationId xmlns="" xmlns:a16="http://schemas.microsoft.com/office/drawing/2014/main" id="{4F43DD8A-3F75-0043-8F08-D767F6C446A0}"/>
                </a:ext>
              </a:extLst>
            </p:cNvPr>
            <p:cNvSpPr/>
            <p:nvPr/>
          </p:nvSpPr>
          <p:spPr>
            <a:xfrm>
              <a:off x="7381874" y="2049845"/>
              <a:ext cx="1835017" cy="1808765"/>
            </a:xfrm>
            <a:prstGeom prst="ellipse">
              <a:avLst/>
            </a:prstGeom>
            <a:gradFill>
              <a:gsLst>
                <a:gs pos="0">
                  <a:schemeClr val="tx2">
                    <a:lumMod val="75000"/>
                    <a:lumOff val="25000"/>
                  </a:schemeClr>
                </a:gs>
                <a:gs pos="88000">
                  <a:schemeClr val="tx2">
                    <a:lumMod val="50000"/>
                    <a:lumOff val="50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rm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Former</a:t>
              </a:r>
              <a:endParaRPr lang="en-GB" sz="2000" dirty="0">
                <a:solidFill>
                  <a:schemeClr val="bg1"/>
                </a:solidFill>
                <a:latin typeface="Open Sans" panose="020B0606030504020204" pitchFamily="34" charset="0"/>
                <a:sym typeface="Arial"/>
              </a:endParaRPr>
            </a:p>
          </p:txBody>
        </p:sp>
        <p:sp>
          <p:nvSpPr>
            <p:cNvPr id="32" name="Oval 31">
              <a:extLst>
                <a:ext uri="{FF2B5EF4-FFF2-40B4-BE49-F238E27FC236}">
                  <a16:creationId xmlns="" xmlns:a16="http://schemas.microsoft.com/office/drawing/2014/main" id="{ACB19C0E-E2C1-9042-89A2-3C1FAEB9C728}"/>
                </a:ext>
              </a:extLst>
            </p:cNvPr>
            <p:cNvSpPr/>
            <p:nvPr/>
          </p:nvSpPr>
          <p:spPr>
            <a:xfrm>
              <a:off x="9648825" y="1648810"/>
              <a:ext cx="1835017" cy="1808766"/>
            </a:xfrm>
            <a:prstGeom prst="ellipse">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rmAutofit/>
            </a:bodyPr>
            <a:lstStyle/>
            <a:p>
              <a:pPr lvl="0" algn="ctr" defTabSz="914400">
                <a:buClr>
                  <a:srgbClr val="000000"/>
                </a:buClr>
                <a:defRPr/>
              </a:pPr>
              <a:r>
                <a:rPr lang="en-GB" sz="2400" b="1" dirty="0">
                  <a:solidFill>
                    <a:schemeClr val="bg1"/>
                  </a:solidFill>
                  <a:latin typeface="Open Sans" panose="020B0606030504020204" pitchFamily="34" charset="0"/>
                  <a:sym typeface="Arial"/>
                </a:rPr>
                <a:t>Coach</a:t>
              </a:r>
              <a:endParaRPr lang="en-GB" sz="2400" dirty="0">
                <a:solidFill>
                  <a:schemeClr val="bg1"/>
                </a:solidFill>
                <a:latin typeface="Open Sans" panose="020B0606030504020204" pitchFamily="34" charset="0"/>
                <a:sym typeface="Arial"/>
              </a:endParaRPr>
            </a:p>
          </p:txBody>
        </p:sp>
      </p:grpSp>
    </p:spTree>
    <p:extLst>
      <p:ext uri="{BB962C8B-B14F-4D97-AF65-F5344CB8AC3E}">
        <p14:creationId xmlns:p14="http://schemas.microsoft.com/office/powerpoint/2010/main" val="7904519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a:xfrm>
            <a:off x="581024" y="558800"/>
            <a:ext cx="11179175" cy="584200"/>
          </a:xfrm>
        </p:spPr>
        <p:txBody>
          <a:bodyPr>
            <a:normAutofit/>
          </a:bodyPr>
          <a:lstStyle/>
          <a:p>
            <a:r>
              <a:rPr lang="en-GB" noProof="0" dirty="0"/>
              <a:t>P/CVE “Teams”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77</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sz="quarter" idx="13"/>
          </p:nvPr>
        </p:nvSpPr>
        <p:spPr>
          <a:xfrm>
            <a:off x="581025" y="137246"/>
            <a:ext cx="10313230" cy="297144"/>
          </a:xfrm>
        </p:spPr>
        <p:txBody>
          <a:bodyPr/>
          <a:lstStyle/>
          <a:p>
            <a:pPr lvl="0"/>
            <a:r>
              <a:rPr lang="en-GB" noProof="0" dirty="0"/>
              <a:t>Module 6: </a:t>
            </a:r>
            <a:r>
              <a:rPr lang="en-GB" noProof="0" dirty="0">
                <a:sym typeface="Century Gothic"/>
              </a:rPr>
              <a:t>Building a Multi-Actor Team</a:t>
            </a:r>
            <a:endParaRPr lang="en-GB" noProof="0" dirty="0"/>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
        <p:nvSpPr>
          <p:cNvPr id="36" name="Title 6">
            <a:extLst>
              <a:ext uri="{FF2B5EF4-FFF2-40B4-BE49-F238E27FC236}">
                <a16:creationId xmlns="" xmlns:a16="http://schemas.microsoft.com/office/drawing/2014/main" id="{6801D569-4B4E-FB4C-9498-4729D83A56F7}"/>
              </a:ext>
            </a:extLst>
          </p:cNvPr>
          <p:cNvSpPr txBox="1">
            <a:spLocks/>
          </p:cNvSpPr>
          <p:nvPr/>
        </p:nvSpPr>
        <p:spPr>
          <a:xfrm>
            <a:off x="1738870" y="2091362"/>
            <a:ext cx="10280093"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chemeClr val="tx2"/>
                </a:solidFill>
              </a:rPr>
              <a:t>Formal</a:t>
            </a:r>
          </a:p>
        </p:txBody>
      </p:sp>
      <p:sp>
        <p:nvSpPr>
          <p:cNvPr id="37" name="Title 6">
            <a:extLst>
              <a:ext uri="{FF2B5EF4-FFF2-40B4-BE49-F238E27FC236}">
                <a16:creationId xmlns="" xmlns:a16="http://schemas.microsoft.com/office/drawing/2014/main" id="{227BAFEE-7A87-8141-AF6F-E647F3BC085E}"/>
              </a:ext>
            </a:extLst>
          </p:cNvPr>
          <p:cNvSpPr txBox="1">
            <a:spLocks/>
          </p:cNvSpPr>
          <p:nvPr/>
        </p:nvSpPr>
        <p:spPr>
          <a:xfrm>
            <a:off x="1738870" y="3022695"/>
            <a:ext cx="10280093"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chemeClr val="tx2"/>
                </a:solidFill>
              </a:rPr>
              <a:t>Ad hoc</a:t>
            </a:r>
          </a:p>
        </p:txBody>
      </p:sp>
      <p:sp>
        <p:nvSpPr>
          <p:cNvPr id="39" name="Title 6">
            <a:extLst>
              <a:ext uri="{FF2B5EF4-FFF2-40B4-BE49-F238E27FC236}">
                <a16:creationId xmlns="" xmlns:a16="http://schemas.microsoft.com/office/drawing/2014/main" id="{48B998EE-0A8A-7A46-A32C-95100EED8591}"/>
              </a:ext>
            </a:extLst>
          </p:cNvPr>
          <p:cNvSpPr txBox="1">
            <a:spLocks/>
          </p:cNvSpPr>
          <p:nvPr/>
        </p:nvSpPr>
        <p:spPr>
          <a:xfrm>
            <a:off x="1738870" y="3954028"/>
            <a:ext cx="10280093"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chemeClr val="tx2"/>
                </a:solidFill>
              </a:rPr>
              <a:t>NGO</a:t>
            </a:r>
          </a:p>
        </p:txBody>
      </p:sp>
      <p:sp>
        <p:nvSpPr>
          <p:cNvPr id="40" name="Title 6">
            <a:extLst>
              <a:ext uri="{FF2B5EF4-FFF2-40B4-BE49-F238E27FC236}">
                <a16:creationId xmlns="" xmlns:a16="http://schemas.microsoft.com/office/drawing/2014/main" id="{51562BB2-8696-EF49-9D42-47C06EC23B21}"/>
              </a:ext>
            </a:extLst>
          </p:cNvPr>
          <p:cNvSpPr txBox="1">
            <a:spLocks/>
          </p:cNvSpPr>
          <p:nvPr/>
        </p:nvSpPr>
        <p:spPr>
          <a:xfrm>
            <a:off x="1738870" y="4885362"/>
            <a:ext cx="10280093"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chemeClr val="tx2"/>
                </a:solidFill>
              </a:rPr>
              <a:t>Frequency</a:t>
            </a:r>
          </a:p>
        </p:txBody>
      </p:sp>
      <p:pic>
        <p:nvPicPr>
          <p:cNvPr id="41" name="Google Shape;262;p7" descr="Icon&#10;&#10;Description automatically generated">
            <a:extLst>
              <a:ext uri="{FF2B5EF4-FFF2-40B4-BE49-F238E27FC236}">
                <a16:creationId xmlns="" xmlns:a16="http://schemas.microsoft.com/office/drawing/2014/main" id="{E4A83341-C9A9-9840-9C7F-267071B1156D}"/>
              </a:ext>
            </a:extLst>
          </p:cNvPr>
          <p:cNvPicPr preferRelativeResize="0"/>
          <p:nvPr/>
        </p:nvPicPr>
        <p:blipFill rotWithShape="1">
          <a:blip r:embed="rId3">
            <a:alphaModFix/>
          </a:blip>
          <a:srcRect/>
          <a:stretch/>
        </p:blipFill>
        <p:spPr>
          <a:xfrm>
            <a:off x="7635637" y="1907242"/>
            <a:ext cx="3569175" cy="3517727"/>
          </a:xfrm>
          <a:prstGeom prst="rect">
            <a:avLst/>
          </a:prstGeom>
          <a:noFill/>
          <a:ln>
            <a:noFill/>
          </a:ln>
        </p:spPr>
      </p:pic>
    </p:spTree>
    <p:extLst>
      <p:ext uri="{BB962C8B-B14F-4D97-AF65-F5344CB8AC3E}">
        <p14:creationId xmlns:p14="http://schemas.microsoft.com/office/powerpoint/2010/main" val="37846365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78</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0" y="1773238"/>
            <a:ext cx="8983955" cy="3902607"/>
          </a:xfrm>
        </p:spPr>
        <p:txBody>
          <a:bodyPr wrap="square">
            <a:spAutoFit/>
          </a:bodyPr>
          <a:lstStyle/>
          <a:p>
            <a:pPr marL="0" lvl="0" indent="0">
              <a:buNone/>
            </a:pPr>
            <a:r>
              <a:rPr lang="en-GB" b="1" noProof="0" dirty="0">
                <a:sym typeface="Calibri"/>
              </a:rPr>
              <a:t>Instructions</a:t>
            </a:r>
          </a:p>
          <a:p>
            <a:pPr marL="0" lvl="0" indent="0">
              <a:buNone/>
            </a:pPr>
            <a:r>
              <a:rPr lang="en-GB" noProof="0" dirty="0">
                <a:sym typeface="Calibri"/>
              </a:rPr>
              <a:t>Discuss and then answer the following questions:</a:t>
            </a:r>
          </a:p>
          <a:p>
            <a:pPr marL="342900" indent="-342900">
              <a:buFont typeface="+mj-lt"/>
              <a:buAutoNum type="alphaLcParenR"/>
            </a:pPr>
            <a:r>
              <a:rPr lang="en-GB" noProof="0" dirty="0">
                <a:sym typeface="Arial"/>
              </a:rPr>
              <a:t>Who should be part of the team?</a:t>
            </a:r>
          </a:p>
          <a:p>
            <a:pPr marL="342900" indent="-342900">
              <a:buFont typeface="+mj-lt"/>
              <a:buAutoNum type="alphaLcParenR"/>
            </a:pPr>
            <a:r>
              <a:rPr lang="en-GB" noProof="0" dirty="0">
                <a:sym typeface="Arial"/>
              </a:rPr>
              <a:t>What might be some of the challenges to getting them to participate and how can they be overcome?</a:t>
            </a:r>
          </a:p>
          <a:p>
            <a:pPr marL="342900" indent="-342900">
              <a:buFont typeface="+mj-lt"/>
              <a:buAutoNum type="alphaLcParenR"/>
            </a:pPr>
            <a:r>
              <a:rPr lang="en-GB" noProof="0" dirty="0">
                <a:sym typeface="Arial"/>
              </a:rPr>
              <a:t>What type of multi-actor team might work best for your community?</a:t>
            </a:r>
          </a:p>
          <a:p>
            <a:pPr marL="666900" lvl="1" indent="-342900">
              <a:buFont typeface="+mj-lt"/>
              <a:buAutoNum type="alphaLcParenR"/>
            </a:pPr>
            <a:endParaRPr lang="en-GB" noProof="0" dirty="0">
              <a:sym typeface="Arial"/>
            </a:endParaRP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pPr lvl="0"/>
            <a:r>
              <a:rPr lang="en-GB" noProof="0" dirty="0"/>
              <a:t>Module 6: </a:t>
            </a:r>
            <a:r>
              <a:rPr lang="en-GB" noProof="0" dirty="0">
                <a:sym typeface="Century Gothic"/>
              </a:rPr>
              <a:t>Building a Multi-Actor Team</a:t>
            </a:r>
            <a:endParaRPr lang="en-GB" noProof="0" dirty="0"/>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raphic 6" descr="Chat">
            <a:extLst>
              <a:ext uri="{FF2B5EF4-FFF2-40B4-BE49-F238E27FC236}">
                <a16:creationId xmlns="" xmlns:a16="http://schemas.microsoft.com/office/drawing/2014/main" id="{24630EF0-EFF6-C347-9C38-E342254D033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37600641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Roles, Responsibilities and Mandates</a:t>
            </a:r>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79</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28700" y="4493218"/>
            <a:ext cx="10655300" cy="1565024"/>
          </a:xfrm>
        </p:spPr>
        <p:txBody>
          <a:bodyPr wrap="square" numCol="3">
            <a:noAutofit/>
          </a:bodyPr>
          <a:lstStyle/>
          <a:p>
            <a:pPr marL="0" lvl="0" indent="0">
              <a:buNone/>
            </a:pPr>
            <a:r>
              <a:rPr lang="en-GB" b="1" noProof="0" dirty="0">
                <a:sym typeface="Calibri"/>
              </a:rPr>
              <a:t>Purpose and focus</a:t>
            </a:r>
            <a:br>
              <a:rPr lang="en-GB" b="1" noProof="0" dirty="0">
                <a:sym typeface="Calibri"/>
              </a:rPr>
            </a:br>
            <a:r>
              <a:rPr lang="en-GB" noProof="0" dirty="0">
                <a:sym typeface="Calibri"/>
              </a:rPr>
              <a:t>Clarity of threat</a:t>
            </a:r>
          </a:p>
          <a:p>
            <a:pPr lvl="5"/>
            <a:endParaRPr lang="en-GB" noProof="0" dirty="0">
              <a:latin typeface="Open Sans" panose="020B0606030504020204" pitchFamily="34" charset="0"/>
              <a:sym typeface="Calibri"/>
            </a:endParaRPr>
          </a:p>
          <a:p>
            <a:pPr marL="0" indent="0">
              <a:buNone/>
            </a:pPr>
            <a:r>
              <a:rPr lang="en-GB" b="1" noProof="0" dirty="0">
                <a:sym typeface="Calibri"/>
              </a:rPr>
              <a:t>Involvement and roles</a:t>
            </a:r>
            <a:br>
              <a:rPr lang="en-GB" b="1" noProof="0" dirty="0">
                <a:sym typeface="Calibri"/>
              </a:rPr>
            </a:br>
            <a:r>
              <a:rPr lang="en-GB" noProof="0" dirty="0">
                <a:sym typeface="Calibri"/>
              </a:rPr>
              <a:t>Leadership</a:t>
            </a:r>
          </a:p>
          <a:p>
            <a:pPr marL="0" indent="0">
              <a:buNone/>
            </a:pPr>
            <a:endParaRPr lang="en-GB" b="1" noProof="0" dirty="0">
              <a:sym typeface="Calibri"/>
            </a:endParaRPr>
          </a:p>
          <a:p>
            <a:pPr marL="0" indent="0">
              <a:buNone/>
            </a:pPr>
            <a:r>
              <a:rPr lang="en-GB" b="1" noProof="0" dirty="0">
                <a:sym typeface="Calibri"/>
              </a:rPr>
              <a:t>Oversight and review</a:t>
            </a:r>
            <a:br>
              <a:rPr lang="en-GB" b="1" noProof="0" dirty="0">
                <a:sym typeface="Calibri"/>
              </a:rPr>
            </a:br>
            <a:r>
              <a:rPr lang="en-GB" noProof="0" dirty="0">
                <a:sym typeface="Calibri"/>
              </a:rPr>
              <a:t>Process of operations</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pPr lvl="0"/>
            <a:r>
              <a:rPr lang="en-GB" noProof="0" dirty="0"/>
              <a:t>Module 6: </a:t>
            </a:r>
            <a:r>
              <a:rPr lang="en-GB" noProof="0" dirty="0">
                <a:sym typeface="Century Gothic"/>
              </a:rPr>
              <a:t>Building a Multi-Actor Team</a:t>
            </a:r>
            <a:endParaRPr lang="en-GB" noProof="0" dirty="0"/>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oogle Shape;274;p8" descr="Bishop Chess Game - Free vector graphic on Pixabay">
            <a:extLst>
              <a:ext uri="{FF2B5EF4-FFF2-40B4-BE49-F238E27FC236}">
                <a16:creationId xmlns="" xmlns:a16="http://schemas.microsoft.com/office/drawing/2014/main" id="{4437B2D3-EE80-084F-A8C9-6634C23A0283}"/>
              </a:ext>
            </a:extLst>
          </p:cNvPr>
          <p:cNvPicPr preferRelativeResize="0"/>
          <p:nvPr/>
        </p:nvPicPr>
        <p:blipFill rotWithShape="1">
          <a:blip r:embed="rId3">
            <a:alphaModFix/>
            <a:duotone>
              <a:schemeClr val="accent1">
                <a:shade val="45000"/>
                <a:satMod val="135000"/>
              </a:schemeClr>
              <a:prstClr val="white"/>
            </a:duotone>
          </a:blip>
          <a:srcRect/>
          <a:stretch/>
        </p:blipFill>
        <p:spPr>
          <a:xfrm>
            <a:off x="2768258" y="1143000"/>
            <a:ext cx="6896099" cy="3448050"/>
          </a:xfrm>
          <a:prstGeom prst="rect">
            <a:avLst/>
          </a:prstGeom>
          <a:noFill/>
          <a:ln>
            <a:noFill/>
          </a:ln>
        </p:spPr>
      </p:pic>
    </p:spTree>
    <p:extLst>
      <p:ext uri="{BB962C8B-B14F-4D97-AF65-F5344CB8AC3E}">
        <p14:creationId xmlns:p14="http://schemas.microsoft.com/office/powerpoint/2010/main" val="4271597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m3d="http://schemas.microsoft.com/office/drawing/2017/model3d" Requires="am3d">
          <p:graphicFrame>
            <p:nvGraphicFramePr>
              <p:cNvPr id="12" name="3D Model 11" descr="Red Question mark">
                <a:extLst>
                  <a:ext uri="{FF2B5EF4-FFF2-40B4-BE49-F238E27FC236}">
                    <a16:creationId xmlns:a16="http://schemas.microsoft.com/office/drawing/2014/main" id="{4731AD88-4FAB-9447-9C31-46E61E7FFADF}"/>
                  </a:ext>
                </a:extLst>
              </p:cNvPr>
              <p:cNvGraphicFramePr>
                <a:graphicFrameLocks noChangeAspect="1"/>
              </p:cNvGraphicFramePr>
              <p:nvPr>
                <p:extLst>
                  <p:ext uri="{D42A27DB-BD31-4B8C-83A1-F6EECF244321}">
                    <p14:modId xmlns:p14="http://schemas.microsoft.com/office/powerpoint/2010/main" val="3365102937"/>
                  </p:ext>
                </p:extLst>
              </p:nvPr>
            </p:nvGraphicFramePr>
            <p:xfrm>
              <a:off x="10134807" y="3823120"/>
              <a:ext cx="1273043" cy="2242075"/>
            </p:xfrm>
            <a:graphic>
              <a:graphicData uri="http://schemas.microsoft.com/office/drawing/2017/model3d">
                <am3d:model3d r:embed="rId3">
                  <am3d:spPr>
                    <a:xfrm>
                      <a:off x="0" y="0"/>
                      <a:ext cx="1273043" cy="2242075"/>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897562" ay="2351821" az="575066"/>
                    <am3d:postTrans dx="0" dy="0" dz="0"/>
                  </am3d:trans>
                  <am3d:raster rName="Office3DRenderer" rVer="16.0.8326">
                    <am3d:blip r:embed="rId4"/>
                  </am3d:raster>
                  <am3d:objViewport viewportSz="260308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Red Question mark">
                <a:extLst>
                  <a:ext uri="{FF2B5EF4-FFF2-40B4-BE49-F238E27FC236}">
                    <a16:creationId xmlns="" xmlns:a16="http://schemas.microsoft.com/office/drawing/2014/main" id="{4731AD88-4FAB-9447-9C31-46E61E7FFADF}"/>
                  </a:ext>
                </a:extLst>
              </p:cNvPr>
              <p:cNvPicPr>
                <a:picLocks noGrp="1" noRot="1" noChangeAspect="1" noMove="1" noResize="1" noEditPoints="1" noAdjustHandles="1" noChangeArrowheads="1" noChangeShapeType="1" noCrop="1"/>
              </p:cNvPicPr>
              <p:nvPr/>
            </p:nvPicPr>
            <p:blipFill>
              <a:blip r:embed="rId5"/>
              <a:stretch>
                <a:fillRect/>
              </a:stretch>
            </p:blipFill>
            <p:spPr>
              <a:xfrm>
                <a:off x="10134807" y="3823120"/>
                <a:ext cx="1273043" cy="2242075"/>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13" name="3D Model 12" descr="Volume">
                <a:extLst>
                  <a:ext uri="{FF2B5EF4-FFF2-40B4-BE49-F238E27FC236}">
                    <a16:creationId xmlns:a16="http://schemas.microsoft.com/office/drawing/2014/main" id="{A464E39B-374A-4843-8759-8F163F43987B}"/>
                  </a:ext>
                </a:extLst>
              </p:cNvPr>
              <p:cNvGraphicFramePr>
                <a:graphicFrameLocks noChangeAspect="1"/>
              </p:cNvGraphicFramePr>
              <p:nvPr>
                <p:extLst>
                  <p:ext uri="{D42A27DB-BD31-4B8C-83A1-F6EECF244321}">
                    <p14:modId xmlns:p14="http://schemas.microsoft.com/office/powerpoint/2010/main" val="3586519938"/>
                  </p:ext>
                </p:extLst>
              </p:nvPr>
            </p:nvGraphicFramePr>
            <p:xfrm>
              <a:off x="4055719" y="4795066"/>
              <a:ext cx="1698969" cy="1516284"/>
            </p:xfrm>
            <a:graphic>
              <a:graphicData uri="http://schemas.microsoft.com/office/drawing/2017/model3d">
                <am3d:model3d r:embed="rId6">
                  <am3d:spPr>
                    <a:xfrm>
                      <a:off x="0" y="0"/>
                      <a:ext cx="1698969" cy="1516284"/>
                    </a:xfrm>
                    <a:prstGeom prst="rect">
                      <a:avLst/>
                    </a:prstGeom>
                    <a:noFill/>
                  </am3d:spPr>
                  <am3d:camera>
                    <am3d:pos x="0" y="0" z="74518710"/>
                    <am3d:up dx="0" dy="36000000" dz="0"/>
                    <am3d:lookAt x="0" y="0" z="0"/>
                    <am3d:perspective fov="2700000"/>
                  </am3d:camera>
                  <am3d:trans>
                    <am3d:meterPerModelUnit n="4364403" d="1000000"/>
                    <am3d:preTrans dx="-3827380" dy="-15713555" dz="1057486"/>
                    <am3d:scale>
                      <am3d:sx n="1000000" d="1000000"/>
                      <am3d:sy n="1000000" d="1000000"/>
                      <am3d:sz n="1000000" d="1000000"/>
                    </am3d:scale>
                    <am3d:rot ax="-1710511" ay="-1906917" az="957853"/>
                    <am3d:postTrans dx="0" dy="0" dz="0"/>
                  </am3d:trans>
                  <am3d:raster rName="Office3DRenderer" rVer="16.0.8326">
                    <am3d:blip r:embed="rId7"/>
                  </am3d:raster>
                  <am3d:objViewport viewportSz="23556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Volume">
                <a:extLst>
                  <a:ext uri="{FF2B5EF4-FFF2-40B4-BE49-F238E27FC236}">
                    <a16:creationId xmlns="" xmlns:a16="http://schemas.microsoft.com/office/drawing/2014/main" id="{A464E39B-374A-4843-8759-8F163F43987B}"/>
                  </a:ext>
                </a:extLst>
              </p:cNvPr>
              <p:cNvPicPr>
                <a:picLocks noGrp="1" noRot="1" noChangeAspect="1" noMove="1" noResize="1" noEditPoints="1" noAdjustHandles="1" noChangeArrowheads="1" noChangeShapeType="1" noCrop="1"/>
              </p:cNvPicPr>
              <p:nvPr/>
            </p:nvPicPr>
            <p:blipFill>
              <a:blip r:embed="rId8"/>
              <a:stretch>
                <a:fillRect/>
              </a:stretch>
            </p:blipFill>
            <p:spPr>
              <a:xfrm>
                <a:off x="4055719" y="4795066"/>
                <a:ext cx="1698969" cy="1516284"/>
              </a:xfrm>
              <a:prstGeom prst="rect">
                <a:avLst/>
              </a:prstGeom>
              <a:noFill/>
            </p:spPr>
          </p:pic>
        </mc:Fallback>
      </mc:AlternateContent>
      <p:sp>
        <p:nvSpPr>
          <p:cNvPr id="3" name="Text Placeholder 2">
            <a:extLst>
              <a:ext uri="{FF2B5EF4-FFF2-40B4-BE49-F238E27FC236}">
                <a16:creationId xmlns="" xmlns:a16="http://schemas.microsoft.com/office/drawing/2014/main" id="{CD5DA73F-B417-0E46-AEA6-11B031BA1C9B}"/>
              </a:ext>
            </a:extLst>
          </p:cNvPr>
          <p:cNvSpPr>
            <a:spLocks noGrp="1"/>
          </p:cNvSpPr>
          <p:nvPr>
            <p:ph type="body" idx="1"/>
          </p:nvPr>
        </p:nvSpPr>
        <p:spPr>
          <a:xfrm>
            <a:off x="1092200" y="1773238"/>
            <a:ext cx="5087075" cy="461665"/>
          </a:xfrm>
        </p:spPr>
        <p:txBody>
          <a:bodyPr/>
          <a:lstStyle/>
          <a:p>
            <a:r>
              <a:rPr lang="en-GB" noProof="0" dirty="0"/>
              <a:t>Open-Ended Questions</a:t>
            </a:r>
          </a:p>
        </p:txBody>
      </p:sp>
      <p:sp>
        <p:nvSpPr>
          <p:cNvPr id="14" name="Content Placeholder 13">
            <a:extLst>
              <a:ext uri="{FF2B5EF4-FFF2-40B4-BE49-F238E27FC236}">
                <a16:creationId xmlns="" xmlns:a16="http://schemas.microsoft.com/office/drawing/2014/main" id="{EA5F7030-A293-AA47-96F0-06F91ACD4B28}"/>
              </a:ext>
            </a:extLst>
          </p:cNvPr>
          <p:cNvSpPr>
            <a:spLocks noGrp="1"/>
          </p:cNvSpPr>
          <p:nvPr>
            <p:ph sz="half" idx="2"/>
          </p:nvPr>
        </p:nvSpPr>
        <p:spPr>
          <a:xfrm>
            <a:off x="1092200" y="2449068"/>
            <a:ext cx="5651454" cy="3610533"/>
          </a:xfrm>
        </p:spPr>
        <p:txBody>
          <a:bodyPr/>
          <a:lstStyle/>
          <a:p>
            <a:r>
              <a:rPr lang="en-GB" noProof="0" dirty="0"/>
              <a:t>Cannot be answered</a:t>
            </a:r>
            <a:br>
              <a:rPr lang="en-GB" noProof="0" dirty="0"/>
            </a:br>
            <a:r>
              <a:rPr lang="en-GB" noProof="0" dirty="0"/>
              <a:t>with ‘yes’ or ‘no’.</a:t>
            </a:r>
          </a:p>
          <a:p>
            <a:r>
              <a:rPr lang="en-GB" noProof="0" dirty="0"/>
              <a:t>Begin with “what…”, “how…”,</a:t>
            </a:r>
            <a:br>
              <a:rPr lang="en-GB" noProof="0" dirty="0"/>
            </a:br>
            <a:r>
              <a:rPr lang="en-GB" noProof="0" dirty="0"/>
              <a:t>“can you tell me…”,</a:t>
            </a:r>
            <a:br>
              <a:rPr lang="en-GB" noProof="0" dirty="0"/>
            </a:br>
            <a:r>
              <a:rPr lang="en-GB" noProof="0" dirty="0"/>
              <a:t>“please explain…”, etc.</a:t>
            </a:r>
          </a:p>
          <a:p>
            <a:r>
              <a:rPr lang="en-GB" noProof="0" dirty="0"/>
              <a:t>Invite more</a:t>
            </a:r>
            <a:br>
              <a:rPr lang="en-GB" noProof="0" dirty="0"/>
            </a:br>
            <a:r>
              <a:rPr lang="en-GB" noProof="0" dirty="0"/>
              <a:t>information.</a:t>
            </a:r>
          </a:p>
        </p:txBody>
      </p:sp>
      <p:sp>
        <p:nvSpPr>
          <p:cNvPr id="20" name="Text Placeholder 19">
            <a:extLst>
              <a:ext uri="{FF2B5EF4-FFF2-40B4-BE49-F238E27FC236}">
                <a16:creationId xmlns="" xmlns:a16="http://schemas.microsoft.com/office/drawing/2014/main" id="{85596B7D-3788-7644-90E3-C1B47A388C5B}"/>
              </a:ext>
            </a:extLst>
          </p:cNvPr>
          <p:cNvSpPr>
            <a:spLocks noGrp="1"/>
          </p:cNvSpPr>
          <p:nvPr>
            <p:ph type="body" sz="quarter" idx="3"/>
          </p:nvPr>
        </p:nvSpPr>
        <p:spPr>
          <a:xfrm>
            <a:off x="6437628" y="1790606"/>
            <a:ext cx="5087073" cy="461665"/>
          </a:xfrm>
        </p:spPr>
        <p:txBody>
          <a:bodyPr/>
          <a:lstStyle/>
          <a:p>
            <a:r>
              <a:rPr lang="en-GB" noProof="0" dirty="0"/>
              <a:t>Close-Ended Questions</a:t>
            </a:r>
          </a:p>
        </p:txBody>
      </p:sp>
      <p:sp>
        <p:nvSpPr>
          <p:cNvPr id="18" name="Content Placeholder 17">
            <a:extLst>
              <a:ext uri="{FF2B5EF4-FFF2-40B4-BE49-F238E27FC236}">
                <a16:creationId xmlns="" xmlns:a16="http://schemas.microsoft.com/office/drawing/2014/main" id="{CCDB93DD-2960-4046-91DF-A900F2F3F648}"/>
              </a:ext>
            </a:extLst>
          </p:cNvPr>
          <p:cNvSpPr>
            <a:spLocks noGrp="1"/>
          </p:cNvSpPr>
          <p:nvPr>
            <p:ph sz="quarter" idx="4"/>
          </p:nvPr>
        </p:nvSpPr>
        <p:spPr>
          <a:xfrm>
            <a:off x="6437628" y="2449069"/>
            <a:ext cx="5393100" cy="3610532"/>
          </a:xfrm>
        </p:spPr>
        <p:txBody>
          <a:bodyPr/>
          <a:lstStyle/>
          <a:p>
            <a:r>
              <a:rPr lang="en-GB" noProof="0" dirty="0"/>
              <a:t>Can only be answered</a:t>
            </a:r>
            <a:br>
              <a:rPr lang="en-GB" noProof="0" dirty="0"/>
            </a:br>
            <a:r>
              <a:rPr lang="en-GB" noProof="0" dirty="0"/>
              <a:t>with ‘yes’ or ‘no’.</a:t>
            </a:r>
          </a:p>
          <a:p>
            <a:r>
              <a:rPr lang="en-GB" noProof="0" dirty="0"/>
              <a:t>Begin with “do…”,</a:t>
            </a:r>
            <a:br>
              <a:rPr lang="en-GB" noProof="0" dirty="0"/>
            </a:br>
            <a:r>
              <a:rPr lang="en-GB" noProof="0" dirty="0"/>
              <a:t>“are…”, etc.</a:t>
            </a:r>
          </a:p>
        </p:txBody>
      </p:sp>
      <p:sp>
        <p:nvSpPr>
          <p:cNvPr id="23" name="Title 22">
            <a:extLst>
              <a:ext uri="{FF2B5EF4-FFF2-40B4-BE49-F238E27FC236}">
                <a16:creationId xmlns="" xmlns:a16="http://schemas.microsoft.com/office/drawing/2014/main" id="{4F7284BB-0032-7D4E-AC67-F724F480BA7C}"/>
              </a:ext>
            </a:extLst>
          </p:cNvPr>
          <p:cNvSpPr>
            <a:spLocks noGrp="1"/>
          </p:cNvSpPr>
          <p:nvPr>
            <p:ph type="title"/>
          </p:nvPr>
        </p:nvSpPr>
        <p:spPr>
          <a:xfrm>
            <a:off x="581192" y="558657"/>
            <a:ext cx="10313231" cy="584775"/>
          </a:xfrm>
        </p:spPr>
        <p:txBody>
          <a:bodyPr/>
          <a:lstStyle/>
          <a:p>
            <a:r>
              <a:rPr lang="en-GB" noProof="0" dirty="0"/>
              <a:t>Asking Powerful Questions</a:t>
            </a:r>
          </a:p>
        </p:txBody>
      </p:sp>
      <p:sp>
        <p:nvSpPr>
          <p:cNvPr id="4" name="Slide Number Placeholder 3">
            <a:extLst>
              <a:ext uri="{FF2B5EF4-FFF2-40B4-BE49-F238E27FC236}">
                <a16:creationId xmlns="" xmlns:a16="http://schemas.microsoft.com/office/drawing/2014/main" id="{E8221BBB-896C-BF47-8776-C4CBBB6644EA}"/>
              </a:ext>
            </a:extLst>
          </p:cNvPr>
          <p:cNvSpPr>
            <a:spLocks noGrp="1"/>
          </p:cNvSpPr>
          <p:nvPr>
            <p:ph type="sldNum" sz="quarter" idx="14"/>
          </p:nvPr>
        </p:nvSpPr>
        <p:spPr>
          <a:xfrm>
            <a:off x="11568418" y="6374813"/>
            <a:ext cx="451330" cy="365125"/>
          </a:xfrm>
        </p:spPr>
        <p:txBody>
          <a:bodyPr/>
          <a:lstStyle/>
          <a:p>
            <a:fld id="{8147DBEF-BD83-7C4B-BB76-3EC13072CDF4}" type="slidenum">
              <a:rPr lang="x-none" smtClean="0"/>
              <a:pPr/>
              <a:t>8</a:t>
            </a:fld>
            <a:endParaRPr lang="x-none"/>
          </a:p>
        </p:txBody>
      </p:sp>
      <p:sp>
        <p:nvSpPr>
          <p:cNvPr id="59" name="Content Placeholder 58">
            <a:extLst>
              <a:ext uri="{FF2B5EF4-FFF2-40B4-BE49-F238E27FC236}">
                <a16:creationId xmlns="" xmlns:a16="http://schemas.microsoft.com/office/drawing/2014/main" id="{96C42611-041E-8748-AC2D-A7AE118E4745}"/>
              </a:ext>
            </a:extLst>
          </p:cNvPr>
          <p:cNvSpPr>
            <a:spLocks noGrp="1"/>
          </p:cNvSpPr>
          <p:nvPr>
            <p:ph sz="quarter" idx="13"/>
          </p:nvPr>
        </p:nvSpPr>
        <p:spPr>
          <a:xfrm>
            <a:off x="581025" y="137246"/>
            <a:ext cx="10313230" cy="297144"/>
          </a:xfrm>
        </p:spPr>
        <p:txBody>
          <a:bodyPr>
            <a:normAutofit/>
          </a:bodyPr>
          <a:lstStyle/>
          <a:p>
            <a:r>
              <a:rPr lang="en-GB" noProof="0" dirty="0"/>
              <a:t>Module 1: Partnership as a Foundation for Multi-Actor Interventions</a:t>
            </a:r>
          </a:p>
          <a:p>
            <a:endParaRPr lang="en-GB" noProof="0" dirty="0"/>
          </a:p>
        </p:txBody>
      </p:sp>
      <p:sp>
        <p:nvSpPr>
          <p:cNvPr id="21" name="Footer Placeholder 3">
            <a:extLst>
              <a:ext uri="{FF2B5EF4-FFF2-40B4-BE49-F238E27FC236}">
                <a16:creationId xmlns="" xmlns:a16="http://schemas.microsoft.com/office/drawing/2014/main" id="{1C854B49-BA88-7A40-8BAE-F863A6383302}"/>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22943797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p:txBody>
          <a:bodyPr/>
          <a:lstStyle/>
          <a:p>
            <a:r>
              <a:rPr lang="en-GB" noProof="0" dirty="0"/>
              <a:t>Promoting …</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p:txBody>
          <a:bodyPr/>
          <a:lstStyle/>
          <a:p>
            <a:fld id="{8147DBEF-BD83-7C4B-BB76-3EC13072CDF4}" type="slidenum">
              <a:rPr lang="x-none" smtClean="0"/>
              <a:pPr/>
              <a:t>80</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sz="quarter" idx="13"/>
          </p:nvPr>
        </p:nvSpPr>
        <p:spPr/>
        <p:txBody>
          <a:bodyPr/>
          <a:lstStyle/>
          <a:p>
            <a:pPr lvl="0"/>
            <a:r>
              <a:rPr lang="en-GB" noProof="0" dirty="0"/>
              <a:t>Module 6: </a:t>
            </a:r>
            <a:r>
              <a:rPr lang="en-GB" noProof="0" dirty="0">
                <a:sym typeface="Century Gothic"/>
              </a:rPr>
              <a:t>Building a Multi-Actor Team</a:t>
            </a:r>
            <a:endParaRPr lang="en-GB" noProof="0" dirty="0"/>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33" name="Freeform 32">
            <a:extLst>
              <a:ext uri="{FF2B5EF4-FFF2-40B4-BE49-F238E27FC236}">
                <a16:creationId xmlns="" xmlns:a16="http://schemas.microsoft.com/office/drawing/2014/main" id="{9DB33CC2-5D97-D04A-B6B9-3931AB3A61AC}"/>
              </a:ext>
            </a:extLst>
          </p:cNvPr>
          <p:cNvSpPr/>
          <p:nvPr/>
        </p:nvSpPr>
        <p:spPr>
          <a:xfrm>
            <a:off x="1057741" y="4368476"/>
            <a:ext cx="3009806" cy="1508940"/>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Trust</a:t>
            </a:r>
          </a:p>
        </p:txBody>
      </p:sp>
      <p:sp>
        <p:nvSpPr>
          <p:cNvPr id="15" name="Google Shape;287;p9">
            <a:extLst>
              <a:ext uri="{FF2B5EF4-FFF2-40B4-BE49-F238E27FC236}">
                <a16:creationId xmlns="" xmlns:a16="http://schemas.microsoft.com/office/drawing/2014/main" id="{F5221C47-8CBA-0244-9676-4DB7F4BE55FF}"/>
              </a:ext>
            </a:extLst>
          </p:cNvPr>
          <p:cNvSpPr/>
          <p:nvPr/>
        </p:nvSpPr>
        <p:spPr>
          <a:xfrm>
            <a:off x="1678314" y="2489524"/>
            <a:ext cx="1650044" cy="1650044"/>
          </a:xfrm>
          <a:prstGeom prst="rect">
            <a:avLst/>
          </a:prstGeom>
          <a:blipFill rotWithShape="1">
            <a:blip r:embed="rId3">
              <a:alphaModFix/>
              <a:grayscl/>
              <a:extLst>
                <a:ext uri="{BEBA8EAE-BF5A-486C-A8C5-ECC9F3942E4B}">
                  <a14:imgProps xmlns:a14="http://schemas.microsoft.com/office/drawing/2010/main">
                    <a14:imgLayer r:embed="rId4">
                      <a14:imgEffect>
                        <a14:saturation sat="0"/>
                      </a14:imgEffect>
                    </a14:imgLayer>
                  </a14:imgProps>
                </a:ext>
              </a:extLst>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32" name="Freeform 31">
            <a:extLst>
              <a:ext uri="{FF2B5EF4-FFF2-40B4-BE49-F238E27FC236}">
                <a16:creationId xmlns="" xmlns:a16="http://schemas.microsoft.com/office/drawing/2014/main" id="{6772744F-CDCC-6B4C-B8F3-F75519794212}"/>
              </a:ext>
            </a:extLst>
          </p:cNvPr>
          <p:cNvSpPr/>
          <p:nvPr/>
        </p:nvSpPr>
        <p:spPr>
          <a:xfrm>
            <a:off x="4591097" y="4368476"/>
            <a:ext cx="3009806" cy="150893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Transparency</a:t>
            </a:r>
          </a:p>
        </p:txBody>
      </p:sp>
      <p:sp>
        <p:nvSpPr>
          <p:cNvPr id="16" name="Google Shape;290;p9">
            <a:extLst>
              <a:ext uri="{FF2B5EF4-FFF2-40B4-BE49-F238E27FC236}">
                <a16:creationId xmlns="" xmlns:a16="http://schemas.microsoft.com/office/drawing/2014/main" id="{C506EBBD-14F9-E845-9D53-58AAD537A5AE}"/>
              </a:ext>
            </a:extLst>
          </p:cNvPr>
          <p:cNvSpPr/>
          <p:nvPr/>
        </p:nvSpPr>
        <p:spPr>
          <a:xfrm>
            <a:off x="5426611" y="2671453"/>
            <a:ext cx="1338778" cy="1338778"/>
          </a:xfrm>
          <a:prstGeom prst="rect">
            <a:avLst/>
          </a:prstGeom>
          <a:blipFill rotWithShape="1">
            <a:blip r:embed="rId5">
              <a:alphaModFix/>
              <a:grayscl/>
              <a:extLst>
                <a:ext uri="{BEBA8EAE-BF5A-486C-A8C5-ECC9F3942E4B}">
                  <a14:imgProps xmlns:a14="http://schemas.microsoft.com/office/drawing/2010/main">
                    <a14:imgLayer r:embed="rId6">
                      <a14:imgEffect>
                        <a14:colorTemperature colorTemp="11500"/>
                      </a14:imgEffect>
                      <a14:imgEffect>
                        <a14:saturation sat="0"/>
                      </a14:imgEffect>
                    </a14:imgLayer>
                  </a14:imgProps>
                </a:ext>
              </a:extLst>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19" name="Freeform 18">
            <a:extLst>
              <a:ext uri="{FF2B5EF4-FFF2-40B4-BE49-F238E27FC236}">
                <a16:creationId xmlns="" xmlns:a16="http://schemas.microsoft.com/office/drawing/2014/main" id="{DA0D32D4-F35D-D74D-AA71-674E0B2079EE}"/>
              </a:ext>
            </a:extLst>
          </p:cNvPr>
          <p:cNvSpPr/>
          <p:nvPr/>
        </p:nvSpPr>
        <p:spPr>
          <a:xfrm>
            <a:off x="8192627" y="4368476"/>
            <a:ext cx="2873451" cy="150893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Consensus</a:t>
            </a:r>
            <a:br>
              <a:rPr lang="en-GB" sz="20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br>
            <a:r>
              <a:rPr lang="en-GB" sz="20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Building</a:t>
            </a:r>
          </a:p>
        </p:txBody>
      </p:sp>
      <p:sp>
        <p:nvSpPr>
          <p:cNvPr id="17" name="Google Shape;293;p9">
            <a:extLst>
              <a:ext uri="{FF2B5EF4-FFF2-40B4-BE49-F238E27FC236}">
                <a16:creationId xmlns="" xmlns:a16="http://schemas.microsoft.com/office/drawing/2014/main" id="{41E78D0D-BA8E-8241-83CD-ACF4CE0F9424}"/>
              </a:ext>
            </a:extLst>
          </p:cNvPr>
          <p:cNvSpPr/>
          <p:nvPr/>
        </p:nvSpPr>
        <p:spPr>
          <a:xfrm>
            <a:off x="8863642" y="2792849"/>
            <a:ext cx="1338777" cy="1338777"/>
          </a:xfrm>
          <a:prstGeom prst="rect">
            <a:avLst/>
          </a:prstGeom>
          <a:blipFill dpi="0" rotWithShape="1">
            <a:blip r:embed="rId7">
              <a:duotone>
                <a:prstClr val="black"/>
                <a:schemeClr val="tx2">
                  <a:tint val="45000"/>
                  <a:satMod val="400000"/>
                </a:schemeClr>
              </a:duotone>
              <a:extLst>
                <a:ext uri="{BEBA8EAE-BF5A-486C-A8C5-ECC9F3942E4B}">
                  <a14:imgProps xmlns:a14="http://schemas.microsoft.com/office/drawing/2010/main">
                    <a14:imgLayer r:embed="rId8">
                      <a14:imgEffect>
                        <a14:colorTemperature colorTemp="11500"/>
                      </a14:imgEffect>
                      <a14:imgEffect>
                        <a14:saturation sat="0"/>
                      </a14:imgEffect>
                    </a14:imgLayer>
                  </a14:imgProps>
                </a:ext>
              </a:extLst>
            </a:blip>
            <a:srcRect/>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20989575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p:txBody>
          <a:bodyPr/>
          <a:lstStyle/>
          <a:p>
            <a:r>
              <a:rPr lang="en-GB" noProof="0" dirty="0"/>
              <a:t>Trust, Consensus and Transparency</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p:txBody>
          <a:bodyPr/>
          <a:lstStyle/>
          <a:p>
            <a:fld id="{8147DBEF-BD83-7C4B-BB76-3EC13072CDF4}" type="slidenum">
              <a:rPr lang="x-none" smtClean="0"/>
              <a:pPr/>
              <a:t>81</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sz="quarter" idx="13"/>
          </p:nvPr>
        </p:nvSpPr>
        <p:spPr/>
        <p:txBody>
          <a:bodyPr/>
          <a:lstStyle/>
          <a:p>
            <a:pPr lvl="0"/>
            <a:r>
              <a:rPr lang="en-GB" noProof="0" dirty="0"/>
              <a:t>Module 6: </a:t>
            </a:r>
            <a:r>
              <a:rPr lang="en-GB" noProof="0" dirty="0">
                <a:sym typeface="Century Gothic"/>
              </a:rPr>
              <a:t>Building a Multi-Actor Team</a:t>
            </a:r>
            <a:endParaRPr lang="en-GB" noProof="0" dirty="0"/>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23" name="Google Shape;309;p10">
            <a:extLst>
              <a:ext uri="{FF2B5EF4-FFF2-40B4-BE49-F238E27FC236}">
                <a16:creationId xmlns="" xmlns:a16="http://schemas.microsoft.com/office/drawing/2014/main" id="{2C1977E3-226F-294F-8C53-09FEFDC3FD76}"/>
              </a:ext>
            </a:extLst>
          </p:cNvPr>
          <p:cNvSpPr/>
          <p:nvPr/>
        </p:nvSpPr>
        <p:spPr>
          <a:xfrm>
            <a:off x="1357385" y="2696124"/>
            <a:ext cx="1116083" cy="1116083"/>
          </a:xfrm>
          <a:prstGeom prst="rect">
            <a:avLst/>
          </a:prstGeom>
          <a:blipFill rotWithShape="1">
            <a:blip r:embed="rId3">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24" name="Google Shape;310;p10">
            <a:extLst>
              <a:ext uri="{FF2B5EF4-FFF2-40B4-BE49-F238E27FC236}">
                <a16:creationId xmlns="" xmlns:a16="http://schemas.microsoft.com/office/drawing/2014/main" id="{16D9DA21-1044-B947-A823-DDAA25BAEF46}"/>
              </a:ext>
            </a:extLst>
          </p:cNvPr>
          <p:cNvSpPr/>
          <p:nvPr/>
        </p:nvSpPr>
        <p:spPr>
          <a:xfrm>
            <a:off x="1015426" y="4145165"/>
            <a:ext cx="1800000" cy="72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25" name="Google Shape;311;p10">
            <a:extLst>
              <a:ext uri="{FF2B5EF4-FFF2-40B4-BE49-F238E27FC236}">
                <a16:creationId xmlns="" xmlns:a16="http://schemas.microsoft.com/office/drawing/2014/main" id="{25E75CD4-8FB1-FE4B-A30E-F8D7A473FA1B}"/>
              </a:ext>
            </a:extLst>
          </p:cNvPr>
          <p:cNvSpPr txBox="1"/>
          <p:nvPr/>
        </p:nvSpPr>
        <p:spPr>
          <a:xfrm>
            <a:off x="1015426" y="4145165"/>
            <a:ext cx="1800000" cy="720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Century Gothic"/>
              <a:buNone/>
              <a:tabLst/>
              <a:defRPr/>
            </a:pPr>
            <a: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Guiding Framework</a:t>
            </a:r>
            <a:endParaRPr kumimoji="0"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p:txBody>
      </p:sp>
      <p:sp>
        <p:nvSpPr>
          <p:cNvPr id="30" name="Google Shape;313;p10">
            <a:extLst>
              <a:ext uri="{FF2B5EF4-FFF2-40B4-BE49-F238E27FC236}">
                <a16:creationId xmlns="" xmlns:a16="http://schemas.microsoft.com/office/drawing/2014/main" id="{08EBDFE3-D656-F94E-9E74-DE2865DC0AC2}"/>
              </a:ext>
            </a:extLst>
          </p:cNvPr>
          <p:cNvSpPr/>
          <p:nvPr/>
        </p:nvSpPr>
        <p:spPr>
          <a:xfrm>
            <a:off x="3472385" y="2696124"/>
            <a:ext cx="1116083" cy="1116083"/>
          </a:xfrm>
          <a:prstGeom prst="rect">
            <a:avLst/>
          </a:prstGeom>
          <a:blipFill rotWithShape="1">
            <a:blip r:embed="rId4">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31" name="Google Shape;314;p10">
            <a:extLst>
              <a:ext uri="{FF2B5EF4-FFF2-40B4-BE49-F238E27FC236}">
                <a16:creationId xmlns="" xmlns:a16="http://schemas.microsoft.com/office/drawing/2014/main" id="{577A37FA-FF2B-DF4F-8099-CFA817026B39}"/>
              </a:ext>
            </a:extLst>
          </p:cNvPr>
          <p:cNvSpPr/>
          <p:nvPr/>
        </p:nvSpPr>
        <p:spPr>
          <a:xfrm>
            <a:off x="3130426" y="4145165"/>
            <a:ext cx="1800000" cy="72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34" name="Google Shape;315;p10">
            <a:extLst>
              <a:ext uri="{FF2B5EF4-FFF2-40B4-BE49-F238E27FC236}">
                <a16:creationId xmlns="" xmlns:a16="http://schemas.microsoft.com/office/drawing/2014/main" id="{116EA5A4-1079-C54E-BC49-D99433D651DE}"/>
              </a:ext>
            </a:extLst>
          </p:cNvPr>
          <p:cNvSpPr txBox="1"/>
          <p:nvPr/>
        </p:nvSpPr>
        <p:spPr>
          <a:xfrm>
            <a:off x="3130426" y="4145165"/>
            <a:ext cx="1800000" cy="720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Century Gothic"/>
              <a:buNone/>
              <a:tabLst/>
              <a:defRPr/>
            </a:pPr>
            <a: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Engaging Community</a:t>
            </a:r>
            <a:endParaRPr kumimoji="0"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p:txBody>
      </p:sp>
      <p:sp>
        <p:nvSpPr>
          <p:cNvPr id="36" name="Google Shape;317;p10">
            <a:extLst>
              <a:ext uri="{FF2B5EF4-FFF2-40B4-BE49-F238E27FC236}">
                <a16:creationId xmlns="" xmlns:a16="http://schemas.microsoft.com/office/drawing/2014/main" id="{18F24031-5062-5446-AF6D-939DF0029003}"/>
              </a:ext>
            </a:extLst>
          </p:cNvPr>
          <p:cNvSpPr/>
          <p:nvPr/>
        </p:nvSpPr>
        <p:spPr>
          <a:xfrm>
            <a:off x="5587385" y="2696124"/>
            <a:ext cx="1116083" cy="1116083"/>
          </a:xfrm>
          <a:prstGeom prst="rect">
            <a:avLst/>
          </a:prstGeom>
          <a:blipFill rotWithShape="1">
            <a:blip r:embed="rId5">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37" name="Google Shape;318;p10">
            <a:extLst>
              <a:ext uri="{FF2B5EF4-FFF2-40B4-BE49-F238E27FC236}">
                <a16:creationId xmlns="" xmlns:a16="http://schemas.microsoft.com/office/drawing/2014/main" id="{BC44CED8-4362-B042-B0C1-8E806B3932CB}"/>
              </a:ext>
            </a:extLst>
          </p:cNvPr>
          <p:cNvSpPr/>
          <p:nvPr/>
        </p:nvSpPr>
        <p:spPr>
          <a:xfrm>
            <a:off x="5245426" y="4145165"/>
            <a:ext cx="1800000" cy="72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38" name="Google Shape;319;p10">
            <a:extLst>
              <a:ext uri="{FF2B5EF4-FFF2-40B4-BE49-F238E27FC236}">
                <a16:creationId xmlns="" xmlns:a16="http://schemas.microsoft.com/office/drawing/2014/main" id="{E0FF2AB1-A427-2748-BAEF-893BEAC746A9}"/>
              </a:ext>
            </a:extLst>
          </p:cNvPr>
          <p:cNvSpPr txBox="1"/>
          <p:nvPr/>
        </p:nvSpPr>
        <p:spPr>
          <a:xfrm>
            <a:off x="5245426" y="4145165"/>
            <a:ext cx="1800000" cy="720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Century Gothic"/>
              <a:buNone/>
              <a:tabLst/>
              <a:defRPr/>
            </a:pPr>
            <a: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Leadership Selection</a:t>
            </a:r>
            <a:endParaRPr kumimoji="0"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p:txBody>
      </p:sp>
      <p:sp>
        <p:nvSpPr>
          <p:cNvPr id="40" name="Google Shape;321;p10">
            <a:extLst>
              <a:ext uri="{FF2B5EF4-FFF2-40B4-BE49-F238E27FC236}">
                <a16:creationId xmlns="" xmlns:a16="http://schemas.microsoft.com/office/drawing/2014/main" id="{8FF39E39-F4E7-EF4D-B1CF-9D7494A3229A}"/>
              </a:ext>
            </a:extLst>
          </p:cNvPr>
          <p:cNvSpPr/>
          <p:nvPr/>
        </p:nvSpPr>
        <p:spPr>
          <a:xfrm>
            <a:off x="7702385" y="2696124"/>
            <a:ext cx="1116083" cy="1116083"/>
          </a:xfrm>
          <a:prstGeom prst="rect">
            <a:avLst/>
          </a:prstGeom>
          <a:blipFill rotWithShape="1">
            <a:blip r:embed="rId6">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41" name="Google Shape;322;p10">
            <a:extLst>
              <a:ext uri="{FF2B5EF4-FFF2-40B4-BE49-F238E27FC236}">
                <a16:creationId xmlns="" xmlns:a16="http://schemas.microsoft.com/office/drawing/2014/main" id="{859939AF-9AA2-184D-BABD-05EE184BC1AF}"/>
              </a:ext>
            </a:extLst>
          </p:cNvPr>
          <p:cNvSpPr/>
          <p:nvPr/>
        </p:nvSpPr>
        <p:spPr>
          <a:xfrm>
            <a:off x="7360426" y="4145165"/>
            <a:ext cx="1800000" cy="72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42" name="Google Shape;323;p10">
            <a:extLst>
              <a:ext uri="{FF2B5EF4-FFF2-40B4-BE49-F238E27FC236}">
                <a16:creationId xmlns="" xmlns:a16="http://schemas.microsoft.com/office/drawing/2014/main" id="{41A47810-B36B-1344-9A0F-04077384A8AC}"/>
              </a:ext>
            </a:extLst>
          </p:cNvPr>
          <p:cNvSpPr txBox="1"/>
          <p:nvPr/>
        </p:nvSpPr>
        <p:spPr>
          <a:xfrm>
            <a:off x="7360426" y="4145165"/>
            <a:ext cx="1800000" cy="720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Century Gothic"/>
              <a:buNone/>
              <a:tabLst/>
              <a:defRPr/>
            </a:pPr>
            <a: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Advisory</a:t>
            </a:r>
            <a:b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br>
            <a: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and/or Oversight Board</a:t>
            </a:r>
            <a:endParaRPr kumimoji="0"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p:txBody>
      </p:sp>
      <p:sp>
        <p:nvSpPr>
          <p:cNvPr id="44" name="Google Shape;325;p10">
            <a:extLst>
              <a:ext uri="{FF2B5EF4-FFF2-40B4-BE49-F238E27FC236}">
                <a16:creationId xmlns="" xmlns:a16="http://schemas.microsoft.com/office/drawing/2014/main" id="{57DC12B7-C0D4-9B4F-9FF2-60424D1FD6BC}"/>
              </a:ext>
            </a:extLst>
          </p:cNvPr>
          <p:cNvSpPr/>
          <p:nvPr/>
        </p:nvSpPr>
        <p:spPr>
          <a:xfrm>
            <a:off x="9817385" y="2696124"/>
            <a:ext cx="1116083" cy="1116083"/>
          </a:xfrm>
          <a:prstGeom prst="rect">
            <a:avLst/>
          </a:prstGeom>
          <a:blipFill rotWithShape="1">
            <a:blip r:embed="rId7">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45" name="Google Shape;326;p10">
            <a:extLst>
              <a:ext uri="{FF2B5EF4-FFF2-40B4-BE49-F238E27FC236}">
                <a16:creationId xmlns="" xmlns:a16="http://schemas.microsoft.com/office/drawing/2014/main" id="{914A3769-90C4-A841-ADFD-C499951F1F19}"/>
              </a:ext>
            </a:extLst>
          </p:cNvPr>
          <p:cNvSpPr/>
          <p:nvPr/>
        </p:nvSpPr>
        <p:spPr>
          <a:xfrm>
            <a:off x="9475426" y="4145165"/>
            <a:ext cx="1800000" cy="72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46" name="Google Shape;327;p10">
            <a:extLst>
              <a:ext uri="{FF2B5EF4-FFF2-40B4-BE49-F238E27FC236}">
                <a16:creationId xmlns="" xmlns:a16="http://schemas.microsoft.com/office/drawing/2014/main" id="{4221126A-2C9F-8745-8B90-EA1D3DBDAC6F}"/>
              </a:ext>
            </a:extLst>
          </p:cNvPr>
          <p:cNvSpPr txBox="1"/>
          <p:nvPr/>
        </p:nvSpPr>
        <p:spPr>
          <a:xfrm>
            <a:off x="9475426" y="4145165"/>
            <a:ext cx="1800000" cy="720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Century Gothic"/>
              <a:buNone/>
              <a:tabLst/>
              <a:defRPr/>
            </a:pPr>
            <a: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Joint</a:t>
            </a:r>
            <a:b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br>
            <a: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Messaging</a:t>
            </a:r>
            <a:endParaRPr kumimoji="0"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p:txBody>
      </p:sp>
    </p:spTree>
    <p:extLst>
      <p:ext uri="{BB962C8B-B14F-4D97-AF65-F5344CB8AC3E}">
        <p14:creationId xmlns:p14="http://schemas.microsoft.com/office/powerpoint/2010/main" val="23143841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C10D56-A4CB-C744-9737-B4F415065B3E}"/>
              </a:ext>
            </a:extLst>
          </p:cNvPr>
          <p:cNvSpPr>
            <a:spLocks noGrp="1"/>
          </p:cNvSpPr>
          <p:nvPr>
            <p:ph type="title"/>
          </p:nvPr>
        </p:nvSpPr>
        <p:spPr/>
        <p:txBody>
          <a:bodyPr/>
          <a:lstStyle/>
          <a:p>
            <a:r>
              <a:rPr lang="en-GB" noProof="0" dirty="0"/>
              <a:t>Information-Sharing Foundation</a:t>
            </a:r>
          </a:p>
        </p:txBody>
      </p:sp>
      <p:sp>
        <p:nvSpPr>
          <p:cNvPr id="3" name="Slide Number Placeholder 2">
            <a:extLst>
              <a:ext uri="{FF2B5EF4-FFF2-40B4-BE49-F238E27FC236}">
                <a16:creationId xmlns="" xmlns:a16="http://schemas.microsoft.com/office/drawing/2014/main" id="{D22E763D-6D1A-534B-851A-02ADF7B04B6E}"/>
              </a:ext>
            </a:extLst>
          </p:cNvPr>
          <p:cNvSpPr>
            <a:spLocks noGrp="1"/>
          </p:cNvSpPr>
          <p:nvPr>
            <p:ph type="sldNum" sz="quarter" idx="4"/>
          </p:nvPr>
        </p:nvSpPr>
        <p:spPr/>
        <p:txBody>
          <a:bodyPr/>
          <a:lstStyle/>
          <a:p>
            <a:fld id="{8147DBEF-BD83-7C4B-BB76-3EC13072CDF4}" type="slidenum">
              <a:rPr lang="x-none" smtClean="0"/>
              <a:pPr/>
              <a:t>82</a:t>
            </a:fld>
            <a:endParaRPr lang="x-none"/>
          </a:p>
        </p:txBody>
      </p:sp>
      <p:sp>
        <p:nvSpPr>
          <p:cNvPr id="5" name="Content Placeholder 4">
            <a:extLst>
              <a:ext uri="{FF2B5EF4-FFF2-40B4-BE49-F238E27FC236}">
                <a16:creationId xmlns="" xmlns:a16="http://schemas.microsoft.com/office/drawing/2014/main" id="{5E8EDD8B-9989-2D40-BA9E-B2651E8B8CD4}"/>
              </a:ext>
            </a:extLst>
          </p:cNvPr>
          <p:cNvSpPr>
            <a:spLocks noGrp="1"/>
          </p:cNvSpPr>
          <p:nvPr>
            <p:ph sz="quarter" idx="13"/>
          </p:nvPr>
        </p:nvSpPr>
        <p:spPr/>
        <p:txBody>
          <a:bodyPr/>
          <a:lstStyle/>
          <a:p>
            <a:r>
              <a:rPr lang="en-GB" noProof="0" dirty="0"/>
              <a:t>Module 6: </a:t>
            </a:r>
            <a:r>
              <a:rPr lang="en-GB" noProof="0" dirty="0">
                <a:sym typeface="Century Gothic"/>
              </a:rPr>
              <a:t>Building a Multi-Actor Team</a:t>
            </a:r>
            <a:endParaRPr lang="en-GB" noProof="0" dirty="0"/>
          </a:p>
          <a:p>
            <a:endParaRPr lang="en-GB" noProof="0" dirty="0"/>
          </a:p>
        </p:txBody>
      </p:sp>
      <p:sp>
        <p:nvSpPr>
          <p:cNvPr id="6" name="Footer Placeholder 5">
            <a:extLst>
              <a:ext uri="{FF2B5EF4-FFF2-40B4-BE49-F238E27FC236}">
                <a16:creationId xmlns="" xmlns:a16="http://schemas.microsoft.com/office/drawing/2014/main" id="{AA891D7B-BF44-5E40-BB38-BD8B56E4705E}"/>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Google Shape;339;p11" descr="When Should Companies Share Information with Competitors? | Yale Insights">
            <a:extLst>
              <a:ext uri="{FF2B5EF4-FFF2-40B4-BE49-F238E27FC236}">
                <a16:creationId xmlns="" xmlns:a16="http://schemas.microsoft.com/office/drawing/2014/main" id="{7911D6AB-362E-D946-9A6E-6FF365096681}"/>
              </a:ext>
            </a:extLst>
          </p:cNvPr>
          <p:cNvPicPr preferRelativeResize="0"/>
          <p:nvPr/>
        </p:nvPicPr>
        <p:blipFill rotWithShape="1">
          <a:blip r:embed="rId3">
            <a:alphaModFix/>
          </a:blip>
          <a:srcRect l="12670"/>
          <a:stretch/>
        </p:blipFill>
        <p:spPr>
          <a:xfrm>
            <a:off x="4902200" y="1688194"/>
            <a:ext cx="7289800" cy="4382406"/>
          </a:xfrm>
          <a:prstGeom prst="rect">
            <a:avLst/>
          </a:prstGeom>
          <a:noFill/>
          <a:ln>
            <a:noFill/>
          </a:ln>
        </p:spPr>
      </p:pic>
      <p:sp>
        <p:nvSpPr>
          <p:cNvPr id="8" name="Content Placeholder 15">
            <a:extLst>
              <a:ext uri="{FF2B5EF4-FFF2-40B4-BE49-F238E27FC236}">
                <a16:creationId xmlns="" xmlns:a16="http://schemas.microsoft.com/office/drawing/2014/main" id="{C2655271-FE16-584E-A8EC-CC20DD981E64}"/>
              </a:ext>
            </a:extLst>
          </p:cNvPr>
          <p:cNvSpPr>
            <a:spLocks noGrp="1"/>
          </p:cNvSpPr>
          <p:nvPr>
            <p:ph idx="12"/>
          </p:nvPr>
        </p:nvSpPr>
        <p:spPr>
          <a:xfrm>
            <a:off x="1092201" y="2625725"/>
            <a:ext cx="2463800" cy="3030538"/>
          </a:xfrm>
        </p:spPr>
        <p:txBody>
          <a:bodyPr/>
          <a:lstStyle/>
          <a:p>
            <a:pPr lvl="0"/>
            <a:r>
              <a:rPr lang="en-GB" sz="2400" noProof="0" dirty="0">
                <a:sym typeface="Calibri"/>
              </a:rPr>
              <a:t>Outline</a:t>
            </a:r>
          </a:p>
          <a:p>
            <a:pPr lvl="0"/>
            <a:r>
              <a:rPr lang="en-GB" sz="2400" noProof="0" dirty="0">
                <a:sym typeface="Calibri"/>
              </a:rPr>
              <a:t>Elaborate</a:t>
            </a:r>
          </a:p>
          <a:p>
            <a:pPr lvl="0"/>
            <a:r>
              <a:rPr lang="en-GB" sz="2400" noProof="0" dirty="0">
                <a:sym typeface="Calibri"/>
              </a:rPr>
              <a:t>Protect</a:t>
            </a:r>
          </a:p>
          <a:p>
            <a:pPr lvl="0"/>
            <a:r>
              <a:rPr lang="en-GB" sz="2400" noProof="0" dirty="0">
                <a:sym typeface="Calibri"/>
              </a:rPr>
              <a:t>Define</a:t>
            </a:r>
            <a:endParaRPr lang="en-GB" sz="2400" noProof="0" dirty="0">
              <a:sym typeface="Arial"/>
            </a:endParaRPr>
          </a:p>
        </p:txBody>
      </p:sp>
      <p:sp>
        <p:nvSpPr>
          <p:cNvPr id="9" name="Title 6">
            <a:extLst>
              <a:ext uri="{FF2B5EF4-FFF2-40B4-BE49-F238E27FC236}">
                <a16:creationId xmlns="" xmlns:a16="http://schemas.microsoft.com/office/drawing/2014/main" id="{7E439F71-F955-F544-B31F-26BF60BE5AD5}"/>
              </a:ext>
            </a:extLst>
          </p:cNvPr>
          <p:cNvSpPr txBox="1">
            <a:spLocks/>
          </p:cNvSpPr>
          <p:nvPr/>
        </p:nvSpPr>
        <p:spPr>
          <a:xfrm>
            <a:off x="1092200" y="1773238"/>
            <a:ext cx="10280093"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chemeClr val="accent1"/>
                </a:solidFill>
              </a:rPr>
              <a:t>Frameworks can:</a:t>
            </a:r>
          </a:p>
        </p:txBody>
      </p:sp>
    </p:spTree>
    <p:extLst>
      <p:ext uri="{BB962C8B-B14F-4D97-AF65-F5344CB8AC3E}">
        <p14:creationId xmlns:p14="http://schemas.microsoft.com/office/powerpoint/2010/main" val="32632183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83</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0" y="1773238"/>
            <a:ext cx="8460173" cy="4722318"/>
          </a:xfrm>
        </p:spPr>
        <p:txBody>
          <a:bodyPr wrap="square">
            <a:spAutoFit/>
          </a:bodyPr>
          <a:lstStyle/>
          <a:p>
            <a:pPr marL="0" lvl="0" indent="0">
              <a:buNone/>
            </a:pPr>
            <a:r>
              <a:rPr lang="en-GB" b="1" noProof="0" dirty="0">
                <a:sym typeface="Calibri"/>
              </a:rPr>
              <a:t>Instructions</a:t>
            </a:r>
          </a:p>
          <a:p>
            <a:pPr marL="0" lvl="0" indent="0">
              <a:buNone/>
            </a:pPr>
            <a:r>
              <a:rPr lang="en-GB" noProof="0" dirty="0">
                <a:sym typeface="Calibri"/>
              </a:rPr>
              <a:t>Discuss and then answer the following questions:</a:t>
            </a:r>
          </a:p>
          <a:p>
            <a:pPr marL="342900" indent="-342900">
              <a:buFont typeface="+mj-lt"/>
              <a:buAutoNum type="alphaLcParenR"/>
            </a:pPr>
            <a:r>
              <a:rPr lang="en-GB" noProof="0" dirty="0">
                <a:sym typeface="Arial"/>
              </a:rPr>
              <a:t>Who should lead the team?</a:t>
            </a:r>
          </a:p>
          <a:p>
            <a:pPr marL="342900" indent="-342900">
              <a:buFont typeface="+mj-lt"/>
              <a:buAutoNum type="alphaLcParenR"/>
            </a:pPr>
            <a:r>
              <a:rPr lang="en-GB" noProof="0" dirty="0">
                <a:sym typeface="Arial"/>
              </a:rPr>
              <a:t>What steps could be taken to build trust and consensus among team members and ensure transparency?</a:t>
            </a:r>
          </a:p>
          <a:p>
            <a:pPr marL="342900" indent="-342900">
              <a:buFont typeface="+mj-lt"/>
              <a:buAutoNum type="alphaLcParenR"/>
            </a:pPr>
            <a:r>
              <a:rPr lang="en-GB" noProof="0" dirty="0">
                <a:sym typeface="Arial"/>
              </a:rPr>
              <a:t> What are the barriers to facilitating information-sharing among team members and how can they be overcome?</a:t>
            </a:r>
          </a:p>
          <a:p>
            <a:pPr marL="666900" lvl="1" indent="-342900">
              <a:buFont typeface="+mj-lt"/>
              <a:buAutoNum type="alphaLcParenR"/>
            </a:pPr>
            <a:endParaRPr lang="en-GB" noProof="0" dirty="0">
              <a:sym typeface="Arial"/>
            </a:endParaRPr>
          </a:p>
          <a:p>
            <a:pPr marL="666900" lvl="1" indent="-342900">
              <a:buFont typeface="+mj-lt"/>
              <a:buAutoNum type="alphaLcParenR"/>
            </a:pPr>
            <a:endParaRPr lang="en-GB" noProof="0" dirty="0">
              <a:sym typeface="Arial"/>
            </a:endParaRP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pPr lvl="0"/>
            <a:r>
              <a:rPr lang="en-GB" noProof="0" dirty="0"/>
              <a:t>Module 6: </a:t>
            </a:r>
            <a:r>
              <a:rPr lang="en-GB" noProof="0" dirty="0">
                <a:sym typeface="Century Gothic"/>
              </a:rPr>
              <a:t>Building a Multi-Actor Team</a:t>
            </a:r>
            <a:endParaRPr lang="en-GB" noProof="0" dirty="0"/>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raphic 6" descr="Chat">
            <a:extLst>
              <a:ext uri="{FF2B5EF4-FFF2-40B4-BE49-F238E27FC236}">
                <a16:creationId xmlns="" xmlns:a16="http://schemas.microsoft.com/office/drawing/2014/main" id="{DEBC0CB8-DB48-A443-ADDB-4FF2DD782E2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31139444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50230E77-1134-3549-A539-85794927236C}"/>
              </a:ext>
            </a:extLst>
          </p:cNvPr>
          <p:cNvSpPr>
            <a:spLocks noGrp="1"/>
          </p:cNvSpPr>
          <p:nvPr>
            <p:ph type="title"/>
          </p:nvPr>
        </p:nvSpPr>
        <p:spPr>
          <a:xfrm>
            <a:off x="581192" y="558657"/>
            <a:ext cx="10313231" cy="584775"/>
          </a:xfrm>
        </p:spPr>
        <p:txBody>
          <a:bodyPr/>
          <a:lstStyle/>
          <a:p>
            <a:r>
              <a:rPr lang="en-GB" noProof="0" dirty="0"/>
              <a:t>Summary and Conclusions</a:t>
            </a:r>
          </a:p>
        </p:txBody>
      </p:sp>
      <p:sp>
        <p:nvSpPr>
          <p:cNvPr id="3" name="Slide Number Placeholder 2">
            <a:extLst>
              <a:ext uri="{FF2B5EF4-FFF2-40B4-BE49-F238E27FC236}">
                <a16:creationId xmlns="" xmlns:a16="http://schemas.microsoft.com/office/drawing/2014/main"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84</a:t>
            </a:fld>
            <a:endParaRPr lang="x-none"/>
          </a:p>
        </p:txBody>
      </p:sp>
      <p:sp>
        <p:nvSpPr>
          <p:cNvPr id="16" name="Content Placeholder 15">
            <a:extLst>
              <a:ext uri="{FF2B5EF4-FFF2-40B4-BE49-F238E27FC236}">
                <a16:creationId xmlns="" xmlns:a16="http://schemas.microsoft.com/office/drawing/2014/main" id="{936C75CD-1F73-1F4B-8F6B-A3CFD83712A1}"/>
              </a:ext>
            </a:extLst>
          </p:cNvPr>
          <p:cNvSpPr>
            <a:spLocks noGrp="1"/>
          </p:cNvSpPr>
          <p:nvPr>
            <p:ph idx="12"/>
          </p:nvPr>
        </p:nvSpPr>
        <p:spPr>
          <a:xfrm>
            <a:off x="1092201" y="1773238"/>
            <a:ext cx="8458200" cy="4170362"/>
          </a:xfrm>
        </p:spPr>
        <p:txBody>
          <a:bodyPr/>
          <a:lstStyle/>
          <a:p>
            <a:pPr marL="457200" lvl="0" indent="-457200">
              <a:buFont typeface="+mj-lt"/>
              <a:buAutoNum type="arabicPeriod"/>
            </a:pPr>
            <a:r>
              <a:rPr lang="en-GB" b="1" noProof="0" dirty="0"/>
              <a:t>Be creative </a:t>
            </a:r>
            <a:r>
              <a:rPr lang="en-GB" noProof="0" dirty="0"/>
              <a:t>in the development of your teams.</a:t>
            </a:r>
          </a:p>
          <a:p>
            <a:pPr marL="457200" lvl="0" indent="-457200">
              <a:buFont typeface="+mj-lt"/>
              <a:buAutoNum type="arabicPeriod"/>
            </a:pPr>
            <a:r>
              <a:rPr lang="en-GB" b="1" noProof="0" dirty="0"/>
              <a:t>Look to challenge “conventional wisdoms” </a:t>
            </a:r>
            <a:r>
              <a:rPr lang="en-GB" noProof="0" dirty="0"/>
              <a:t>about who can be part of the P/CVE team.</a:t>
            </a:r>
          </a:p>
          <a:p>
            <a:pPr marL="457200" lvl="0" indent="-457200">
              <a:buFont typeface="+mj-lt"/>
              <a:buAutoNum type="arabicPeriod"/>
            </a:pPr>
            <a:r>
              <a:rPr lang="en-GB" b="1" noProof="0" dirty="0"/>
              <a:t>“We have always done it this way” is no longer acceptable </a:t>
            </a:r>
            <a:r>
              <a:rPr lang="en-GB" noProof="0" dirty="0"/>
              <a:t>when it does not create an inclusive team environment.</a:t>
            </a:r>
          </a:p>
          <a:p>
            <a:pPr marL="457200" lvl="0" indent="-457200">
              <a:buFont typeface="+mj-lt"/>
              <a:buAutoNum type="arabicPeriod"/>
            </a:pPr>
            <a:r>
              <a:rPr lang="en-GB" b="1" noProof="0" dirty="0"/>
              <a:t>Trust can be built, repaired, and restored.</a:t>
            </a:r>
          </a:p>
          <a:p>
            <a:pPr marL="457200" lvl="0" indent="-457200">
              <a:buFont typeface="+mj-lt"/>
              <a:buAutoNum type="arabicPeriod"/>
            </a:pPr>
            <a:r>
              <a:rPr lang="en-GB" b="1" noProof="0" dirty="0"/>
              <a:t>It is all about the people.</a:t>
            </a:r>
          </a:p>
        </p:txBody>
      </p:sp>
      <p:sp>
        <p:nvSpPr>
          <p:cNvPr id="28" name="Content Placeholder 27">
            <a:extLst>
              <a:ext uri="{FF2B5EF4-FFF2-40B4-BE49-F238E27FC236}">
                <a16:creationId xmlns="" xmlns:a16="http://schemas.microsoft.com/office/drawing/2014/main" id="{04576B99-6CF9-924A-B30F-3EA734E02D06}"/>
              </a:ext>
            </a:extLst>
          </p:cNvPr>
          <p:cNvSpPr>
            <a:spLocks noGrp="1"/>
          </p:cNvSpPr>
          <p:nvPr>
            <p:ph sz="quarter" idx="13"/>
          </p:nvPr>
        </p:nvSpPr>
        <p:spPr>
          <a:xfrm>
            <a:off x="581025" y="137246"/>
            <a:ext cx="10313230" cy="297144"/>
          </a:xfrm>
        </p:spPr>
        <p:txBody>
          <a:bodyPr/>
          <a:lstStyle/>
          <a:p>
            <a:pPr lvl="0"/>
            <a:r>
              <a:rPr lang="en-GB" noProof="0" dirty="0"/>
              <a:t>Module 6: </a:t>
            </a:r>
            <a:r>
              <a:rPr lang="en-GB" noProof="0" dirty="0">
                <a:sym typeface="Century Gothic"/>
              </a:rPr>
              <a:t>Building a Multi-Actor Team</a:t>
            </a:r>
            <a:endParaRPr lang="en-GB" noProof="0" dirty="0"/>
          </a:p>
        </p:txBody>
      </p:sp>
      <p:sp>
        <p:nvSpPr>
          <p:cNvPr id="13" name="Footer Placeholder 3">
            <a:extLst>
              <a:ext uri="{FF2B5EF4-FFF2-40B4-BE49-F238E27FC236}">
                <a16:creationId xmlns="" xmlns:a16="http://schemas.microsoft.com/office/drawing/2014/main" id="{79016EB1-EF1B-484C-A578-384295A18223}"/>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9197642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5993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79593A20-D6B2-4845-908B-CDBB2E237E55}"/>
              </a:ext>
            </a:extLst>
          </p:cNvPr>
          <p:cNvSpPr>
            <a:spLocks noGrp="1"/>
          </p:cNvSpPr>
          <p:nvPr>
            <p:ph type="subTitle" idx="1"/>
          </p:nvPr>
        </p:nvSpPr>
        <p:spPr>
          <a:xfrm>
            <a:off x="3410378" y="3672900"/>
            <a:ext cx="5126671" cy="1588127"/>
          </a:xfrm>
        </p:spPr>
        <p:txBody>
          <a:bodyPr wrap="square">
            <a:spAutoFit/>
          </a:bodyPr>
          <a:lstStyle/>
          <a:p>
            <a:r>
              <a:rPr lang="en-GB" noProof="0" dirty="0"/>
              <a:t>Identifying Needs, </a:t>
            </a:r>
            <a:br>
              <a:rPr lang="en-GB" noProof="0" dirty="0"/>
            </a:br>
            <a:r>
              <a:rPr lang="en-GB" noProof="0" dirty="0"/>
              <a:t>Resources and Capacities </a:t>
            </a:r>
            <a:br>
              <a:rPr lang="en-GB" noProof="0" dirty="0"/>
            </a:br>
            <a:r>
              <a:rPr lang="en-GB" noProof="0" dirty="0"/>
              <a:t>of the Multi-Actor Team</a:t>
            </a:r>
          </a:p>
        </p:txBody>
      </p:sp>
      <p:sp>
        <p:nvSpPr>
          <p:cNvPr id="2" name="Title 1">
            <a:extLst>
              <a:ext uri="{FF2B5EF4-FFF2-40B4-BE49-F238E27FC236}">
                <a16:creationId xmlns="" xmlns:a16="http://schemas.microsoft.com/office/drawing/2014/main"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7</a:t>
            </a:r>
          </a:p>
        </p:txBody>
      </p:sp>
      <p:sp>
        <p:nvSpPr>
          <p:cNvPr id="5" name="Slide Number Placeholder 4">
            <a:extLst>
              <a:ext uri="{FF2B5EF4-FFF2-40B4-BE49-F238E27FC236}">
                <a16:creationId xmlns="" xmlns:a16="http://schemas.microsoft.com/office/drawing/2014/main"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x-none" smtClean="0"/>
              <a:pPr/>
              <a:t>86</a:t>
            </a:fld>
            <a:endParaRPr lang="x-none"/>
          </a:p>
        </p:txBody>
      </p:sp>
      <p:pic>
        <p:nvPicPr>
          <p:cNvPr id="14" name="Picture 13" descr="A picture containing shape&#10;&#10;Description automatically generated">
            <a:extLst>
              <a:ext uri="{FF2B5EF4-FFF2-40B4-BE49-F238E27FC236}">
                <a16:creationId xmlns="" xmlns:a16="http://schemas.microsoft.com/office/drawing/2014/main"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21484404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24429C57-4B77-4C40-BB6F-6AFAB2346C2E}"/>
              </a:ext>
            </a:extLst>
          </p:cNvPr>
          <p:cNvSpPr>
            <a:spLocks noGrp="1"/>
          </p:cNvSpPr>
          <p:nvPr>
            <p:ph type="title"/>
          </p:nvPr>
        </p:nvSpPr>
        <p:spPr/>
        <p:txBody>
          <a:bodyPr/>
          <a:lstStyle/>
          <a:p>
            <a:r>
              <a:rPr lang="en-GB" noProof="0" dirty="0"/>
              <a:t>Introduction</a:t>
            </a:r>
          </a:p>
        </p:txBody>
      </p:sp>
      <p:sp>
        <p:nvSpPr>
          <p:cNvPr id="5" name="Content Placeholder 4">
            <a:extLst>
              <a:ext uri="{FF2B5EF4-FFF2-40B4-BE49-F238E27FC236}">
                <a16:creationId xmlns="" xmlns:a16="http://schemas.microsoft.com/office/drawing/2014/main" id="{6C3EA293-2D6E-524C-B225-DD2B0B5419ED}"/>
              </a:ext>
            </a:extLst>
          </p:cNvPr>
          <p:cNvSpPr>
            <a:spLocks noGrp="1"/>
          </p:cNvSpPr>
          <p:nvPr>
            <p:ph idx="12"/>
          </p:nvPr>
        </p:nvSpPr>
        <p:spPr>
          <a:xfrm>
            <a:off x="1092201" y="1773238"/>
            <a:ext cx="6454647" cy="4170362"/>
          </a:xfrm>
        </p:spPr>
        <p:txBody>
          <a:bodyPr/>
          <a:lstStyle/>
          <a:p>
            <a:r>
              <a:rPr lang="en-GB" noProof="0" dirty="0"/>
              <a:t>Participants have learned about </a:t>
            </a:r>
            <a:r>
              <a:rPr lang="en-GB" b="1" noProof="0" dirty="0"/>
              <a:t>how to work in partnership and the basic concepts that underpin a multi-actor programme. </a:t>
            </a:r>
          </a:p>
          <a:p>
            <a:r>
              <a:rPr lang="en-GB" noProof="0" dirty="0"/>
              <a:t>Designing a P/CVE programme is about bringing people together, but it is also about </a:t>
            </a:r>
            <a:r>
              <a:rPr lang="en-GB" b="1" noProof="0" dirty="0"/>
              <a:t>mobilising adequate resources.</a:t>
            </a:r>
          </a:p>
          <a:p>
            <a:r>
              <a:rPr lang="en-GB" b="1" noProof="0" dirty="0"/>
              <a:t>Mapping, not only capacities and resources, but also gaps and needs</a:t>
            </a:r>
            <a:r>
              <a:rPr lang="en-GB" noProof="0" dirty="0"/>
              <a:t>, allows for fine tuning.</a:t>
            </a:r>
          </a:p>
          <a:p>
            <a:endParaRPr lang="en-GB" noProof="0" dirty="0"/>
          </a:p>
          <a:p>
            <a:endParaRPr lang="en-GB" noProof="0" dirty="0"/>
          </a:p>
        </p:txBody>
      </p:sp>
      <p:sp>
        <p:nvSpPr>
          <p:cNvPr id="6" name="Content Placeholder 5">
            <a:extLst>
              <a:ext uri="{FF2B5EF4-FFF2-40B4-BE49-F238E27FC236}">
                <a16:creationId xmlns="" xmlns:a16="http://schemas.microsoft.com/office/drawing/2014/main" id="{5CCC604F-C00F-9740-AC95-66FB543D34CF}"/>
              </a:ext>
            </a:extLst>
          </p:cNvPr>
          <p:cNvSpPr>
            <a:spLocks noGrp="1"/>
          </p:cNvSpPr>
          <p:nvPr>
            <p:ph sz="quarter" idx="13"/>
          </p:nvPr>
        </p:nvSpPr>
        <p:spPr/>
        <p:txBody>
          <a:bodyPr/>
          <a:lstStyle/>
          <a:p>
            <a:r>
              <a:rPr lang="en-GB" noProof="0" dirty="0"/>
              <a:t>Module 7: Identifying Needs, Resources and Capacities of the Multi-Actor Team</a:t>
            </a:r>
          </a:p>
        </p:txBody>
      </p:sp>
      <p:pic>
        <p:nvPicPr>
          <p:cNvPr id="7" name="Picture 2" descr="Sharing Resources using Wikis – TELU">
            <a:extLst>
              <a:ext uri="{FF2B5EF4-FFF2-40B4-BE49-F238E27FC236}">
                <a16:creationId xmlns="" xmlns:a16="http://schemas.microsoft.com/office/drawing/2014/main" id="{592210E2-18E8-494F-8575-E50A2E643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421" y="1962652"/>
            <a:ext cx="3585678" cy="326352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0">
            <a:extLst>
              <a:ext uri="{FF2B5EF4-FFF2-40B4-BE49-F238E27FC236}">
                <a16:creationId xmlns="" xmlns:a16="http://schemas.microsoft.com/office/drawing/2014/main" id="{C2544034-B6EB-704B-B6BF-92815F2BD467}"/>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2" name="Slide Number Placeholder 11">
            <a:extLst>
              <a:ext uri="{FF2B5EF4-FFF2-40B4-BE49-F238E27FC236}">
                <a16:creationId xmlns="" xmlns:a16="http://schemas.microsoft.com/office/drawing/2014/main" id="{96A8BC16-A3BD-124F-856D-3B776A27A351}"/>
              </a:ext>
            </a:extLst>
          </p:cNvPr>
          <p:cNvSpPr>
            <a:spLocks noGrp="1"/>
          </p:cNvSpPr>
          <p:nvPr>
            <p:ph type="sldNum" sz="quarter" idx="4"/>
          </p:nvPr>
        </p:nvSpPr>
        <p:spPr/>
        <p:txBody>
          <a:bodyPr/>
          <a:lstStyle/>
          <a:p>
            <a:fld id="{8147DBEF-BD83-7C4B-BB76-3EC13072CDF4}" type="slidenum">
              <a:rPr lang="x-none" smtClean="0"/>
              <a:pPr/>
              <a:t>87</a:t>
            </a:fld>
            <a:endParaRPr lang="x-none"/>
          </a:p>
        </p:txBody>
      </p:sp>
    </p:spTree>
    <p:extLst>
      <p:ext uri="{BB962C8B-B14F-4D97-AF65-F5344CB8AC3E}">
        <p14:creationId xmlns:p14="http://schemas.microsoft.com/office/powerpoint/2010/main" val="38020703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 xmlns:a16="http://schemas.microsoft.com/office/drawing/2014/main"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88</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0" y="2178494"/>
            <a:ext cx="5266559" cy="2107821"/>
          </a:xfrm>
        </p:spPr>
        <p:txBody>
          <a:bodyPr wrap="square">
            <a:spAutoFit/>
          </a:bodyPr>
          <a:lstStyle/>
          <a:p>
            <a:pPr marL="0" lvl="0" indent="0">
              <a:buNone/>
            </a:pPr>
            <a:r>
              <a:rPr lang="en-GB" noProof="0" dirty="0">
                <a:sym typeface="Calibri"/>
              </a:rPr>
              <a:t>To identify and understand </a:t>
            </a:r>
            <a:r>
              <a:rPr lang="en-GB" b="1" noProof="0" dirty="0">
                <a:sym typeface="Calibri"/>
              </a:rPr>
              <a:t>how to best mobilise the necessary capacities and resources to support the development of a contextualised, multi-actor P/CVE intervention programme.</a:t>
            </a: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r>
              <a:rPr lang="en-GB" dirty="0"/>
              <a:t>Module 7: Identifying Needs, Resources and Capacities of the Multi-Actor Team</a:t>
            </a:r>
          </a:p>
        </p:txBody>
      </p:sp>
      <p:sp>
        <p:nvSpPr>
          <p:cNvPr id="23" name="Footer Placeholder 3">
            <a:extLst>
              <a:ext uri="{FF2B5EF4-FFF2-40B4-BE49-F238E27FC236}">
                <a16:creationId xmlns="" xmlns:a16="http://schemas.microsoft.com/office/drawing/2014/main"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 xmlns:a16="http://schemas.microsoft.com/office/drawing/2014/main" id="{D29935A7-D3E1-1142-9A43-BE7541D10AAE}"/>
              </a:ext>
            </a:extLst>
          </p:cNvPr>
          <p:cNvPicPr>
            <a:picLocks noChangeAspect="1"/>
          </p:cNvPicPr>
          <p:nvPr/>
        </p:nvPicPr>
        <p:blipFill>
          <a:blip r:embed="rId2"/>
          <a:stretch>
            <a:fillRect/>
          </a:stretch>
        </p:blipFill>
        <p:spPr>
          <a:xfrm>
            <a:off x="8081589" y="3020251"/>
            <a:ext cx="2812666" cy="2645520"/>
          </a:xfrm>
          <a:prstGeom prst="rect">
            <a:avLst/>
          </a:prstGeom>
        </p:spPr>
      </p:pic>
    </p:spTree>
    <p:extLst>
      <p:ext uri="{BB962C8B-B14F-4D97-AF65-F5344CB8AC3E}">
        <p14:creationId xmlns:p14="http://schemas.microsoft.com/office/powerpoint/2010/main" val="15522855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 xmlns:a16="http://schemas.microsoft.com/office/drawing/2014/main" id="{3DA7F3E0-01F7-BA4F-900A-E68D3677FC42}"/>
              </a:ext>
            </a:extLst>
          </p:cNvPr>
          <p:cNvSpPr>
            <a:spLocks noGrp="1"/>
          </p:cNvSpPr>
          <p:nvPr>
            <p:ph type="sldNum" sz="quarter" idx="4"/>
          </p:nvPr>
        </p:nvSpPr>
        <p:spPr/>
        <p:txBody>
          <a:bodyPr/>
          <a:lstStyle/>
          <a:p>
            <a:fld id="{8147DBEF-BD83-7C4B-BB76-3EC13072CDF4}" type="slidenum">
              <a:rPr lang="x-none" smtClean="0"/>
              <a:pPr/>
              <a:t>89</a:t>
            </a:fld>
            <a:endParaRPr lang="x-none"/>
          </a:p>
        </p:txBody>
      </p:sp>
      <p:sp>
        <p:nvSpPr>
          <p:cNvPr id="10" name="Content Placeholder 9">
            <a:extLst>
              <a:ext uri="{FF2B5EF4-FFF2-40B4-BE49-F238E27FC236}">
                <a16:creationId xmlns="" xmlns:a16="http://schemas.microsoft.com/office/drawing/2014/main" id="{FDC64E85-5E3E-5645-ACB4-A4C15289E7BB}"/>
              </a:ext>
            </a:extLst>
          </p:cNvPr>
          <p:cNvSpPr>
            <a:spLocks noGrp="1"/>
          </p:cNvSpPr>
          <p:nvPr>
            <p:ph sz="quarter" idx="13"/>
          </p:nvPr>
        </p:nvSpPr>
        <p:spPr/>
        <p:txBody>
          <a:bodyPr/>
          <a:lstStyle/>
          <a:p>
            <a:r>
              <a:rPr lang="en-GB" dirty="0"/>
              <a:t>Module 7: Identifying Needs, Resources and Capacities of the Multi-Actor Team</a:t>
            </a:r>
          </a:p>
        </p:txBody>
      </p:sp>
      <p:sp>
        <p:nvSpPr>
          <p:cNvPr id="20" name="Footer Placeholder 3">
            <a:extLst>
              <a:ext uri="{FF2B5EF4-FFF2-40B4-BE49-F238E27FC236}">
                <a16:creationId xmlns="" xmlns:a16="http://schemas.microsoft.com/office/drawing/2014/main"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19" name="Freeform 18">
            <a:extLst>
              <a:ext uri="{FF2B5EF4-FFF2-40B4-BE49-F238E27FC236}">
                <a16:creationId xmlns="" xmlns:a16="http://schemas.microsoft.com/office/drawing/2014/main" id="{DA0D32D4-F35D-D74D-AA71-674E0B2079EE}"/>
              </a:ext>
            </a:extLst>
          </p:cNvPr>
          <p:cNvSpPr/>
          <p:nvPr/>
        </p:nvSpPr>
        <p:spPr>
          <a:xfrm>
            <a:off x="8192627" y="3710194"/>
            <a:ext cx="2873451" cy="172483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resources and priorities</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 necessary for the overall commonly-stated objectives of the team.    </a:t>
            </a:r>
          </a:p>
          <a:p>
            <a:pPr algn="ctr" defTabSz="844550">
              <a:lnSpc>
                <a:spcPct val="125000"/>
              </a:lnSpc>
              <a:spcBef>
                <a:spcPct val="0"/>
              </a:spcBef>
              <a:spcAft>
                <a:spcPct val="35000"/>
              </a:spcAft>
              <a:buClr>
                <a:srgbClr val="000000"/>
              </a:buClr>
              <a:defRPr/>
            </a:pPr>
            <a:endPar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26" name="Graphic 25" descr="Badge Tick">
            <a:extLst>
              <a:ext uri="{FF2B5EF4-FFF2-40B4-BE49-F238E27FC236}">
                <a16:creationId xmlns="" xmlns:a16="http://schemas.microsoft.com/office/drawing/2014/main" id="{28217924-FDC0-6142-928C-CF2C22EBBFE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426612" y="2038247"/>
            <a:ext cx="1338777" cy="1338777"/>
          </a:xfrm>
          <a:prstGeom prst="rect">
            <a:avLst/>
          </a:prstGeom>
        </p:spPr>
      </p:pic>
      <p:pic>
        <p:nvPicPr>
          <p:cNvPr id="27" name="Graphic 26" descr="Badge Tick">
            <a:extLst>
              <a:ext uri="{FF2B5EF4-FFF2-40B4-BE49-F238E27FC236}">
                <a16:creationId xmlns="" xmlns:a16="http://schemas.microsoft.com/office/drawing/2014/main" id="{5C46576F-3C1D-DA47-9C1F-505C5F93ED4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93256" y="2038247"/>
            <a:ext cx="1338777" cy="1338777"/>
          </a:xfrm>
          <a:prstGeom prst="rect">
            <a:avLst/>
          </a:prstGeom>
        </p:spPr>
      </p:pic>
      <p:pic>
        <p:nvPicPr>
          <p:cNvPr id="28" name="Graphic 27" descr="Badge Tick">
            <a:extLst>
              <a:ext uri="{FF2B5EF4-FFF2-40B4-BE49-F238E27FC236}">
                <a16:creationId xmlns="" xmlns:a16="http://schemas.microsoft.com/office/drawing/2014/main" id="{390665A8-4495-4644-9B4D-A99A8D6E616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959965" y="2038247"/>
            <a:ext cx="1338777" cy="1338777"/>
          </a:xfrm>
          <a:prstGeom prst="rect">
            <a:avLst/>
          </a:prstGeom>
        </p:spPr>
      </p:pic>
      <p:sp>
        <p:nvSpPr>
          <p:cNvPr id="32" name="Freeform 31">
            <a:extLst>
              <a:ext uri="{FF2B5EF4-FFF2-40B4-BE49-F238E27FC236}">
                <a16:creationId xmlns="" xmlns:a16="http://schemas.microsoft.com/office/drawing/2014/main" id="{6772744F-CDCC-6B4C-B8F3-F75519794212}"/>
              </a:ext>
            </a:extLst>
          </p:cNvPr>
          <p:cNvSpPr/>
          <p:nvPr/>
        </p:nvSpPr>
        <p:spPr>
          <a:xfrm>
            <a:off x="4591097" y="3710194"/>
            <a:ext cx="3009806" cy="2249172"/>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how to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mobilise adequate resources</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 so that the team can meet its objectives.</a:t>
            </a:r>
          </a:p>
        </p:txBody>
      </p:sp>
      <p:sp>
        <p:nvSpPr>
          <p:cNvPr id="33" name="Freeform 32">
            <a:extLst>
              <a:ext uri="{FF2B5EF4-FFF2-40B4-BE49-F238E27FC236}">
                <a16:creationId xmlns="" xmlns:a16="http://schemas.microsoft.com/office/drawing/2014/main" id="{9DB33CC2-5D97-D04A-B6B9-3931AB3A61AC}"/>
              </a:ext>
            </a:extLst>
          </p:cNvPr>
          <p:cNvSpPr/>
          <p:nvPr/>
        </p:nvSpPr>
        <p:spPr>
          <a:xfrm>
            <a:off x="1057741" y="3710193"/>
            <a:ext cx="3009806"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potential capacities, resources, gaps and needs.</a:t>
            </a:r>
            <a:endPar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4050229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ownload Interactive Roundtable Discussions - Round Table Meeting Icon PNG  Image with No Background - PNGkey.com">
            <a:extLst>
              <a:ext uri="{FF2B5EF4-FFF2-40B4-BE49-F238E27FC236}">
                <a16:creationId xmlns="" xmlns:a16="http://schemas.microsoft.com/office/drawing/2014/main" id="{CC0F4E28-1B7F-3A46-AC11-765EBD68DDD1}"/>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29971" y="2021816"/>
            <a:ext cx="2635757" cy="252684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 xmlns:a16="http://schemas.microsoft.com/office/drawing/2014/main" id="{32F91817-EE9C-134C-873A-AEAD57A49592}"/>
              </a:ext>
            </a:extLst>
          </p:cNvPr>
          <p:cNvSpPr>
            <a:spLocks noGrp="1"/>
          </p:cNvSpPr>
          <p:nvPr>
            <p:ph type="title"/>
          </p:nvPr>
        </p:nvSpPr>
        <p:spPr>
          <a:xfrm>
            <a:off x="581192" y="558657"/>
            <a:ext cx="10878168" cy="584775"/>
          </a:xfrm>
        </p:spPr>
        <p:txBody>
          <a:bodyPr/>
          <a:lstStyle/>
          <a:p>
            <a:r>
              <a:rPr lang="en-GB" noProof="0" dirty="0"/>
              <a:t>Guided Practice</a:t>
            </a:r>
          </a:p>
        </p:txBody>
      </p:sp>
      <p:sp>
        <p:nvSpPr>
          <p:cNvPr id="4" name="Slide Number Placeholder 3">
            <a:extLst>
              <a:ext uri="{FF2B5EF4-FFF2-40B4-BE49-F238E27FC236}">
                <a16:creationId xmlns="" xmlns:a16="http://schemas.microsoft.com/office/drawing/2014/main" id="{E6C52C83-3949-BE43-96D5-F69325D1A651}"/>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9</a:t>
            </a:fld>
            <a:endParaRPr lang="x-none"/>
          </a:p>
        </p:txBody>
      </p:sp>
      <p:sp>
        <p:nvSpPr>
          <p:cNvPr id="5" name="Content Placeholder 4">
            <a:extLst>
              <a:ext uri="{FF2B5EF4-FFF2-40B4-BE49-F238E27FC236}">
                <a16:creationId xmlns="" xmlns:a16="http://schemas.microsoft.com/office/drawing/2014/main" id="{97A658EF-68A9-B345-8334-272889877ACA}"/>
              </a:ext>
            </a:extLst>
          </p:cNvPr>
          <p:cNvSpPr>
            <a:spLocks noGrp="1"/>
          </p:cNvSpPr>
          <p:nvPr>
            <p:ph idx="12"/>
          </p:nvPr>
        </p:nvSpPr>
        <p:spPr>
          <a:xfrm>
            <a:off x="3745149" y="1773238"/>
            <a:ext cx="7326076" cy="3769750"/>
          </a:xfrm>
        </p:spPr>
        <p:txBody>
          <a:bodyPr wrap="square">
            <a:spAutoFit/>
          </a:bodyPr>
          <a:lstStyle/>
          <a:p>
            <a:r>
              <a:rPr lang="en-GB" noProof="0" dirty="0"/>
              <a:t>Practice asking questions about each other to understand interests, worldviews, understanding of respective missions and activities, as well as goals and limitations.  </a:t>
            </a:r>
          </a:p>
          <a:p>
            <a:r>
              <a:rPr lang="en-GB" noProof="0" dirty="0"/>
              <a:t>Identify areas of possible conflict/disagreement and miscommunication and root causes by formulating questions.</a:t>
            </a:r>
          </a:p>
          <a:p>
            <a:r>
              <a:rPr lang="en-GB" noProof="0" dirty="0"/>
              <a:t>Reflect about the questions and what they will accomplish and what risks are associated with them.</a:t>
            </a:r>
          </a:p>
        </p:txBody>
      </p:sp>
      <p:sp>
        <p:nvSpPr>
          <p:cNvPr id="29" name="Content Placeholder 28">
            <a:extLst>
              <a:ext uri="{FF2B5EF4-FFF2-40B4-BE49-F238E27FC236}">
                <a16:creationId xmlns="" xmlns:a16="http://schemas.microsoft.com/office/drawing/2014/main" id="{A7A01A29-5E2D-DC47-A079-CD0A1C58E6D3}"/>
              </a:ext>
            </a:extLst>
          </p:cNvPr>
          <p:cNvSpPr>
            <a:spLocks noGrp="1"/>
          </p:cNvSpPr>
          <p:nvPr>
            <p:ph sz="quarter" idx="13"/>
          </p:nvPr>
        </p:nvSpPr>
        <p:spPr>
          <a:xfrm>
            <a:off x="581025" y="137246"/>
            <a:ext cx="10878168" cy="297144"/>
          </a:xfrm>
        </p:spPr>
        <p:txBody>
          <a:bodyPr>
            <a:normAutofit/>
          </a:bodyPr>
          <a:lstStyle/>
          <a:p>
            <a:r>
              <a:rPr lang="en-GB" noProof="0" dirty="0"/>
              <a:t>Module 1: Partnership as a Foundation for Multi-Actor Interventions</a:t>
            </a:r>
          </a:p>
          <a:p>
            <a:endParaRPr lang="en-GB" noProof="0" dirty="0"/>
          </a:p>
        </p:txBody>
      </p:sp>
      <p:sp>
        <p:nvSpPr>
          <p:cNvPr id="8" name="Footer Placeholder 3">
            <a:extLst>
              <a:ext uri="{FF2B5EF4-FFF2-40B4-BE49-F238E27FC236}">
                <a16:creationId xmlns="" xmlns:a16="http://schemas.microsoft.com/office/drawing/2014/main" id="{A10B0470-F8F3-6A43-B8FA-DD0EC12746C5}"/>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1079739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571E8-4AF1-574E-9FBB-AE59AAFC3733}"/>
              </a:ext>
            </a:extLst>
          </p:cNvPr>
          <p:cNvSpPr>
            <a:spLocks noGrp="1"/>
          </p:cNvSpPr>
          <p:nvPr>
            <p:ph type="title"/>
          </p:nvPr>
        </p:nvSpPr>
        <p:spPr>
          <a:xfrm>
            <a:off x="581192" y="558657"/>
            <a:ext cx="10313231" cy="584775"/>
          </a:xfrm>
        </p:spPr>
        <p:txBody>
          <a:bodyPr/>
          <a:lstStyle/>
          <a:p>
            <a:r>
              <a:rPr lang="en-GB" noProof="0" dirty="0"/>
              <a:t>Capacities and Resources</a:t>
            </a:r>
          </a:p>
        </p:txBody>
      </p:sp>
      <p:sp>
        <p:nvSpPr>
          <p:cNvPr id="3" name="Slide Number Placeholder 2">
            <a:extLst>
              <a:ext uri="{FF2B5EF4-FFF2-40B4-BE49-F238E27FC236}">
                <a16:creationId xmlns="" xmlns:a16="http://schemas.microsoft.com/office/drawing/2014/main"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90</a:t>
            </a:fld>
            <a:endParaRPr lang="x-none"/>
          </a:p>
        </p:txBody>
      </p:sp>
      <p:sp>
        <p:nvSpPr>
          <p:cNvPr id="5" name="Content Placeholder 4">
            <a:extLst>
              <a:ext uri="{FF2B5EF4-FFF2-40B4-BE49-F238E27FC236}">
                <a16:creationId xmlns="" xmlns:a16="http://schemas.microsoft.com/office/drawing/2014/main" id="{6806EE7C-F179-1245-BD17-9AA742B6EF81}"/>
              </a:ext>
            </a:extLst>
          </p:cNvPr>
          <p:cNvSpPr>
            <a:spLocks noGrp="1"/>
          </p:cNvSpPr>
          <p:nvPr>
            <p:ph sz="quarter" idx="13"/>
          </p:nvPr>
        </p:nvSpPr>
        <p:spPr>
          <a:xfrm>
            <a:off x="581025" y="137246"/>
            <a:ext cx="10313230" cy="297144"/>
          </a:xfrm>
        </p:spPr>
        <p:txBody>
          <a:bodyPr/>
          <a:lstStyle/>
          <a:p>
            <a:r>
              <a:rPr lang="en-GB" dirty="0"/>
              <a:t>Module 7: Identifying Needs, Resources and Capacities of the Multi-Actor Team</a:t>
            </a:r>
          </a:p>
        </p:txBody>
      </p:sp>
      <p:sp>
        <p:nvSpPr>
          <p:cNvPr id="6" name="Footer Placeholder 5">
            <a:extLst>
              <a:ext uri="{FF2B5EF4-FFF2-40B4-BE49-F238E27FC236}">
                <a16:creationId xmlns="" xmlns:a16="http://schemas.microsoft.com/office/drawing/2014/main"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32" name="Rounded Rectangle 31">
            <a:extLst>
              <a:ext uri="{FF2B5EF4-FFF2-40B4-BE49-F238E27FC236}">
                <a16:creationId xmlns="" xmlns:a16="http://schemas.microsoft.com/office/drawing/2014/main" id="{9F7CEA1D-3E23-A84F-9A39-18C68EB52CE4}"/>
              </a:ext>
            </a:extLst>
          </p:cNvPr>
          <p:cNvSpPr/>
          <p:nvPr/>
        </p:nvSpPr>
        <p:spPr>
          <a:xfrm>
            <a:off x="7956330" y="2816773"/>
            <a:ext cx="3280245" cy="2964388"/>
          </a:xfrm>
          <a:prstGeom prst="roundRect">
            <a:avLst>
              <a:gd name="adj" fmla="val 1900"/>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251999" tIns="180000" rIns="251999" bIns="180000" rtlCol="0" anchor="ctr" anchorCtr="0">
            <a:noAutofit/>
          </a:bodyPr>
          <a:lstStyle/>
          <a:p>
            <a:pPr lvl="0" defTabSz="914400">
              <a:defRPr/>
            </a:pPr>
            <a:r>
              <a:rPr lang="en-GB" sz="2400" dirty="0">
                <a:solidFill>
                  <a:schemeClr val="bg1"/>
                </a:solidFill>
                <a:latin typeface="Open Sans" panose="020B0606030504020204" pitchFamily="34" charset="0"/>
                <a:sym typeface="Arial"/>
              </a:rPr>
              <a:t>How to </a:t>
            </a:r>
            <a:r>
              <a:rPr lang="en-GB" sz="2400" b="1" dirty="0">
                <a:solidFill>
                  <a:schemeClr val="bg1"/>
                </a:solidFill>
                <a:latin typeface="Open Sans" panose="020B0606030504020204" pitchFamily="34" charset="0"/>
                <a:sym typeface="Arial"/>
              </a:rPr>
              <a:t>optimise resources?</a:t>
            </a:r>
          </a:p>
          <a:p>
            <a:pPr lvl="0" defTabSz="914400">
              <a:defRPr/>
            </a:pPr>
            <a:endParaRPr lang="en-GB" sz="2400" b="1" dirty="0">
              <a:solidFill>
                <a:schemeClr val="bg1"/>
              </a:solidFill>
              <a:latin typeface="Open Sans" panose="020B0606030504020204" pitchFamily="34" charset="0"/>
              <a:sym typeface="Arial"/>
            </a:endParaRPr>
          </a:p>
          <a:p>
            <a:pPr lvl="0" defTabSz="914400">
              <a:defRPr/>
            </a:pPr>
            <a:endParaRPr lang="en-GB" sz="2400" b="1" dirty="0">
              <a:solidFill>
                <a:schemeClr val="bg1"/>
              </a:solidFill>
              <a:latin typeface="Open Sans" panose="020B0606030504020204" pitchFamily="34" charset="0"/>
              <a:sym typeface="Arial"/>
            </a:endParaRPr>
          </a:p>
          <a:p>
            <a:pPr lvl="0" defTabSz="914400">
              <a:defRPr/>
            </a:pPr>
            <a:r>
              <a:rPr lang="en-GB" sz="2400" dirty="0">
                <a:solidFill>
                  <a:schemeClr val="bg1"/>
                </a:solidFill>
                <a:latin typeface="Open Sans" panose="020B0606030504020204" pitchFamily="34" charset="0"/>
                <a:sym typeface="Arial"/>
              </a:rPr>
              <a:t>Resources are </a:t>
            </a:r>
            <a:r>
              <a:rPr lang="en-GB" sz="2400" b="1" dirty="0">
                <a:solidFill>
                  <a:schemeClr val="bg1"/>
                </a:solidFill>
                <a:latin typeface="Open Sans" panose="020B0606030504020204" pitchFamily="34" charset="0"/>
                <a:sym typeface="Arial"/>
              </a:rPr>
              <a:t>always limited!</a:t>
            </a:r>
            <a:endParaRPr lang="en-GB" sz="2400" dirty="0">
              <a:solidFill>
                <a:schemeClr val="bg1"/>
              </a:solidFill>
              <a:latin typeface="Open Sans" panose="020B0606030504020204" pitchFamily="34" charset="0"/>
              <a:sym typeface="Arial"/>
            </a:endParaRPr>
          </a:p>
        </p:txBody>
      </p:sp>
      <p:sp>
        <p:nvSpPr>
          <p:cNvPr id="33" name="Rounded Rectangle 32">
            <a:extLst>
              <a:ext uri="{FF2B5EF4-FFF2-40B4-BE49-F238E27FC236}">
                <a16:creationId xmlns="" xmlns:a16="http://schemas.microsoft.com/office/drawing/2014/main" id="{F81831ED-6A82-A541-8EB4-CABE7392A895}"/>
              </a:ext>
            </a:extLst>
          </p:cNvPr>
          <p:cNvSpPr/>
          <p:nvPr/>
        </p:nvSpPr>
        <p:spPr>
          <a:xfrm>
            <a:off x="4458365" y="2816773"/>
            <a:ext cx="3280245" cy="2964388"/>
          </a:xfrm>
          <a:prstGeom prst="roundRect">
            <a:avLst>
              <a:gd name="adj" fmla="val 2255"/>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251999" tIns="180000" rIns="251999" bIns="180000" rtlCol="0" anchor="t" anchorCtr="0">
            <a:noAutofit/>
          </a:bodyPr>
          <a:lstStyle/>
          <a:p>
            <a:pPr lvl="0" defTabSz="914400">
              <a:lnSpc>
                <a:spcPct val="150000"/>
              </a:lnSpc>
              <a:defRPr/>
            </a:pPr>
            <a:r>
              <a:rPr lang="en-GB" sz="2000" b="1" dirty="0">
                <a:solidFill>
                  <a:schemeClr val="bg1"/>
                </a:solidFill>
                <a:latin typeface="Open Sans" panose="020B0606030504020204" pitchFamily="34" charset="0"/>
                <a:sym typeface="Arial"/>
              </a:rPr>
              <a:t>Other Resources:</a:t>
            </a:r>
          </a:p>
          <a:p>
            <a:pPr marL="342900" lvl="0" indent="-342900" defTabSz="914400">
              <a:lnSpc>
                <a:spcPct val="150000"/>
              </a:lnSpc>
              <a:buFont typeface="Wingdings" pitchFamily="2" charset="2"/>
              <a:buChar char="§"/>
              <a:defRPr/>
            </a:pPr>
            <a:r>
              <a:rPr lang="en-GB" sz="2000" dirty="0">
                <a:solidFill>
                  <a:schemeClr val="bg1"/>
                </a:solidFill>
                <a:latin typeface="Open Sans" panose="020B0606030504020204" pitchFamily="34" charset="0"/>
                <a:sym typeface="Arial"/>
              </a:rPr>
              <a:t>Skills</a:t>
            </a:r>
          </a:p>
          <a:p>
            <a:pPr marL="342900" lvl="0" indent="-342900" defTabSz="914400">
              <a:lnSpc>
                <a:spcPct val="150000"/>
              </a:lnSpc>
              <a:buFont typeface="Wingdings" pitchFamily="2" charset="2"/>
              <a:buChar char="§"/>
              <a:defRPr/>
            </a:pPr>
            <a:r>
              <a:rPr lang="en-GB" sz="2000" dirty="0">
                <a:solidFill>
                  <a:schemeClr val="bg1"/>
                </a:solidFill>
                <a:latin typeface="Open Sans" panose="020B0606030504020204" pitchFamily="34" charset="0"/>
                <a:sym typeface="Arial"/>
              </a:rPr>
              <a:t>Disciplines</a:t>
            </a:r>
          </a:p>
          <a:p>
            <a:pPr marL="342900" lvl="0" indent="-342900" defTabSz="914400">
              <a:lnSpc>
                <a:spcPct val="150000"/>
              </a:lnSpc>
              <a:buFont typeface="Wingdings" pitchFamily="2" charset="2"/>
              <a:buChar char="§"/>
              <a:defRPr/>
            </a:pPr>
            <a:r>
              <a:rPr lang="en-GB" sz="2000" dirty="0">
                <a:solidFill>
                  <a:schemeClr val="bg1"/>
                </a:solidFill>
                <a:latin typeface="Open Sans" panose="020B0606030504020204" pitchFamily="34" charset="0"/>
                <a:sym typeface="Arial"/>
              </a:rPr>
              <a:t>Expertise</a:t>
            </a:r>
          </a:p>
          <a:p>
            <a:pPr marL="342900" lvl="0" indent="-342900" defTabSz="914400">
              <a:lnSpc>
                <a:spcPct val="150000"/>
              </a:lnSpc>
              <a:buFont typeface="Wingdings" pitchFamily="2" charset="2"/>
              <a:buChar char="§"/>
              <a:defRPr/>
            </a:pPr>
            <a:r>
              <a:rPr lang="en-GB" sz="2000" dirty="0">
                <a:solidFill>
                  <a:schemeClr val="bg1"/>
                </a:solidFill>
                <a:latin typeface="Open Sans" panose="020B0606030504020204" pitchFamily="34" charset="0"/>
                <a:sym typeface="Arial"/>
              </a:rPr>
              <a:t>Etc…</a:t>
            </a:r>
          </a:p>
        </p:txBody>
      </p:sp>
      <p:sp>
        <p:nvSpPr>
          <p:cNvPr id="34" name="Rounded Rectangle 33">
            <a:extLst>
              <a:ext uri="{FF2B5EF4-FFF2-40B4-BE49-F238E27FC236}">
                <a16:creationId xmlns="" xmlns:a16="http://schemas.microsoft.com/office/drawing/2014/main" id="{853E33B7-2B65-4E43-8601-DFE9A0510519}"/>
              </a:ext>
            </a:extLst>
          </p:cNvPr>
          <p:cNvSpPr/>
          <p:nvPr/>
        </p:nvSpPr>
        <p:spPr>
          <a:xfrm>
            <a:off x="960400" y="2816773"/>
            <a:ext cx="3280245" cy="2964388"/>
          </a:xfrm>
          <a:prstGeom prst="roundRect">
            <a:avLst>
              <a:gd name="adj" fmla="val 1546"/>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251999" tIns="180000" rIns="251999" bIns="180000" rtlCol="0" anchor="t" anchorCtr="0">
            <a:noAutofit/>
          </a:bodyPr>
          <a:lstStyle/>
          <a:p>
            <a:pPr lvl="0" defTabSz="914400">
              <a:lnSpc>
                <a:spcPct val="150000"/>
              </a:lnSpc>
              <a:defRPr/>
            </a:pPr>
            <a:r>
              <a:rPr lang="en-GB" sz="2000" b="1" dirty="0">
                <a:solidFill>
                  <a:schemeClr val="bg1"/>
                </a:solidFill>
                <a:latin typeface="Open Sans" panose="020B0606030504020204" pitchFamily="34" charset="0"/>
                <a:sym typeface="Arial"/>
              </a:rPr>
              <a:t>Material Resources:</a:t>
            </a:r>
          </a:p>
          <a:p>
            <a:pPr marL="342900" lvl="0" indent="-342900" defTabSz="914400">
              <a:lnSpc>
                <a:spcPct val="150000"/>
              </a:lnSpc>
              <a:buFont typeface="Wingdings" pitchFamily="2" charset="2"/>
              <a:buChar char="§"/>
              <a:defRPr/>
            </a:pPr>
            <a:r>
              <a:rPr lang="en-GB" sz="2000" dirty="0">
                <a:solidFill>
                  <a:schemeClr val="bg1"/>
                </a:solidFill>
                <a:latin typeface="Open Sans" panose="020B0606030504020204" pitchFamily="34" charset="0"/>
                <a:sym typeface="Arial"/>
              </a:rPr>
              <a:t>Infrastructure</a:t>
            </a:r>
          </a:p>
          <a:p>
            <a:pPr marL="342900" lvl="0" indent="-342900" defTabSz="914400">
              <a:lnSpc>
                <a:spcPct val="150000"/>
              </a:lnSpc>
              <a:buFont typeface="Wingdings" pitchFamily="2" charset="2"/>
              <a:buChar char="§"/>
              <a:defRPr/>
            </a:pPr>
            <a:r>
              <a:rPr lang="en-GB" sz="2000" dirty="0">
                <a:solidFill>
                  <a:schemeClr val="bg1"/>
                </a:solidFill>
                <a:latin typeface="Open Sans" panose="020B0606030504020204" pitchFamily="34" charset="0"/>
                <a:sym typeface="Arial"/>
              </a:rPr>
              <a:t>Human</a:t>
            </a:r>
          </a:p>
          <a:p>
            <a:pPr marL="342900" lvl="0" indent="-342900" defTabSz="914400">
              <a:lnSpc>
                <a:spcPct val="150000"/>
              </a:lnSpc>
              <a:buFont typeface="Wingdings" pitchFamily="2" charset="2"/>
              <a:buChar char="§"/>
              <a:defRPr/>
            </a:pPr>
            <a:r>
              <a:rPr lang="en-GB" sz="2000" dirty="0">
                <a:solidFill>
                  <a:schemeClr val="bg1"/>
                </a:solidFill>
                <a:latin typeface="Open Sans" panose="020B0606030504020204" pitchFamily="34" charset="0"/>
                <a:sym typeface="Arial"/>
              </a:rPr>
              <a:t>Financial</a:t>
            </a:r>
          </a:p>
          <a:p>
            <a:pPr marL="342900" lvl="0" indent="-342900" defTabSz="914400">
              <a:lnSpc>
                <a:spcPct val="150000"/>
              </a:lnSpc>
              <a:buFont typeface="Wingdings" pitchFamily="2" charset="2"/>
              <a:buChar char="§"/>
              <a:defRPr/>
            </a:pPr>
            <a:r>
              <a:rPr lang="en-GB" sz="2000" dirty="0">
                <a:solidFill>
                  <a:schemeClr val="bg1"/>
                </a:solidFill>
                <a:latin typeface="Open Sans" panose="020B0606030504020204" pitchFamily="34" charset="0"/>
                <a:sym typeface="Arial"/>
              </a:rPr>
              <a:t>Etc…</a:t>
            </a:r>
          </a:p>
        </p:txBody>
      </p:sp>
      <p:sp>
        <p:nvSpPr>
          <p:cNvPr id="35" name="Title 6">
            <a:extLst>
              <a:ext uri="{FF2B5EF4-FFF2-40B4-BE49-F238E27FC236}">
                <a16:creationId xmlns="" xmlns:a16="http://schemas.microsoft.com/office/drawing/2014/main" id="{0AE6147E-2ABD-E84F-8ABA-89816FECDDD6}"/>
              </a:ext>
            </a:extLst>
          </p:cNvPr>
          <p:cNvSpPr txBox="1">
            <a:spLocks/>
          </p:cNvSpPr>
          <p:nvPr/>
        </p:nvSpPr>
        <p:spPr>
          <a:xfrm>
            <a:off x="0" y="1773238"/>
            <a:ext cx="12192000"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What do we mean by ‘capacities and resources’?</a:t>
            </a:r>
          </a:p>
        </p:txBody>
      </p:sp>
    </p:spTree>
    <p:extLst>
      <p:ext uri="{BB962C8B-B14F-4D97-AF65-F5344CB8AC3E}">
        <p14:creationId xmlns:p14="http://schemas.microsoft.com/office/powerpoint/2010/main" val="40905172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24429C57-4B77-4C40-BB6F-6AFAB2346C2E}"/>
              </a:ext>
            </a:extLst>
          </p:cNvPr>
          <p:cNvSpPr>
            <a:spLocks noGrp="1"/>
          </p:cNvSpPr>
          <p:nvPr>
            <p:ph type="title"/>
          </p:nvPr>
        </p:nvSpPr>
        <p:spPr/>
        <p:txBody>
          <a:bodyPr/>
          <a:lstStyle/>
          <a:p>
            <a:r>
              <a:rPr lang="en-GB" noProof="0" dirty="0"/>
              <a:t>Material Resources</a:t>
            </a:r>
          </a:p>
        </p:txBody>
      </p:sp>
      <p:sp>
        <p:nvSpPr>
          <p:cNvPr id="12" name="Slide Number Placeholder 11">
            <a:extLst>
              <a:ext uri="{FF2B5EF4-FFF2-40B4-BE49-F238E27FC236}">
                <a16:creationId xmlns="" xmlns:a16="http://schemas.microsoft.com/office/drawing/2014/main" id="{96A8BC16-A3BD-124F-856D-3B776A27A351}"/>
              </a:ext>
            </a:extLst>
          </p:cNvPr>
          <p:cNvSpPr>
            <a:spLocks noGrp="1"/>
          </p:cNvSpPr>
          <p:nvPr>
            <p:ph type="sldNum" sz="quarter" idx="4"/>
          </p:nvPr>
        </p:nvSpPr>
        <p:spPr/>
        <p:txBody>
          <a:bodyPr/>
          <a:lstStyle/>
          <a:p>
            <a:fld id="{8147DBEF-BD83-7C4B-BB76-3EC13072CDF4}" type="slidenum">
              <a:rPr lang="x-none" smtClean="0"/>
              <a:pPr/>
              <a:t>91</a:t>
            </a:fld>
            <a:endParaRPr lang="x-none"/>
          </a:p>
        </p:txBody>
      </p:sp>
      <p:sp>
        <p:nvSpPr>
          <p:cNvPr id="5" name="Content Placeholder 4">
            <a:extLst>
              <a:ext uri="{FF2B5EF4-FFF2-40B4-BE49-F238E27FC236}">
                <a16:creationId xmlns="" xmlns:a16="http://schemas.microsoft.com/office/drawing/2014/main" id="{6C3EA293-2D6E-524C-B225-DD2B0B5419ED}"/>
              </a:ext>
            </a:extLst>
          </p:cNvPr>
          <p:cNvSpPr>
            <a:spLocks noGrp="1"/>
          </p:cNvSpPr>
          <p:nvPr>
            <p:ph idx="12"/>
          </p:nvPr>
        </p:nvSpPr>
        <p:spPr>
          <a:xfrm>
            <a:off x="1092201" y="2795752"/>
            <a:ext cx="9979170" cy="3503591"/>
          </a:xfrm>
        </p:spPr>
        <p:txBody>
          <a:bodyPr/>
          <a:lstStyle/>
          <a:p>
            <a:r>
              <a:rPr lang="en-GB" noProof="0" dirty="0"/>
              <a:t>The </a:t>
            </a:r>
            <a:r>
              <a:rPr lang="en-GB" b="1" noProof="0" dirty="0"/>
              <a:t>general consensus: </a:t>
            </a:r>
            <a:r>
              <a:rPr lang="en-GB" noProof="0" dirty="0"/>
              <a:t>better to leverage a pre-existing programme/structure than to establish a new one.</a:t>
            </a:r>
          </a:p>
          <a:p>
            <a:r>
              <a:rPr lang="en-GB" b="1" noProof="0" dirty="0"/>
              <a:t>Other possible intervention programmes:</a:t>
            </a:r>
          </a:p>
          <a:p>
            <a:pPr marL="781200" lvl="1" indent="-457200">
              <a:buFont typeface="+mj-lt"/>
              <a:buAutoNum type="alphaLcParenR"/>
            </a:pPr>
            <a:r>
              <a:rPr lang="en-GB" noProof="0" dirty="0"/>
              <a:t>	Trafficking in human beings</a:t>
            </a:r>
          </a:p>
          <a:p>
            <a:pPr marL="781200" lvl="1" indent="-457200">
              <a:buFont typeface="+mj-lt"/>
              <a:buAutoNum type="alphaLcParenR"/>
            </a:pPr>
            <a:r>
              <a:rPr lang="en-GB" noProof="0" dirty="0"/>
              <a:t>	Gender-based violence</a:t>
            </a:r>
          </a:p>
          <a:p>
            <a:pPr marL="781200" lvl="1" indent="-457200">
              <a:buFont typeface="+mj-lt"/>
              <a:buAutoNum type="alphaLcParenR"/>
            </a:pPr>
            <a:r>
              <a:rPr lang="en-GB" noProof="0" dirty="0"/>
              <a:t>	Protection of vulnerable children</a:t>
            </a:r>
          </a:p>
          <a:p>
            <a:pPr marL="781200" lvl="1" indent="-457200">
              <a:buFont typeface="+mj-lt"/>
              <a:buAutoNum type="alphaLcParenR"/>
            </a:pPr>
            <a:r>
              <a:rPr lang="en-GB" noProof="0" dirty="0"/>
              <a:t>	Etc…</a:t>
            </a:r>
          </a:p>
        </p:txBody>
      </p:sp>
      <p:sp>
        <p:nvSpPr>
          <p:cNvPr id="6" name="Content Placeholder 5">
            <a:extLst>
              <a:ext uri="{FF2B5EF4-FFF2-40B4-BE49-F238E27FC236}">
                <a16:creationId xmlns="" xmlns:a16="http://schemas.microsoft.com/office/drawing/2014/main" id="{5CCC604F-C00F-9740-AC95-66FB543D34CF}"/>
              </a:ext>
            </a:extLst>
          </p:cNvPr>
          <p:cNvSpPr>
            <a:spLocks noGrp="1"/>
          </p:cNvSpPr>
          <p:nvPr>
            <p:ph sz="quarter" idx="13"/>
          </p:nvPr>
        </p:nvSpPr>
        <p:spPr/>
        <p:txBody>
          <a:bodyPr/>
          <a:lstStyle/>
          <a:p>
            <a:r>
              <a:rPr lang="en-GB" dirty="0"/>
              <a:t>Module 7: Identifying Needs, Resources and Capacities of the Multi-Actor Team</a:t>
            </a:r>
          </a:p>
        </p:txBody>
      </p:sp>
      <p:sp>
        <p:nvSpPr>
          <p:cNvPr id="11" name="Footer Placeholder 10">
            <a:extLst>
              <a:ext uri="{FF2B5EF4-FFF2-40B4-BE49-F238E27FC236}">
                <a16:creationId xmlns="" xmlns:a16="http://schemas.microsoft.com/office/drawing/2014/main" id="{C2544034-B6EB-704B-B6BF-92815F2BD467}"/>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9" name="Rounded Rectangle 8">
            <a:extLst>
              <a:ext uri="{FF2B5EF4-FFF2-40B4-BE49-F238E27FC236}">
                <a16:creationId xmlns="" xmlns:a16="http://schemas.microsoft.com/office/drawing/2014/main" id="{FCE18E38-FFAD-CA47-9D9A-2ACE7BBF5035}"/>
              </a:ext>
            </a:extLst>
          </p:cNvPr>
          <p:cNvSpPr/>
          <p:nvPr/>
        </p:nvSpPr>
        <p:spPr>
          <a:xfrm>
            <a:off x="1092201" y="1474798"/>
            <a:ext cx="9802054" cy="1092099"/>
          </a:xfrm>
          <a:prstGeom prst="roundRect">
            <a:avLst>
              <a:gd name="adj" fmla="val 4382"/>
            </a:avLst>
          </a:prstGeom>
          <a:gradFill>
            <a:gsLst>
              <a:gs pos="0">
                <a:schemeClr val="tx2"/>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800" b="1" kern="0" dirty="0">
                <a:solidFill>
                  <a:schemeClr val="bg1"/>
                </a:solidFill>
                <a:latin typeface="Open Sans" panose="020B0606030504020204" pitchFamily="34" charset="0"/>
                <a:sym typeface="Arial"/>
              </a:rPr>
              <a:t>The Infrastructure</a:t>
            </a:r>
          </a:p>
          <a:p>
            <a:pPr lvl="0" algn="ctr" defTabSz="914400">
              <a:buClr>
                <a:srgbClr val="000000"/>
              </a:buClr>
              <a:defRPr/>
            </a:pPr>
            <a:r>
              <a:rPr lang="en-GB" sz="2000" kern="0" dirty="0">
                <a:solidFill>
                  <a:schemeClr val="bg1"/>
                </a:solidFill>
                <a:latin typeface="Open Sans" panose="020B0606030504020204" pitchFamily="34" charset="0"/>
                <a:sym typeface="Arial"/>
              </a:rPr>
              <a:t>How can we leverage a pre-existing programme from an adjacent field?</a:t>
            </a:r>
          </a:p>
        </p:txBody>
      </p:sp>
    </p:spTree>
    <p:extLst>
      <p:ext uri="{BB962C8B-B14F-4D97-AF65-F5344CB8AC3E}">
        <p14:creationId xmlns:p14="http://schemas.microsoft.com/office/powerpoint/2010/main" val="32422491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24429C57-4B77-4C40-BB6F-6AFAB2346C2E}"/>
              </a:ext>
            </a:extLst>
          </p:cNvPr>
          <p:cNvSpPr>
            <a:spLocks noGrp="1"/>
          </p:cNvSpPr>
          <p:nvPr>
            <p:ph type="title"/>
          </p:nvPr>
        </p:nvSpPr>
        <p:spPr>
          <a:xfrm>
            <a:off x="581192" y="558657"/>
            <a:ext cx="10313231" cy="584775"/>
          </a:xfrm>
        </p:spPr>
        <p:txBody>
          <a:bodyPr/>
          <a:lstStyle/>
          <a:p>
            <a:r>
              <a:rPr lang="en-GB" noProof="0" dirty="0"/>
              <a:t>Material Resources</a:t>
            </a:r>
          </a:p>
        </p:txBody>
      </p:sp>
      <p:sp>
        <p:nvSpPr>
          <p:cNvPr id="12" name="Slide Number Placeholder 11">
            <a:extLst>
              <a:ext uri="{FF2B5EF4-FFF2-40B4-BE49-F238E27FC236}">
                <a16:creationId xmlns="" xmlns:a16="http://schemas.microsoft.com/office/drawing/2014/main" id="{96A8BC16-A3BD-124F-856D-3B776A27A351}"/>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92</a:t>
            </a:fld>
            <a:endParaRPr lang="x-none"/>
          </a:p>
        </p:txBody>
      </p:sp>
      <p:sp>
        <p:nvSpPr>
          <p:cNvPr id="5" name="Content Placeholder 4">
            <a:extLst>
              <a:ext uri="{FF2B5EF4-FFF2-40B4-BE49-F238E27FC236}">
                <a16:creationId xmlns="" xmlns:a16="http://schemas.microsoft.com/office/drawing/2014/main" id="{6C3EA293-2D6E-524C-B225-DD2B0B5419ED}"/>
              </a:ext>
            </a:extLst>
          </p:cNvPr>
          <p:cNvSpPr>
            <a:spLocks noGrp="1"/>
          </p:cNvSpPr>
          <p:nvPr>
            <p:ph idx="12"/>
          </p:nvPr>
        </p:nvSpPr>
        <p:spPr>
          <a:xfrm>
            <a:off x="1092200" y="2775835"/>
            <a:ext cx="9979025" cy="3030538"/>
          </a:xfrm>
        </p:spPr>
        <p:txBody>
          <a:bodyPr/>
          <a:lstStyle/>
          <a:p>
            <a:pPr lvl="0"/>
            <a:r>
              <a:rPr lang="en-GB" noProof="0" dirty="0">
                <a:sym typeface="Calibri"/>
              </a:rPr>
              <a:t>What programmes are currently available, including hotlines or helplines?</a:t>
            </a:r>
          </a:p>
          <a:p>
            <a:pPr lvl="0"/>
            <a:r>
              <a:rPr lang="en-GB" noProof="0" dirty="0">
                <a:sym typeface="Calibri"/>
              </a:rPr>
              <a:t>How effective are these programmes?</a:t>
            </a:r>
          </a:p>
          <a:p>
            <a:pPr lvl="0"/>
            <a:r>
              <a:rPr lang="en-GB" noProof="0" dirty="0">
                <a:sym typeface="Calibri"/>
              </a:rPr>
              <a:t>Which available for juveniles and which are for adults?</a:t>
            </a:r>
          </a:p>
          <a:p>
            <a:pPr lvl="0"/>
            <a:r>
              <a:rPr lang="en-GB" noProof="0" dirty="0">
                <a:sym typeface="Calibri"/>
              </a:rPr>
              <a:t>Can these programmes handle more workload?</a:t>
            </a:r>
          </a:p>
          <a:p>
            <a:pPr lvl="0"/>
            <a:r>
              <a:rPr lang="en-GB" noProof="0" dirty="0">
                <a:sym typeface="Calibri"/>
              </a:rPr>
              <a:t>What are the risks that adding a P/CVE component to an existing, functioning intervention programme will undermine such a programme?</a:t>
            </a:r>
            <a:endParaRPr lang="en-GB" noProof="0" dirty="0">
              <a:sym typeface="Arial"/>
            </a:endParaRPr>
          </a:p>
        </p:txBody>
      </p:sp>
      <p:sp>
        <p:nvSpPr>
          <p:cNvPr id="6" name="Content Placeholder 5">
            <a:extLst>
              <a:ext uri="{FF2B5EF4-FFF2-40B4-BE49-F238E27FC236}">
                <a16:creationId xmlns="" xmlns:a16="http://schemas.microsoft.com/office/drawing/2014/main" id="{5CCC604F-C00F-9740-AC95-66FB543D34CF}"/>
              </a:ext>
            </a:extLst>
          </p:cNvPr>
          <p:cNvSpPr>
            <a:spLocks noGrp="1"/>
          </p:cNvSpPr>
          <p:nvPr>
            <p:ph sz="quarter" idx="13"/>
          </p:nvPr>
        </p:nvSpPr>
        <p:spPr>
          <a:xfrm>
            <a:off x="581025" y="137246"/>
            <a:ext cx="10313230" cy="297144"/>
          </a:xfrm>
        </p:spPr>
        <p:txBody>
          <a:bodyPr/>
          <a:lstStyle/>
          <a:p>
            <a:r>
              <a:rPr lang="en-GB" dirty="0"/>
              <a:t>Module 7: Identifying Needs, Resources and Capacities of the Multi-Actor Team</a:t>
            </a:r>
          </a:p>
        </p:txBody>
      </p:sp>
      <p:sp>
        <p:nvSpPr>
          <p:cNvPr id="11" name="Footer Placeholder 10">
            <a:extLst>
              <a:ext uri="{FF2B5EF4-FFF2-40B4-BE49-F238E27FC236}">
                <a16:creationId xmlns="" xmlns:a16="http://schemas.microsoft.com/office/drawing/2014/main" id="{C2544034-B6EB-704B-B6BF-92815F2BD467}"/>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3" name="Rounded Rectangle 12">
            <a:extLst>
              <a:ext uri="{FF2B5EF4-FFF2-40B4-BE49-F238E27FC236}">
                <a16:creationId xmlns="" xmlns:a16="http://schemas.microsoft.com/office/drawing/2014/main" id="{4DD43455-FEAF-4D44-96E1-321779B1AC52}"/>
              </a:ext>
            </a:extLst>
          </p:cNvPr>
          <p:cNvSpPr/>
          <p:nvPr/>
        </p:nvSpPr>
        <p:spPr>
          <a:xfrm>
            <a:off x="1092201" y="1474798"/>
            <a:ext cx="9802054" cy="1092099"/>
          </a:xfrm>
          <a:prstGeom prst="roundRect">
            <a:avLst>
              <a:gd name="adj" fmla="val 4382"/>
            </a:avLst>
          </a:prstGeom>
          <a:gradFill>
            <a:gsLst>
              <a:gs pos="0">
                <a:schemeClr val="tx2"/>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800" b="1" kern="0" dirty="0">
                <a:solidFill>
                  <a:schemeClr val="bg1"/>
                </a:solidFill>
                <a:latin typeface="Open Sans" panose="020B0606030504020204" pitchFamily="34" charset="0"/>
                <a:sym typeface="Arial"/>
              </a:rPr>
              <a:t>The Infrastructure</a:t>
            </a:r>
          </a:p>
          <a:p>
            <a:pPr lvl="0" algn="ctr" defTabSz="914400">
              <a:buClr>
                <a:srgbClr val="000000"/>
              </a:buClr>
              <a:defRPr/>
            </a:pPr>
            <a:r>
              <a:rPr lang="en-GB" sz="2000" kern="0" dirty="0">
                <a:solidFill>
                  <a:schemeClr val="bg1"/>
                </a:solidFill>
                <a:latin typeface="Open Sans" panose="020B0606030504020204" pitchFamily="34" charset="0"/>
                <a:sym typeface="Arial"/>
              </a:rPr>
              <a:t>How can we leverage a pre-existing programme from an adjacent field?</a:t>
            </a:r>
          </a:p>
        </p:txBody>
      </p:sp>
    </p:spTree>
    <p:extLst>
      <p:ext uri="{BB962C8B-B14F-4D97-AF65-F5344CB8AC3E}">
        <p14:creationId xmlns:p14="http://schemas.microsoft.com/office/powerpoint/2010/main" val="11272800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50230E77-1134-3549-A539-85794927236C}"/>
              </a:ext>
            </a:extLst>
          </p:cNvPr>
          <p:cNvSpPr>
            <a:spLocks noGrp="1"/>
          </p:cNvSpPr>
          <p:nvPr>
            <p:ph type="title"/>
          </p:nvPr>
        </p:nvSpPr>
        <p:spPr>
          <a:xfrm>
            <a:off x="581192" y="558657"/>
            <a:ext cx="10313231" cy="584775"/>
          </a:xfrm>
        </p:spPr>
        <p:txBody>
          <a:bodyPr/>
          <a:lstStyle/>
          <a:p>
            <a:r>
              <a:rPr lang="en-GB" noProof="0" dirty="0"/>
              <a:t>Material Resources</a:t>
            </a:r>
          </a:p>
        </p:txBody>
      </p:sp>
      <p:sp>
        <p:nvSpPr>
          <p:cNvPr id="3" name="Slide Number Placeholder 2">
            <a:extLst>
              <a:ext uri="{FF2B5EF4-FFF2-40B4-BE49-F238E27FC236}">
                <a16:creationId xmlns="" xmlns:a16="http://schemas.microsoft.com/office/drawing/2014/main"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93</a:t>
            </a:fld>
            <a:endParaRPr lang="x-none"/>
          </a:p>
        </p:txBody>
      </p:sp>
      <p:sp>
        <p:nvSpPr>
          <p:cNvPr id="16" name="Content Placeholder 15">
            <a:extLst>
              <a:ext uri="{FF2B5EF4-FFF2-40B4-BE49-F238E27FC236}">
                <a16:creationId xmlns="" xmlns:a16="http://schemas.microsoft.com/office/drawing/2014/main" id="{936C75CD-1F73-1F4B-8F6B-A3CFD83712A1}"/>
              </a:ext>
            </a:extLst>
          </p:cNvPr>
          <p:cNvSpPr>
            <a:spLocks noGrp="1"/>
          </p:cNvSpPr>
          <p:nvPr>
            <p:ph idx="12"/>
          </p:nvPr>
        </p:nvSpPr>
        <p:spPr>
          <a:xfrm>
            <a:off x="1092200" y="2761733"/>
            <a:ext cx="7603909" cy="3173983"/>
          </a:xfrm>
        </p:spPr>
        <p:txBody>
          <a:bodyPr/>
          <a:lstStyle/>
          <a:p>
            <a:r>
              <a:rPr lang="en-GB" b="1" noProof="0" dirty="0">
                <a:sym typeface="Arial"/>
              </a:rPr>
              <a:t>Human resources: </a:t>
            </a:r>
            <a:r>
              <a:rPr lang="en-GB" noProof="0" dirty="0">
                <a:sym typeface="Arial"/>
              </a:rPr>
              <a:t>staff, secretariat, contributors…</a:t>
            </a:r>
          </a:p>
          <a:p>
            <a:r>
              <a:rPr lang="en-GB" b="1" noProof="0" dirty="0">
                <a:sym typeface="Arial"/>
              </a:rPr>
              <a:t>Financial resources: </a:t>
            </a:r>
            <a:r>
              <a:rPr lang="en-GB" noProof="0" dirty="0">
                <a:sym typeface="Arial"/>
              </a:rPr>
              <a:t>travel expenditures, working time…</a:t>
            </a:r>
          </a:p>
          <a:p>
            <a:r>
              <a:rPr lang="en-GB" b="1" noProof="0" dirty="0">
                <a:sym typeface="Arial"/>
              </a:rPr>
              <a:t>Other resources: </a:t>
            </a:r>
            <a:r>
              <a:rPr lang="en-GB" noProof="0" dirty="0">
                <a:sym typeface="Arial"/>
              </a:rPr>
              <a:t>office, meeting room/s, Internet connection…</a:t>
            </a:r>
          </a:p>
        </p:txBody>
      </p:sp>
      <p:sp>
        <p:nvSpPr>
          <p:cNvPr id="28" name="Content Placeholder 27">
            <a:extLst>
              <a:ext uri="{FF2B5EF4-FFF2-40B4-BE49-F238E27FC236}">
                <a16:creationId xmlns="" xmlns:a16="http://schemas.microsoft.com/office/drawing/2014/main" id="{04576B99-6CF9-924A-B30F-3EA734E02D06}"/>
              </a:ext>
            </a:extLst>
          </p:cNvPr>
          <p:cNvSpPr>
            <a:spLocks noGrp="1"/>
          </p:cNvSpPr>
          <p:nvPr>
            <p:ph sz="quarter" idx="13"/>
          </p:nvPr>
        </p:nvSpPr>
        <p:spPr>
          <a:xfrm>
            <a:off x="581025" y="137246"/>
            <a:ext cx="10313230" cy="297144"/>
          </a:xfrm>
        </p:spPr>
        <p:txBody>
          <a:bodyPr/>
          <a:lstStyle/>
          <a:p>
            <a:r>
              <a:rPr lang="en-GB" dirty="0"/>
              <a:t>Module 7: Identifying Needs, Resources and Capacities of the Multi-Actor Team</a:t>
            </a:r>
          </a:p>
        </p:txBody>
      </p:sp>
      <p:sp>
        <p:nvSpPr>
          <p:cNvPr id="13" name="Footer Placeholder 3">
            <a:extLst>
              <a:ext uri="{FF2B5EF4-FFF2-40B4-BE49-F238E27FC236}">
                <a16:creationId xmlns="" xmlns:a16="http://schemas.microsoft.com/office/drawing/2014/main"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2" name="Title 6">
            <a:extLst>
              <a:ext uri="{FF2B5EF4-FFF2-40B4-BE49-F238E27FC236}">
                <a16:creationId xmlns="" xmlns:a16="http://schemas.microsoft.com/office/drawing/2014/main" id="{4A9842B9-586C-BB44-8DC2-7AF780E00250}"/>
              </a:ext>
            </a:extLst>
          </p:cNvPr>
          <p:cNvSpPr txBox="1">
            <a:spLocks/>
          </p:cNvSpPr>
          <p:nvPr/>
        </p:nvSpPr>
        <p:spPr>
          <a:xfrm>
            <a:off x="0" y="1773238"/>
            <a:ext cx="12192000"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What other resources will the programme need?</a:t>
            </a:r>
          </a:p>
        </p:txBody>
      </p:sp>
      <p:sp>
        <p:nvSpPr>
          <p:cNvPr id="18" name="Rounded Rectangle 17">
            <a:extLst>
              <a:ext uri="{FF2B5EF4-FFF2-40B4-BE49-F238E27FC236}">
                <a16:creationId xmlns="" xmlns:a16="http://schemas.microsoft.com/office/drawing/2014/main" id="{4C100AE0-13F1-FA43-AACB-1E7E01BB9684}"/>
              </a:ext>
            </a:extLst>
          </p:cNvPr>
          <p:cNvSpPr/>
          <p:nvPr/>
        </p:nvSpPr>
        <p:spPr>
          <a:xfrm>
            <a:off x="8696109" y="2761733"/>
            <a:ext cx="2676184" cy="1785492"/>
          </a:xfrm>
          <a:prstGeom prst="roundRect">
            <a:avLst>
              <a:gd name="adj" fmla="val 4382"/>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t" anchorCtr="0">
            <a:noAutofit/>
          </a:bodyPr>
          <a:lstStyle/>
          <a:p>
            <a:pPr lvl="0" algn="ctr" defTabSz="914400">
              <a:lnSpc>
                <a:spcPts val="3480"/>
              </a:lnSpc>
              <a:buClr>
                <a:srgbClr val="000000"/>
              </a:buClr>
              <a:defRPr/>
            </a:pPr>
            <a:r>
              <a:rPr lang="en-GB" sz="2400" b="1" dirty="0">
                <a:solidFill>
                  <a:schemeClr val="bg1"/>
                </a:solidFill>
                <a:latin typeface="Open Sans" panose="020B0606030504020204" pitchFamily="34" charset="0"/>
                <a:sym typeface="Arial"/>
              </a:rPr>
              <a:t>Who or which authority can provide?</a:t>
            </a:r>
          </a:p>
        </p:txBody>
      </p:sp>
    </p:spTree>
    <p:extLst>
      <p:ext uri="{BB962C8B-B14F-4D97-AF65-F5344CB8AC3E}">
        <p14:creationId xmlns:p14="http://schemas.microsoft.com/office/powerpoint/2010/main" val="30848885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DF85512-A62D-0547-9BFB-D6D0A80E3022}"/>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 xmlns:a16="http://schemas.microsoft.com/office/drawing/2014/main"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94</a:t>
            </a:fld>
            <a:endParaRPr lang="x-none"/>
          </a:p>
        </p:txBody>
      </p:sp>
      <p:sp>
        <p:nvSpPr>
          <p:cNvPr id="8" name="Content Placeholder 7">
            <a:extLst>
              <a:ext uri="{FF2B5EF4-FFF2-40B4-BE49-F238E27FC236}">
                <a16:creationId xmlns="" xmlns:a16="http://schemas.microsoft.com/office/drawing/2014/main" id="{68C28EAC-77F0-A445-B69A-B149F72D0B7F}"/>
              </a:ext>
            </a:extLst>
          </p:cNvPr>
          <p:cNvSpPr>
            <a:spLocks noGrp="1"/>
          </p:cNvSpPr>
          <p:nvPr>
            <p:ph idx="12"/>
          </p:nvPr>
        </p:nvSpPr>
        <p:spPr>
          <a:xfrm>
            <a:off x="1092200" y="1773238"/>
            <a:ext cx="9979025" cy="4927503"/>
          </a:xfrm>
        </p:spPr>
        <p:txBody>
          <a:bodyPr wrap="square">
            <a:spAutoFit/>
          </a:bodyPr>
          <a:lstStyle/>
          <a:p>
            <a:pPr marL="0" lvl="0" indent="0">
              <a:buNone/>
            </a:pPr>
            <a:r>
              <a:rPr lang="en-GB" b="1" noProof="0" dirty="0">
                <a:sym typeface="Calibri"/>
              </a:rPr>
              <a:t>Instructions</a:t>
            </a:r>
          </a:p>
          <a:p>
            <a:pPr marL="0" lvl="0" indent="0">
              <a:buNone/>
            </a:pPr>
            <a:r>
              <a:rPr lang="en-GB" noProof="0" dirty="0">
                <a:sym typeface="Calibri"/>
              </a:rPr>
              <a:t>Do you contribute to an already existing intervention programme</a:t>
            </a:r>
            <a:br>
              <a:rPr lang="en-GB" noProof="0" dirty="0">
                <a:sym typeface="Calibri"/>
              </a:rPr>
            </a:br>
            <a:r>
              <a:rPr lang="en-GB" noProof="0" dirty="0">
                <a:sym typeface="Calibri"/>
              </a:rPr>
              <a:t>from another field? If so, describe it briefly, including:</a:t>
            </a:r>
          </a:p>
          <a:p>
            <a:pPr marL="342900" indent="-342900">
              <a:lnSpc>
                <a:spcPct val="100000"/>
              </a:lnSpc>
              <a:spcAft>
                <a:spcPts val="600"/>
              </a:spcAft>
              <a:buFont typeface="+mj-lt"/>
              <a:buAutoNum type="alphaLcParenR"/>
            </a:pPr>
            <a:r>
              <a:rPr lang="en-GB" sz="1800" noProof="0" dirty="0">
                <a:sym typeface="Arial"/>
              </a:rPr>
              <a:t>Name and field / subject/s</a:t>
            </a:r>
          </a:p>
          <a:p>
            <a:pPr marL="342900" indent="-342900">
              <a:lnSpc>
                <a:spcPct val="100000"/>
              </a:lnSpc>
              <a:spcAft>
                <a:spcPts val="600"/>
              </a:spcAft>
              <a:buFont typeface="+mj-lt"/>
              <a:buAutoNum type="alphaLcParenR"/>
            </a:pPr>
            <a:r>
              <a:rPr lang="en-GB" sz="1800" noProof="0" dirty="0">
                <a:sym typeface="Arial"/>
              </a:rPr>
              <a:t>Level</a:t>
            </a:r>
          </a:p>
          <a:p>
            <a:pPr marL="342900" indent="-342900">
              <a:lnSpc>
                <a:spcPct val="100000"/>
              </a:lnSpc>
              <a:spcAft>
                <a:spcPts val="600"/>
              </a:spcAft>
              <a:buFont typeface="+mj-lt"/>
              <a:buAutoNum type="alphaLcParenR"/>
            </a:pPr>
            <a:r>
              <a:rPr lang="en-GB" sz="1800" noProof="0" dirty="0">
                <a:sym typeface="Arial"/>
              </a:rPr>
              <a:t>Point of entry</a:t>
            </a:r>
          </a:p>
          <a:p>
            <a:pPr marL="342900" indent="-342900">
              <a:lnSpc>
                <a:spcPct val="100000"/>
              </a:lnSpc>
              <a:spcAft>
                <a:spcPts val="600"/>
              </a:spcAft>
              <a:buFont typeface="+mj-lt"/>
              <a:buAutoNum type="alphaLcParenR"/>
            </a:pPr>
            <a:r>
              <a:rPr lang="en-GB" sz="1800" noProof="0" dirty="0">
                <a:sym typeface="Arial"/>
              </a:rPr>
              <a:t>Structure</a:t>
            </a:r>
          </a:p>
          <a:p>
            <a:pPr marL="342900" indent="-342900">
              <a:lnSpc>
                <a:spcPct val="100000"/>
              </a:lnSpc>
              <a:spcAft>
                <a:spcPts val="600"/>
              </a:spcAft>
              <a:buFont typeface="+mj-lt"/>
              <a:buAutoNum type="alphaLcParenR"/>
            </a:pPr>
            <a:r>
              <a:rPr lang="en-GB" sz="1800" noProof="0" dirty="0">
                <a:sym typeface="Arial"/>
              </a:rPr>
              <a:t>Lead implementer</a:t>
            </a:r>
          </a:p>
          <a:p>
            <a:pPr marL="342900" indent="-342900">
              <a:lnSpc>
                <a:spcPct val="100000"/>
              </a:lnSpc>
              <a:spcAft>
                <a:spcPts val="600"/>
              </a:spcAft>
              <a:buFont typeface="+mj-lt"/>
              <a:buAutoNum type="alphaLcParenR"/>
            </a:pPr>
            <a:r>
              <a:rPr lang="en-GB" sz="1800" noProof="0" dirty="0">
                <a:sym typeface="Arial"/>
              </a:rPr>
              <a:t>Service </a:t>
            </a:r>
            <a:r>
              <a:rPr lang="en-GB" noProof="0" dirty="0">
                <a:sym typeface="Arial"/>
              </a:rPr>
              <a:t>providers/partners</a:t>
            </a:r>
          </a:p>
          <a:p>
            <a:pPr marL="666900" lvl="1" indent="-342900">
              <a:buFont typeface="+mj-lt"/>
              <a:buAutoNum type="alphaLcParenR"/>
            </a:pPr>
            <a:endParaRPr lang="en-GB" noProof="0" dirty="0">
              <a:sym typeface="Arial"/>
            </a:endParaRPr>
          </a:p>
          <a:p>
            <a:pPr marL="666900" lvl="1" indent="-342900">
              <a:buFont typeface="+mj-lt"/>
              <a:buAutoNum type="alphaLcParenR"/>
            </a:pPr>
            <a:endParaRPr lang="en-GB" noProof="0" dirty="0">
              <a:sym typeface="Arial"/>
            </a:endParaRPr>
          </a:p>
        </p:txBody>
      </p:sp>
      <p:sp>
        <p:nvSpPr>
          <p:cNvPr id="20" name="Content Placeholder 19">
            <a:extLst>
              <a:ext uri="{FF2B5EF4-FFF2-40B4-BE49-F238E27FC236}">
                <a16:creationId xmlns="" xmlns:a16="http://schemas.microsoft.com/office/drawing/2014/main" id="{38E3C719-EE7E-3B46-ABBD-EEBB32369D1E}"/>
              </a:ext>
            </a:extLst>
          </p:cNvPr>
          <p:cNvSpPr>
            <a:spLocks noGrp="1"/>
          </p:cNvSpPr>
          <p:nvPr>
            <p:ph sz="quarter" idx="13"/>
          </p:nvPr>
        </p:nvSpPr>
        <p:spPr>
          <a:xfrm>
            <a:off x="581025" y="137246"/>
            <a:ext cx="10313230" cy="297144"/>
          </a:xfrm>
        </p:spPr>
        <p:txBody>
          <a:bodyPr>
            <a:normAutofit/>
          </a:bodyPr>
          <a:lstStyle/>
          <a:p>
            <a:r>
              <a:rPr lang="en-GB" dirty="0"/>
              <a:t>Module 7: Identifying Needs, Resources and Capacities of the Multi-Actor Team</a:t>
            </a:r>
          </a:p>
        </p:txBody>
      </p:sp>
      <p:sp>
        <p:nvSpPr>
          <p:cNvPr id="16" name="Footer Placeholder 3">
            <a:extLst>
              <a:ext uri="{FF2B5EF4-FFF2-40B4-BE49-F238E27FC236}">
                <a16:creationId xmlns="" xmlns:a16="http://schemas.microsoft.com/office/drawing/2014/main"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raphic 6" descr="Chat">
            <a:extLst>
              <a:ext uri="{FF2B5EF4-FFF2-40B4-BE49-F238E27FC236}">
                <a16:creationId xmlns="" xmlns:a16="http://schemas.microsoft.com/office/drawing/2014/main" id="{919F3594-3D2C-0149-8F74-34AF0C0F0B2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42393981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06FB36-1831-3143-B88C-1DF796E04624}"/>
              </a:ext>
            </a:extLst>
          </p:cNvPr>
          <p:cNvSpPr>
            <a:spLocks noGrp="1"/>
          </p:cNvSpPr>
          <p:nvPr>
            <p:ph type="title"/>
          </p:nvPr>
        </p:nvSpPr>
        <p:spPr/>
        <p:txBody>
          <a:bodyPr/>
          <a:lstStyle/>
          <a:p>
            <a:r>
              <a:rPr lang="en-GB" noProof="0" dirty="0"/>
              <a:t>Skills / Expertise</a:t>
            </a:r>
          </a:p>
        </p:txBody>
      </p:sp>
      <p:sp>
        <p:nvSpPr>
          <p:cNvPr id="3" name="Slide Number Placeholder 2">
            <a:extLst>
              <a:ext uri="{FF2B5EF4-FFF2-40B4-BE49-F238E27FC236}">
                <a16:creationId xmlns="" xmlns:a16="http://schemas.microsoft.com/office/drawing/2014/main" id="{44EE672A-F277-A340-A26E-9DCC8C492ABE}"/>
              </a:ext>
            </a:extLst>
          </p:cNvPr>
          <p:cNvSpPr>
            <a:spLocks noGrp="1"/>
          </p:cNvSpPr>
          <p:nvPr>
            <p:ph type="sldNum" sz="quarter" idx="4"/>
          </p:nvPr>
        </p:nvSpPr>
        <p:spPr/>
        <p:txBody>
          <a:bodyPr/>
          <a:lstStyle/>
          <a:p>
            <a:fld id="{8147DBEF-BD83-7C4B-BB76-3EC13072CDF4}" type="slidenum">
              <a:rPr lang="x-none" smtClean="0"/>
              <a:pPr/>
              <a:t>95</a:t>
            </a:fld>
            <a:endParaRPr lang="x-none"/>
          </a:p>
        </p:txBody>
      </p:sp>
      <p:sp>
        <p:nvSpPr>
          <p:cNvPr id="4" name="Content Placeholder 3">
            <a:extLst>
              <a:ext uri="{FF2B5EF4-FFF2-40B4-BE49-F238E27FC236}">
                <a16:creationId xmlns="" xmlns:a16="http://schemas.microsoft.com/office/drawing/2014/main" id="{2183B5AE-39A9-1A46-B647-8DE423C3EB32}"/>
              </a:ext>
            </a:extLst>
          </p:cNvPr>
          <p:cNvSpPr>
            <a:spLocks noGrp="1"/>
          </p:cNvSpPr>
          <p:nvPr>
            <p:ph sz="quarter" idx="13"/>
          </p:nvPr>
        </p:nvSpPr>
        <p:spPr/>
        <p:txBody>
          <a:bodyPr/>
          <a:lstStyle/>
          <a:p>
            <a:r>
              <a:rPr lang="en-GB" dirty="0"/>
              <a:t>Module 7: Identifying Needs, Resources and Capacities of the Multi-Actor Team</a:t>
            </a:r>
          </a:p>
        </p:txBody>
      </p:sp>
      <p:sp>
        <p:nvSpPr>
          <p:cNvPr id="5" name="Footer Placeholder 4">
            <a:extLst>
              <a:ext uri="{FF2B5EF4-FFF2-40B4-BE49-F238E27FC236}">
                <a16:creationId xmlns="" xmlns:a16="http://schemas.microsoft.com/office/drawing/2014/main" id="{B9BC0149-D1BF-5C4D-A675-1EDC236847A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Title 6">
            <a:extLst>
              <a:ext uri="{FF2B5EF4-FFF2-40B4-BE49-F238E27FC236}">
                <a16:creationId xmlns="" xmlns:a16="http://schemas.microsoft.com/office/drawing/2014/main" id="{D1402136-BA20-AF43-813A-DF475F858FB4}"/>
              </a:ext>
            </a:extLst>
          </p:cNvPr>
          <p:cNvSpPr txBox="1">
            <a:spLocks/>
          </p:cNvSpPr>
          <p:nvPr/>
        </p:nvSpPr>
        <p:spPr>
          <a:xfrm>
            <a:off x="868560" y="1428059"/>
            <a:ext cx="9979025" cy="584775"/>
          </a:xfrm>
          <a:prstGeom prst="rect">
            <a:avLst/>
          </a:prstGeom>
        </p:spPr>
        <p:txBody>
          <a:bodyPr vert="horz" wrap="square" lIns="0" tIns="45720" rIns="91440" bIns="45720" rtlCol="0" anchor="b" anchorCtr="0">
            <a:norm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dirty="0">
                <a:solidFill>
                  <a:schemeClr val="tx2">
                    <a:lumMod val="90000"/>
                    <a:lumOff val="10000"/>
                  </a:schemeClr>
                </a:solidFill>
              </a:rPr>
              <a:t>The many faces of radicalisation</a:t>
            </a:r>
          </a:p>
        </p:txBody>
      </p:sp>
      <p:grpSp>
        <p:nvGrpSpPr>
          <p:cNvPr id="22" name="Group 21">
            <a:extLst>
              <a:ext uri="{FF2B5EF4-FFF2-40B4-BE49-F238E27FC236}">
                <a16:creationId xmlns="" xmlns:a16="http://schemas.microsoft.com/office/drawing/2014/main" id="{C1EED7B7-C05E-274C-9AA7-7B29F28069B3}"/>
              </a:ext>
            </a:extLst>
          </p:cNvPr>
          <p:cNvGrpSpPr/>
          <p:nvPr/>
        </p:nvGrpSpPr>
        <p:grpSpPr>
          <a:xfrm>
            <a:off x="974763" y="1920669"/>
            <a:ext cx="10096462" cy="4454144"/>
            <a:chOff x="361331" y="1790612"/>
            <a:chExt cx="10809313" cy="4768625"/>
          </a:xfrm>
        </p:grpSpPr>
        <p:sp>
          <p:nvSpPr>
            <p:cNvPr id="7" name="Oval 6">
              <a:extLst>
                <a:ext uri="{FF2B5EF4-FFF2-40B4-BE49-F238E27FC236}">
                  <a16:creationId xmlns="" xmlns:a16="http://schemas.microsoft.com/office/drawing/2014/main" id="{A804FE21-35CA-7240-9902-CAD0E4487F75}"/>
                </a:ext>
              </a:extLst>
            </p:cNvPr>
            <p:cNvSpPr/>
            <p:nvPr/>
          </p:nvSpPr>
          <p:spPr>
            <a:xfrm>
              <a:off x="361331" y="2636452"/>
              <a:ext cx="2772203" cy="1455136"/>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Geography</a:t>
              </a:r>
              <a:endParaRPr lang="en-GB" sz="2000" dirty="0">
                <a:solidFill>
                  <a:schemeClr val="tx2"/>
                </a:solidFill>
                <a:latin typeface="Open Sans" panose="020B0606030504020204" pitchFamily="34" charset="0"/>
                <a:sym typeface="Arial"/>
              </a:endParaRPr>
            </a:p>
          </p:txBody>
        </p:sp>
        <p:sp>
          <p:nvSpPr>
            <p:cNvPr id="9" name="Oval 8">
              <a:extLst>
                <a:ext uri="{FF2B5EF4-FFF2-40B4-BE49-F238E27FC236}">
                  <a16:creationId xmlns="" xmlns:a16="http://schemas.microsoft.com/office/drawing/2014/main" id="{64032360-ECCA-0949-847A-260A6576FB9B}"/>
                </a:ext>
              </a:extLst>
            </p:cNvPr>
            <p:cNvSpPr/>
            <p:nvPr/>
          </p:nvSpPr>
          <p:spPr>
            <a:xfrm>
              <a:off x="2780973" y="2195017"/>
              <a:ext cx="1863789" cy="145513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Social</a:t>
              </a:r>
              <a:endParaRPr lang="en-GB" sz="2000" dirty="0">
                <a:solidFill>
                  <a:schemeClr val="tx2"/>
                </a:solidFill>
                <a:latin typeface="Open Sans" panose="020B0606030504020204" pitchFamily="34" charset="0"/>
                <a:sym typeface="Arial"/>
              </a:endParaRPr>
            </a:p>
          </p:txBody>
        </p:sp>
        <p:sp>
          <p:nvSpPr>
            <p:cNvPr id="10" name="Oval 9">
              <a:extLst>
                <a:ext uri="{FF2B5EF4-FFF2-40B4-BE49-F238E27FC236}">
                  <a16:creationId xmlns="" xmlns:a16="http://schemas.microsoft.com/office/drawing/2014/main" id="{6F6373F2-9D13-2946-9E5B-2121B05016AF}"/>
                </a:ext>
              </a:extLst>
            </p:cNvPr>
            <p:cNvSpPr/>
            <p:nvPr/>
          </p:nvSpPr>
          <p:spPr>
            <a:xfrm>
              <a:off x="4381216" y="2011119"/>
              <a:ext cx="2343919" cy="1455136"/>
            </a:xfrm>
            <a:prstGeom prst="ellipse">
              <a:avLst/>
            </a:prstGeom>
            <a:noFill/>
            <a:ln w="254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Ideology</a:t>
              </a:r>
              <a:endParaRPr lang="en-GB" sz="2000" dirty="0">
                <a:solidFill>
                  <a:schemeClr val="tx2"/>
                </a:solidFill>
                <a:latin typeface="Open Sans" panose="020B0606030504020204" pitchFamily="34" charset="0"/>
                <a:sym typeface="Arial"/>
              </a:endParaRPr>
            </a:p>
          </p:txBody>
        </p:sp>
        <p:sp>
          <p:nvSpPr>
            <p:cNvPr id="11" name="Oval 10">
              <a:extLst>
                <a:ext uri="{FF2B5EF4-FFF2-40B4-BE49-F238E27FC236}">
                  <a16:creationId xmlns="" xmlns:a16="http://schemas.microsoft.com/office/drawing/2014/main" id="{AB90109F-B89E-CD40-9C51-39D398252949}"/>
                </a:ext>
              </a:extLst>
            </p:cNvPr>
            <p:cNvSpPr/>
            <p:nvPr/>
          </p:nvSpPr>
          <p:spPr>
            <a:xfrm>
              <a:off x="6481224" y="1790612"/>
              <a:ext cx="2132031" cy="1455136"/>
            </a:xfrm>
            <a:prstGeom prst="ellips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History</a:t>
              </a:r>
              <a:endParaRPr lang="en-GB" sz="2000" dirty="0">
                <a:solidFill>
                  <a:schemeClr val="tx2"/>
                </a:solidFill>
                <a:latin typeface="Open Sans" panose="020B0606030504020204" pitchFamily="34" charset="0"/>
                <a:sym typeface="Arial"/>
              </a:endParaRPr>
            </a:p>
          </p:txBody>
        </p:sp>
        <p:sp>
          <p:nvSpPr>
            <p:cNvPr id="12" name="Oval 11">
              <a:extLst>
                <a:ext uri="{FF2B5EF4-FFF2-40B4-BE49-F238E27FC236}">
                  <a16:creationId xmlns="" xmlns:a16="http://schemas.microsoft.com/office/drawing/2014/main" id="{EA7FDF54-7903-A547-8737-1E27CAD3A658}"/>
                </a:ext>
              </a:extLst>
            </p:cNvPr>
            <p:cNvSpPr/>
            <p:nvPr/>
          </p:nvSpPr>
          <p:spPr>
            <a:xfrm>
              <a:off x="2287411" y="3466255"/>
              <a:ext cx="2265025" cy="1455136"/>
            </a:xfrm>
            <a:prstGeom prst="ellips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Religion</a:t>
              </a:r>
              <a:endParaRPr lang="en-GB" sz="2000" dirty="0">
                <a:solidFill>
                  <a:schemeClr val="tx2"/>
                </a:solidFill>
                <a:latin typeface="Open Sans" panose="020B0606030504020204" pitchFamily="34" charset="0"/>
                <a:sym typeface="Arial"/>
              </a:endParaRPr>
            </a:p>
          </p:txBody>
        </p:sp>
        <p:sp>
          <p:nvSpPr>
            <p:cNvPr id="13" name="Oval 12">
              <a:extLst>
                <a:ext uri="{FF2B5EF4-FFF2-40B4-BE49-F238E27FC236}">
                  <a16:creationId xmlns="" xmlns:a16="http://schemas.microsoft.com/office/drawing/2014/main" id="{01F7ACB0-606B-CB4B-8B89-E2B2A5F7F93B}"/>
                </a:ext>
              </a:extLst>
            </p:cNvPr>
            <p:cNvSpPr/>
            <p:nvPr/>
          </p:nvSpPr>
          <p:spPr>
            <a:xfrm>
              <a:off x="4017082" y="3038974"/>
              <a:ext cx="2242483" cy="1455136"/>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Identity</a:t>
              </a:r>
              <a:endParaRPr lang="en-GB" sz="2000" dirty="0">
                <a:solidFill>
                  <a:schemeClr val="tx2"/>
                </a:solidFill>
                <a:latin typeface="Open Sans" panose="020B0606030504020204" pitchFamily="34" charset="0"/>
                <a:sym typeface="Arial"/>
              </a:endParaRPr>
            </a:p>
          </p:txBody>
        </p:sp>
        <p:sp>
          <p:nvSpPr>
            <p:cNvPr id="14" name="Oval 13">
              <a:extLst>
                <a:ext uri="{FF2B5EF4-FFF2-40B4-BE49-F238E27FC236}">
                  <a16:creationId xmlns="" xmlns:a16="http://schemas.microsoft.com/office/drawing/2014/main" id="{CA1CDF33-18E3-4E4F-8DCA-C4C562C8AF7E}"/>
                </a:ext>
              </a:extLst>
            </p:cNvPr>
            <p:cNvSpPr/>
            <p:nvPr/>
          </p:nvSpPr>
          <p:spPr>
            <a:xfrm>
              <a:off x="6030016" y="2892909"/>
              <a:ext cx="2118506" cy="1455136"/>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Politics</a:t>
              </a:r>
              <a:endParaRPr lang="en-GB" sz="2000" dirty="0">
                <a:solidFill>
                  <a:schemeClr val="tx2"/>
                </a:solidFill>
                <a:latin typeface="Open Sans" panose="020B0606030504020204" pitchFamily="34" charset="0"/>
                <a:sym typeface="Arial"/>
              </a:endParaRPr>
            </a:p>
          </p:txBody>
        </p:sp>
        <p:sp>
          <p:nvSpPr>
            <p:cNvPr id="15" name="Oval 14">
              <a:extLst>
                <a:ext uri="{FF2B5EF4-FFF2-40B4-BE49-F238E27FC236}">
                  <a16:creationId xmlns="" xmlns:a16="http://schemas.microsoft.com/office/drawing/2014/main" id="{E960C419-84E9-754C-8F4C-009C43526FBF}"/>
                </a:ext>
              </a:extLst>
            </p:cNvPr>
            <p:cNvSpPr/>
            <p:nvPr/>
          </p:nvSpPr>
          <p:spPr>
            <a:xfrm>
              <a:off x="7346389" y="3695988"/>
              <a:ext cx="2093710" cy="1887928"/>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Mental</a:t>
              </a:r>
              <a:br>
                <a:rPr lang="en-GB" sz="2000" b="1" dirty="0">
                  <a:solidFill>
                    <a:schemeClr val="tx2"/>
                  </a:solidFill>
                  <a:latin typeface="Open Sans" panose="020B0606030504020204" pitchFamily="34" charset="0"/>
                  <a:sym typeface="Arial"/>
                </a:rPr>
              </a:br>
              <a:r>
                <a:rPr lang="en-GB" sz="2000" b="1" dirty="0">
                  <a:solidFill>
                    <a:schemeClr val="tx2"/>
                  </a:solidFill>
                  <a:latin typeface="Open Sans" panose="020B0606030504020204" pitchFamily="34" charset="0"/>
                  <a:sym typeface="Arial"/>
                </a:rPr>
                <a:t>Health</a:t>
              </a:r>
              <a:endParaRPr lang="en-GB" sz="2000" dirty="0">
                <a:solidFill>
                  <a:schemeClr val="tx2"/>
                </a:solidFill>
                <a:latin typeface="Open Sans" panose="020B0606030504020204" pitchFamily="34" charset="0"/>
                <a:sym typeface="Arial"/>
              </a:endParaRPr>
            </a:p>
          </p:txBody>
        </p:sp>
        <p:sp>
          <p:nvSpPr>
            <p:cNvPr id="16" name="Oval 15">
              <a:extLst>
                <a:ext uri="{FF2B5EF4-FFF2-40B4-BE49-F238E27FC236}">
                  <a16:creationId xmlns="" xmlns:a16="http://schemas.microsoft.com/office/drawing/2014/main" id="{17665ED2-065D-6F4F-A390-2127967D7F8E}"/>
                </a:ext>
              </a:extLst>
            </p:cNvPr>
            <p:cNvSpPr/>
            <p:nvPr/>
          </p:nvSpPr>
          <p:spPr>
            <a:xfrm>
              <a:off x="7933778" y="2581509"/>
              <a:ext cx="2718104" cy="1455136"/>
            </a:xfrm>
            <a:prstGeom prst="ellipse">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Economics</a:t>
              </a:r>
              <a:endParaRPr lang="en-GB" sz="2000" dirty="0">
                <a:solidFill>
                  <a:schemeClr val="tx2"/>
                </a:solidFill>
                <a:latin typeface="Open Sans" panose="020B0606030504020204" pitchFamily="34" charset="0"/>
                <a:sym typeface="Arial"/>
              </a:endParaRPr>
            </a:p>
          </p:txBody>
        </p:sp>
        <p:sp>
          <p:nvSpPr>
            <p:cNvPr id="17" name="Oval 16">
              <a:extLst>
                <a:ext uri="{FF2B5EF4-FFF2-40B4-BE49-F238E27FC236}">
                  <a16:creationId xmlns="" xmlns:a16="http://schemas.microsoft.com/office/drawing/2014/main" id="{82E213F0-DBE8-7448-BC8A-7D910C60FFEE}"/>
                </a:ext>
              </a:extLst>
            </p:cNvPr>
            <p:cNvSpPr/>
            <p:nvPr/>
          </p:nvSpPr>
          <p:spPr>
            <a:xfrm>
              <a:off x="9034105" y="4217393"/>
              <a:ext cx="2136539" cy="1455136"/>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Gender</a:t>
              </a:r>
              <a:endParaRPr lang="en-GB" sz="2000" dirty="0">
                <a:solidFill>
                  <a:schemeClr val="tx2"/>
                </a:solidFill>
                <a:latin typeface="Open Sans" panose="020B0606030504020204" pitchFamily="34" charset="0"/>
                <a:sym typeface="Arial"/>
              </a:endParaRPr>
            </a:p>
          </p:txBody>
        </p:sp>
        <p:sp>
          <p:nvSpPr>
            <p:cNvPr id="18" name="Oval 17">
              <a:extLst>
                <a:ext uri="{FF2B5EF4-FFF2-40B4-BE49-F238E27FC236}">
                  <a16:creationId xmlns="" xmlns:a16="http://schemas.microsoft.com/office/drawing/2014/main" id="{5F25B46E-8BAA-D742-81A8-023CE2C6E909}"/>
                </a:ext>
              </a:extLst>
            </p:cNvPr>
            <p:cNvSpPr/>
            <p:nvPr/>
          </p:nvSpPr>
          <p:spPr>
            <a:xfrm>
              <a:off x="5908130" y="4140093"/>
              <a:ext cx="1766863" cy="1455136"/>
            </a:xfrm>
            <a:prstGeom prst="ellipse">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Legal</a:t>
              </a:r>
              <a:endParaRPr lang="en-GB" sz="2000" dirty="0">
                <a:solidFill>
                  <a:schemeClr val="tx2"/>
                </a:solidFill>
                <a:latin typeface="Open Sans" panose="020B0606030504020204" pitchFamily="34" charset="0"/>
                <a:sym typeface="Arial"/>
              </a:endParaRPr>
            </a:p>
          </p:txBody>
        </p:sp>
        <p:sp>
          <p:nvSpPr>
            <p:cNvPr id="19" name="Oval 18">
              <a:extLst>
                <a:ext uri="{FF2B5EF4-FFF2-40B4-BE49-F238E27FC236}">
                  <a16:creationId xmlns="" xmlns:a16="http://schemas.microsoft.com/office/drawing/2014/main" id="{7639DC2F-C8EF-EE49-9FE2-CAE6DFC36DF3}"/>
                </a:ext>
              </a:extLst>
            </p:cNvPr>
            <p:cNvSpPr/>
            <p:nvPr/>
          </p:nvSpPr>
          <p:spPr>
            <a:xfrm>
              <a:off x="3554229" y="4360600"/>
              <a:ext cx="2853351" cy="145513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Generation</a:t>
              </a:r>
              <a:endParaRPr lang="en-GB" sz="2000" dirty="0">
                <a:solidFill>
                  <a:schemeClr val="tx2"/>
                </a:solidFill>
                <a:latin typeface="Open Sans" panose="020B0606030504020204" pitchFamily="34" charset="0"/>
                <a:sym typeface="Arial"/>
              </a:endParaRPr>
            </a:p>
          </p:txBody>
        </p:sp>
        <p:sp>
          <p:nvSpPr>
            <p:cNvPr id="20" name="Oval 19">
              <a:extLst>
                <a:ext uri="{FF2B5EF4-FFF2-40B4-BE49-F238E27FC236}">
                  <a16:creationId xmlns="" xmlns:a16="http://schemas.microsoft.com/office/drawing/2014/main" id="{6A6E5E2F-C4DD-ED4D-B502-284916043D68}"/>
                </a:ext>
              </a:extLst>
            </p:cNvPr>
            <p:cNvSpPr/>
            <p:nvPr/>
          </p:nvSpPr>
          <p:spPr>
            <a:xfrm>
              <a:off x="1590493" y="4666470"/>
              <a:ext cx="2287565" cy="1455136"/>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Security</a:t>
              </a:r>
              <a:endParaRPr lang="en-GB" sz="2000" dirty="0">
                <a:solidFill>
                  <a:schemeClr val="tx2"/>
                </a:solidFill>
                <a:latin typeface="Open Sans" panose="020B0606030504020204" pitchFamily="34" charset="0"/>
                <a:sym typeface="Arial"/>
              </a:endParaRPr>
            </a:p>
          </p:txBody>
        </p:sp>
        <p:sp>
          <p:nvSpPr>
            <p:cNvPr id="21" name="Oval 20">
              <a:extLst>
                <a:ext uri="{FF2B5EF4-FFF2-40B4-BE49-F238E27FC236}">
                  <a16:creationId xmlns="" xmlns:a16="http://schemas.microsoft.com/office/drawing/2014/main" id="{4F8BBA2E-63F6-364F-9452-48E241A17175}"/>
                </a:ext>
              </a:extLst>
            </p:cNvPr>
            <p:cNvSpPr/>
            <p:nvPr/>
          </p:nvSpPr>
          <p:spPr>
            <a:xfrm>
              <a:off x="5258439" y="5410806"/>
              <a:ext cx="2014815" cy="1148431"/>
            </a:xfrm>
            <a:prstGeom prst="ellipse">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251999" rIns="288000" bIns="251999"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Family</a:t>
              </a:r>
              <a:endParaRPr lang="en-GB" sz="2000" dirty="0">
                <a:solidFill>
                  <a:schemeClr val="tx2"/>
                </a:solidFill>
                <a:latin typeface="Open Sans" panose="020B0606030504020204" pitchFamily="34" charset="0"/>
                <a:sym typeface="Arial"/>
              </a:endParaRPr>
            </a:p>
          </p:txBody>
        </p:sp>
      </p:grpSp>
    </p:spTree>
    <p:extLst>
      <p:ext uri="{BB962C8B-B14F-4D97-AF65-F5344CB8AC3E}">
        <p14:creationId xmlns:p14="http://schemas.microsoft.com/office/powerpoint/2010/main" val="3709409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06FB36-1831-3143-B88C-1DF796E04624}"/>
              </a:ext>
            </a:extLst>
          </p:cNvPr>
          <p:cNvSpPr>
            <a:spLocks noGrp="1"/>
          </p:cNvSpPr>
          <p:nvPr>
            <p:ph type="title"/>
          </p:nvPr>
        </p:nvSpPr>
        <p:spPr/>
        <p:txBody>
          <a:bodyPr/>
          <a:lstStyle/>
          <a:p>
            <a:r>
              <a:rPr lang="en-GB" noProof="0" dirty="0"/>
              <a:t>Skills / Expertise</a:t>
            </a:r>
          </a:p>
        </p:txBody>
      </p:sp>
      <p:sp>
        <p:nvSpPr>
          <p:cNvPr id="3" name="Slide Number Placeholder 2">
            <a:extLst>
              <a:ext uri="{FF2B5EF4-FFF2-40B4-BE49-F238E27FC236}">
                <a16:creationId xmlns="" xmlns:a16="http://schemas.microsoft.com/office/drawing/2014/main" id="{44EE672A-F277-A340-A26E-9DCC8C492ABE}"/>
              </a:ext>
            </a:extLst>
          </p:cNvPr>
          <p:cNvSpPr>
            <a:spLocks noGrp="1"/>
          </p:cNvSpPr>
          <p:nvPr>
            <p:ph type="sldNum" sz="quarter" idx="4"/>
          </p:nvPr>
        </p:nvSpPr>
        <p:spPr/>
        <p:txBody>
          <a:bodyPr/>
          <a:lstStyle/>
          <a:p>
            <a:fld id="{8147DBEF-BD83-7C4B-BB76-3EC13072CDF4}" type="slidenum">
              <a:rPr lang="x-none" smtClean="0"/>
              <a:pPr/>
              <a:t>96</a:t>
            </a:fld>
            <a:endParaRPr lang="x-none"/>
          </a:p>
        </p:txBody>
      </p:sp>
      <p:sp>
        <p:nvSpPr>
          <p:cNvPr id="4" name="Content Placeholder 3">
            <a:extLst>
              <a:ext uri="{FF2B5EF4-FFF2-40B4-BE49-F238E27FC236}">
                <a16:creationId xmlns="" xmlns:a16="http://schemas.microsoft.com/office/drawing/2014/main" id="{2183B5AE-39A9-1A46-B647-8DE423C3EB32}"/>
              </a:ext>
            </a:extLst>
          </p:cNvPr>
          <p:cNvSpPr>
            <a:spLocks noGrp="1"/>
          </p:cNvSpPr>
          <p:nvPr>
            <p:ph idx="12"/>
          </p:nvPr>
        </p:nvSpPr>
        <p:spPr>
          <a:xfrm>
            <a:off x="1092201" y="2120768"/>
            <a:ext cx="5203496" cy="3822832"/>
          </a:xfrm>
        </p:spPr>
        <p:txBody>
          <a:bodyPr/>
          <a:lstStyle/>
          <a:p>
            <a:pPr marL="0" indent="0">
              <a:buNone/>
            </a:pPr>
            <a:r>
              <a:rPr lang="en-GB" b="1" noProof="0" dirty="0"/>
              <a:t>What skills/expertise are needed, which ones are already available, which ones need to be enhanced, and which ones need to be developed?</a:t>
            </a:r>
          </a:p>
        </p:txBody>
      </p:sp>
      <p:sp>
        <p:nvSpPr>
          <p:cNvPr id="32" name="Content Placeholder 31">
            <a:extLst>
              <a:ext uri="{FF2B5EF4-FFF2-40B4-BE49-F238E27FC236}">
                <a16:creationId xmlns="" xmlns:a16="http://schemas.microsoft.com/office/drawing/2014/main" id="{BD5347C6-7C3C-F04F-BB03-DCE4570CAC07}"/>
              </a:ext>
            </a:extLst>
          </p:cNvPr>
          <p:cNvSpPr>
            <a:spLocks noGrp="1"/>
          </p:cNvSpPr>
          <p:nvPr>
            <p:ph sz="quarter" idx="13"/>
          </p:nvPr>
        </p:nvSpPr>
        <p:spPr/>
        <p:txBody>
          <a:bodyPr/>
          <a:lstStyle/>
          <a:p>
            <a:r>
              <a:rPr lang="en-GB" dirty="0"/>
              <a:t>Module 7: Identifying Needs, Resources and Capacities of the Multi-Actor Team</a:t>
            </a:r>
          </a:p>
        </p:txBody>
      </p:sp>
      <p:sp>
        <p:nvSpPr>
          <p:cNvPr id="5" name="Footer Placeholder 4">
            <a:extLst>
              <a:ext uri="{FF2B5EF4-FFF2-40B4-BE49-F238E27FC236}">
                <a16:creationId xmlns="" xmlns:a16="http://schemas.microsoft.com/office/drawing/2014/main" id="{B9BC0149-D1BF-5C4D-A675-1EDC236847AF}"/>
              </a:ext>
            </a:extLst>
          </p:cNvPr>
          <p:cNvSpPr>
            <a:spLocks noGrp="1"/>
          </p:cNvSpPr>
          <p:nvPr>
            <p:ph type="ftr" sz="quarter" idx="11"/>
          </p:nvPr>
        </p:nvSpPr>
        <p:spPr/>
        <p:txBody>
          <a:bodyPr/>
          <a:lstStyle/>
          <a:p>
            <a:r>
              <a:rPr lang="en-GB"/>
              <a:t>IIJ Multi-Actor P/CVE Training Curriculum</a:t>
            </a:r>
            <a:endParaRPr lang="en-GB" dirty="0"/>
          </a:p>
        </p:txBody>
      </p:sp>
      <p:sp>
        <p:nvSpPr>
          <p:cNvPr id="31" name="Rounded Rectangle 30">
            <a:extLst>
              <a:ext uri="{FF2B5EF4-FFF2-40B4-BE49-F238E27FC236}">
                <a16:creationId xmlns="" xmlns:a16="http://schemas.microsoft.com/office/drawing/2014/main" id="{7B0F2406-09AD-1C4E-9FC4-9B1371365B11}"/>
              </a:ext>
            </a:extLst>
          </p:cNvPr>
          <p:cNvSpPr/>
          <p:nvPr/>
        </p:nvSpPr>
        <p:spPr>
          <a:xfrm>
            <a:off x="8639000" y="4006887"/>
            <a:ext cx="2039512" cy="1208756"/>
          </a:xfrm>
          <a:prstGeom prst="roundRect">
            <a:avLst>
              <a:gd name="adj" fmla="val 2275"/>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spAutoFit/>
          </a:bodyPr>
          <a:lstStyle/>
          <a:p>
            <a:pPr lvl="0" algn="ctr" defTabSz="914400">
              <a:buClr>
                <a:srgbClr val="000000"/>
              </a:buClr>
              <a:defRPr/>
            </a:pPr>
            <a:r>
              <a:rPr lang="en-GB" sz="2000" dirty="0">
                <a:solidFill>
                  <a:schemeClr val="bg1"/>
                </a:solidFill>
                <a:latin typeface="Open Sans" panose="020B0606030504020204" pitchFamily="34" charset="0"/>
                <a:sym typeface="Arial"/>
              </a:rPr>
              <a:t>A</a:t>
            </a:r>
            <a:r>
              <a:rPr lang="en-GB" sz="2000" b="1" dirty="0">
                <a:solidFill>
                  <a:schemeClr val="bg1"/>
                </a:solidFill>
                <a:latin typeface="Open Sans" panose="020B0606030504020204" pitchFamily="34" charset="0"/>
                <a:sym typeface="Arial"/>
              </a:rPr>
              <a:t> six-step</a:t>
            </a:r>
            <a:br>
              <a:rPr lang="en-GB" sz="2000" b="1" dirty="0">
                <a:solidFill>
                  <a:schemeClr val="bg1"/>
                </a:solidFill>
                <a:latin typeface="Open Sans" panose="020B0606030504020204" pitchFamily="34" charset="0"/>
                <a:sym typeface="Arial"/>
              </a:rPr>
            </a:br>
            <a:r>
              <a:rPr lang="en-GB" sz="2000" dirty="0">
                <a:solidFill>
                  <a:schemeClr val="bg1"/>
                </a:solidFill>
                <a:latin typeface="Open Sans" panose="020B0606030504020204" pitchFamily="34" charset="0"/>
                <a:sym typeface="Arial"/>
              </a:rPr>
              <a:t>process</a:t>
            </a:r>
          </a:p>
        </p:txBody>
      </p:sp>
      <p:sp>
        <p:nvSpPr>
          <p:cNvPr id="6" name="Right Arrow 5">
            <a:extLst>
              <a:ext uri="{FF2B5EF4-FFF2-40B4-BE49-F238E27FC236}">
                <a16:creationId xmlns="" xmlns:a16="http://schemas.microsoft.com/office/drawing/2014/main" id="{EFAAD226-B9A1-D841-BF41-E72E7AF23AD0}"/>
              </a:ext>
            </a:extLst>
          </p:cNvPr>
          <p:cNvSpPr/>
          <p:nvPr/>
        </p:nvSpPr>
        <p:spPr>
          <a:xfrm>
            <a:off x="10678512" y="4304958"/>
            <a:ext cx="686174" cy="6126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9514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06FB36-1831-3143-B88C-1DF796E04624}"/>
              </a:ext>
            </a:extLst>
          </p:cNvPr>
          <p:cNvSpPr>
            <a:spLocks noGrp="1"/>
          </p:cNvSpPr>
          <p:nvPr>
            <p:ph type="title"/>
          </p:nvPr>
        </p:nvSpPr>
        <p:spPr>
          <a:xfrm>
            <a:off x="581192" y="558657"/>
            <a:ext cx="10313231" cy="584775"/>
          </a:xfrm>
        </p:spPr>
        <p:txBody>
          <a:bodyPr/>
          <a:lstStyle/>
          <a:p>
            <a:r>
              <a:rPr lang="en-GB" noProof="0" dirty="0"/>
              <a:t>Skills / Expertise</a:t>
            </a:r>
          </a:p>
        </p:txBody>
      </p:sp>
      <p:sp>
        <p:nvSpPr>
          <p:cNvPr id="3" name="Slide Number Placeholder 2">
            <a:extLst>
              <a:ext uri="{FF2B5EF4-FFF2-40B4-BE49-F238E27FC236}">
                <a16:creationId xmlns="" xmlns:a16="http://schemas.microsoft.com/office/drawing/2014/main" id="{44EE672A-F277-A340-A26E-9DCC8C492ABE}"/>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97</a:t>
            </a:fld>
            <a:endParaRPr lang="x-none"/>
          </a:p>
        </p:txBody>
      </p:sp>
      <p:sp>
        <p:nvSpPr>
          <p:cNvPr id="4" name="Content Placeholder 3">
            <a:extLst>
              <a:ext uri="{FF2B5EF4-FFF2-40B4-BE49-F238E27FC236}">
                <a16:creationId xmlns="" xmlns:a16="http://schemas.microsoft.com/office/drawing/2014/main" id="{2183B5AE-39A9-1A46-B647-8DE423C3EB32}"/>
              </a:ext>
            </a:extLst>
          </p:cNvPr>
          <p:cNvSpPr>
            <a:spLocks noGrp="1"/>
          </p:cNvSpPr>
          <p:nvPr>
            <p:ph idx="12"/>
          </p:nvPr>
        </p:nvSpPr>
        <p:spPr>
          <a:xfrm>
            <a:off x="830317" y="1618593"/>
            <a:ext cx="10890627" cy="4529959"/>
          </a:xfrm>
        </p:spPr>
        <p:txBody>
          <a:bodyPr numCol="2" spcCol="288000"/>
          <a:lstStyle/>
          <a:p>
            <a:r>
              <a:rPr lang="en-GB" b="1" noProof="0" dirty="0"/>
              <a:t>Understand the vulnerabilities to VE </a:t>
            </a:r>
            <a:r>
              <a:rPr lang="en-GB" noProof="0" dirty="0"/>
              <a:t>in the relevant communities and thus </a:t>
            </a:r>
            <a:r>
              <a:rPr lang="en-GB" b="1" noProof="0" dirty="0"/>
              <a:t>the needs </a:t>
            </a:r>
            <a:r>
              <a:rPr lang="en-GB" noProof="0" dirty="0"/>
              <a:t>that will likely be present.</a:t>
            </a:r>
          </a:p>
          <a:p>
            <a:r>
              <a:rPr lang="en-GB" b="1" noProof="0" dirty="0"/>
              <a:t>Identify which existing professionals </a:t>
            </a:r>
            <a:r>
              <a:rPr lang="en-GB" noProof="0" dirty="0"/>
              <a:t>and members of the community might </a:t>
            </a:r>
            <a:r>
              <a:rPr lang="en-GB" b="1" noProof="0" dirty="0"/>
              <a:t>be best placed to intervene </a:t>
            </a:r>
            <a:r>
              <a:rPr lang="en-GB" noProof="0" dirty="0"/>
              <a:t>and address the spectrum of vulnerabilities.</a:t>
            </a:r>
          </a:p>
          <a:p>
            <a:r>
              <a:rPr lang="en-GB" b="1" noProof="0" dirty="0"/>
              <a:t>Identify relevant capacities </a:t>
            </a:r>
            <a:r>
              <a:rPr lang="en-GB" noProof="0" dirty="0"/>
              <a:t>(and willingness) of the interveners to address the spectrum of vulnerabilities.</a:t>
            </a:r>
          </a:p>
          <a:p>
            <a:r>
              <a:rPr lang="en-GB" b="1" noProof="0" dirty="0"/>
              <a:t>Identify expertise and other local capacity gaps</a:t>
            </a:r>
            <a:r>
              <a:rPr lang="en-GB" noProof="0" dirty="0"/>
              <a:t>.</a:t>
            </a:r>
          </a:p>
          <a:p>
            <a:r>
              <a:rPr lang="en-GB" b="1" noProof="0" dirty="0"/>
              <a:t>Identify actors who might be willing to participate</a:t>
            </a:r>
            <a:r>
              <a:rPr lang="en-GB" noProof="0" dirty="0"/>
              <a:t> in a multi-actor programme.</a:t>
            </a:r>
          </a:p>
          <a:p>
            <a:r>
              <a:rPr lang="en-GB" b="1" noProof="0" dirty="0"/>
              <a:t>Determine on what basis they would be willing to participate.</a:t>
            </a:r>
          </a:p>
        </p:txBody>
      </p:sp>
      <p:sp>
        <p:nvSpPr>
          <p:cNvPr id="32" name="Content Placeholder 31">
            <a:extLst>
              <a:ext uri="{FF2B5EF4-FFF2-40B4-BE49-F238E27FC236}">
                <a16:creationId xmlns="" xmlns:a16="http://schemas.microsoft.com/office/drawing/2014/main" id="{BD5347C6-7C3C-F04F-BB03-DCE4570CAC07}"/>
              </a:ext>
            </a:extLst>
          </p:cNvPr>
          <p:cNvSpPr>
            <a:spLocks noGrp="1"/>
          </p:cNvSpPr>
          <p:nvPr>
            <p:ph sz="quarter" idx="13"/>
          </p:nvPr>
        </p:nvSpPr>
        <p:spPr>
          <a:xfrm>
            <a:off x="581025" y="137246"/>
            <a:ext cx="10313230" cy="297144"/>
          </a:xfrm>
        </p:spPr>
        <p:txBody>
          <a:bodyPr/>
          <a:lstStyle/>
          <a:p>
            <a:r>
              <a:rPr lang="en-GB" dirty="0"/>
              <a:t>Module 7: Identifying Needs, Resources and Capacities of the Multi-Actor Team</a:t>
            </a:r>
          </a:p>
        </p:txBody>
      </p:sp>
      <p:sp>
        <p:nvSpPr>
          <p:cNvPr id="5" name="Footer Placeholder 4">
            <a:extLst>
              <a:ext uri="{FF2B5EF4-FFF2-40B4-BE49-F238E27FC236}">
                <a16:creationId xmlns="" xmlns:a16="http://schemas.microsoft.com/office/drawing/2014/main" id="{B9BC0149-D1BF-5C4D-A675-1EDC236847AF}"/>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13502318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50230E77-1134-3549-A539-85794927236C}"/>
              </a:ext>
            </a:extLst>
          </p:cNvPr>
          <p:cNvSpPr>
            <a:spLocks noGrp="1"/>
          </p:cNvSpPr>
          <p:nvPr>
            <p:ph type="title"/>
          </p:nvPr>
        </p:nvSpPr>
        <p:spPr>
          <a:xfrm>
            <a:off x="581192" y="558657"/>
            <a:ext cx="10313231" cy="584775"/>
          </a:xfrm>
        </p:spPr>
        <p:txBody>
          <a:bodyPr/>
          <a:lstStyle/>
          <a:p>
            <a:r>
              <a:rPr lang="en-GB" noProof="0" dirty="0"/>
              <a:t>Training / Capacity-Building</a:t>
            </a:r>
          </a:p>
        </p:txBody>
      </p:sp>
      <p:sp>
        <p:nvSpPr>
          <p:cNvPr id="3" name="Slide Number Placeholder 2">
            <a:extLst>
              <a:ext uri="{FF2B5EF4-FFF2-40B4-BE49-F238E27FC236}">
                <a16:creationId xmlns="" xmlns:a16="http://schemas.microsoft.com/office/drawing/2014/main"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98</a:t>
            </a:fld>
            <a:endParaRPr lang="x-none"/>
          </a:p>
        </p:txBody>
      </p:sp>
      <p:sp>
        <p:nvSpPr>
          <p:cNvPr id="16" name="Content Placeholder 15">
            <a:extLst>
              <a:ext uri="{FF2B5EF4-FFF2-40B4-BE49-F238E27FC236}">
                <a16:creationId xmlns="" xmlns:a16="http://schemas.microsoft.com/office/drawing/2014/main" id="{936C75CD-1F73-1F4B-8F6B-A3CFD83712A1}"/>
              </a:ext>
            </a:extLst>
          </p:cNvPr>
          <p:cNvSpPr>
            <a:spLocks noGrp="1"/>
          </p:cNvSpPr>
          <p:nvPr>
            <p:ph idx="12"/>
          </p:nvPr>
        </p:nvSpPr>
        <p:spPr>
          <a:xfrm>
            <a:off x="1092200" y="2511972"/>
            <a:ext cx="7603909" cy="3287109"/>
          </a:xfrm>
        </p:spPr>
        <p:txBody>
          <a:bodyPr/>
          <a:lstStyle/>
          <a:p>
            <a:pPr marL="0" indent="0">
              <a:buNone/>
            </a:pPr>
            <a:r>
              <a:rPr lang="en-GB" b="1" noProof="0" dirty="0">
                <a:sym typeface="Arial"/>
              </a:rPr>
              <a:t>Different types of training/capacity building:</a:t>
            </a:r>
          </a:p>
          <a:p>
            <a:r>
              <a:rPr lang="en-GB" noProof="0" dirty="0">
                <a:sym typeface="Arial"/>
              </a:rPr>
              <a:t>Initial vs. ongoing</a:t>
            </a:r>
          </a:p>
          <a:p>
            <a:r>
              <a:rPr lang="en-GB" noProof="0" dirty="0">
                <a:sym typeface="Arial"/>
              </a:rPr>
              <a:t>Single stakeholder / profession </a:t>
            </a:r>
            <a:br>
              <a:rPr lang="en-GB" noProof="0" dirty="0">
                <a:sym typeface="Arial"/>
              </a:rPr>
            </a:br>
            <a:r>
              <a:rPr lang="en-GB" noProof="0" dirty="0">
                <a:sym typeface="Arial"/>
              </a:rPr>
              <a:t>vs. multi-stakeholder / profession</a:t>
            </a:r>
          </a:p>
          <a:p>
            <a:r>
              <a:rPr lang="en-GB" noProof="0" dirty="0">
                <a:sym typeface="Arial"/>
              </a:rPr>
              <a:t>Introductory / advanced / specialised</a:t>
            </a:r>
          </a:p>
          <a:p>
            <a:r>
              <a:rPr lang="en-GB" noProof="0" dirty="0">
                <a:sym typeface="Arial"/>
              </a:rPr>
              <a:t>Training / mentoring / exchange of experience </a:t>
            </a:r>
          </a:p>
        </p:txBody>
      </p:sp>
      <p:sp>
        <p:nvSpPr>
          <p:cNvPr id="28" name="Content Placeholder 27">
            <a:extLst>
              <a:ext uri="{FF2B5EF4-FFF2-40B4-BE49-F238E27FC236}">
                <a16:creationId xmlns="" xmlns:a16="http://schemas.microsoft.com/office/drawing/2014/main" id="{04576B99-6CF9-924A-B30F-3EA734E02D06}"/>
              </a:ext>
            </a:extLst>
          </p:cNvPr>
          <p:cNvSpPr>
            <a:spLocks noGrp="1"/>
          </p:cNvSpPr>
          <p:nvPr>
            <p:ph sz="quarter" idx="13"/>
          </p:nvPr>
        </p:nvSpPr>
        <p:spPr>
          <a:xfrm>
            <a:off x="581025" y="137246"/>
            <a:ext cx="10313230" cy="297144"/>
          </a:xfrm>
        </p:spPr>
        <p:txBody>
          <a:bodyPr/>
          <a:lstStyle/>
          <a:p>
            <a:r>
              <a:rPr lang="en-GB" dirty="0"/>
              <a:t>Module 7: Identifying Needs, Resources and Capacities of the Multi-Actor Team</a:t>
            </a:r>
          </a:p>
        </p:txBody>
      </p:sp>
      <p:sp>
        <p:nvSpPr>
          <p:cNvPr id="13" name="Footer Placeholder 3">
            <a:extLst>
              <a:ext uri="{FF2B5EF4-FFF2-40B4-BE49-F238E27FC236}">
                <a16:creationId xmlns="" xmlns:a16="http://schemas.microsoft.com/office/drawing/2014/main"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2" name="Title 6">
            <a:extLst>
              <a:ext uri="{FF2B5EF4-FFF2-40B4-BE49-F238E27FC236}">
                <a16:creationId xmlns="" xmlns:a16="http://schemas.microsoft.com/office/drawing/2014/main" id="{4A9842B9-586C-BB44-8DC2-7AF780E00250}"/>
              </a:ext>
            </a:extLst>
          </p:cNvPr>
          <p:cNvSpPr txBox="1">
            <a:spLocks/>
          </p:cNvSpPr>
          <p:nvPr/>
        </p:nvSpPr>
        <p:spPr>
          <a:xfrm>
            <a:off x="0" y="1643755"/>
            <a:ext cx="12192000" cy="537538"/>
          </a:xfrm>
          <a:prstGeom prst="rect">
            <a:avLst/>
          </a:prstGeom>
        </p:spPr>
        <p:txBody>
          <a:bodyPr vert="horz" wrap="square" lIns="0" tIns="45720" rIns="91440" bIns="4572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100" dirty="0">
                <a:solidFill>
                  <a:schemeClr val="accent1"/>
                </a:solidFill>
              </a:rPr>
              <a:t>Will participants in the programme require training?</a:t>
            </a:r>
          </a:p>
        </p:txBody>
      </p:sp>
      <p:pic>
        <p:nvPicPr>
          <p:cNvPr id="9" name="Graphic 8" descr="Teacher with solid fill">
            <a:extLst>
              <a:ext uri="{FF2B5EF4-FFF2-40B4-BE49-F238E27FC236}">
                <a16:creationId xmlns="" xmlns:a16="http://schemas.microsoft.com/office/drawing/2014/main" id="{D9D15991-246A-2D49-AE4A-70588898964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991716" y="2940582"/>
            <a:ext cx="1902539" cy="1902539"/>
          </a:xfrm>
          <a:prstGeom prst="rect">
            <a:avLst/>
          </a:prstGeom>
        </p:spPr>
      </p:pic>
    </p:spTree>
    <p:extLst>
      <p:ext uri="{BB962C8B-B14F-4D97-AF65-F5344CB8AC3E}">
        <p14:creationId xmlns:p14="http://schemas.microsoft.com/office/powerpoint/2010/main" val="729426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50230E77-1134-3549-A539-85794927236C}"/>
              </a:ext>
            </a:extLst>
          </p:cNvPr>
          <p:cNvSpPr>
            <a:spLocks noGrp="1"/>
          </p:cNvSpPr>
          <p:nvPr>
            <p:ph type="title"/>
          </p:nvPr>
        </p:nvSpPr>
        <p:spPr>
          <a:xfrm>
            <a:off x="581192" y="558657"/>
            <a:ext cx="10313231" cy="584775"/>
          </a:xfrm>
        </p:spPr>
        <p:txBody>
          <a:bodyPr/>
          <a:lstStyle/>
          <a:p>
            <a:r>
              <a:rPr lang="en-GB" noProof="0" dirty="0"/>
              <a:t>Training / Capacity-Building</a:t>
            </a:r>
          </a:p>
        </p:txBody>
      </p:sp>
      <p:sp>
        <p:nvSpPr>
          <p:cNvPr id="3" name="Slide Number Placeholder 2">
            <a:extLst>
              <a:ext uri="{FF2B5EF4-FFF2-40B4-BE49-F238E27FC236}">
                <a16:creationId xmlns="" xmlns:a16="http://schemas.microsoft.com/office/drawing/2014/main"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x-none" smtClean="0"/>
              <a:pPr/>
              <a:t>99</a:t>
            </a:fld>
            <a:endParaRPr lang="x-none"/>
          </a:p>
        </p:txBody>
      </p:sp>
      <p:sp>
        <p:nvSpPr>
          <p:cNvPr id="16" name="Content Placeholder 15">
            <a:extLst>
              <a:ext uri="{FF2B5EF4-FFF2-40B4-BE49-F238E27FC236}">
                <a16:creationId xmlns="" xmlns:a16="http://schemas.microsoft.com/office/drawing/2014/main" id="{936C75CD-1F73-1F4B-8F6B-A3CFD83712A1}"/>
              </a:ext>
            </a:extLst>
          </p:cNvPr>
          <p:cNvSpPr>
            <a:spLocks noGrp="1"/>
          </p:cNvSpPr>
          <p:nvPr>
            <p:ph idx="12"/>
          </p:nvPr>
        </p:nvSpPr>
        <p:spPr>
          <a:xfrm>
            <a:off x="1092200" y="2369393"/>
            <a:ext cx="7988738" cy="662152"/>
          </a:xfrm>
        </p:spPr>
        <p:txBody>
          <a:bodyPr/>
          <a:lstStyle/>
          <a:p>
            <a:pPr marL="0" indent="0">
              <a:buNone/>
            </a:pPr>
            <a:r>
              <a:rPr lang="en-GB" b="1" noProof="0" dirty="0">
                <a:sym typeface="Arial"/>
              </a:rPr>
              <a:t>Some examples of expressed needs in P/CVE programmes for:</a:t>
            </a:r>
          </a:p>
        </p:txBody>
      </p:sp>
      <p:sp>
        <p:nvSpPr>
          <p:cNvPr id="28" name="Content Placeholder 27">
            <a:extLst>
              <a:ext uri="{FF2B5EF4-FFF2-40B4-BE49-F238E27FC236}">
                <a16:creationId xmlns="" xmlns:a16="http://schemas.microsoft.com/office/drawing/2014/main" id="{04576B99-6CF9-924A-B30F-3EA734E02D06}"/>
              </a:ext>
            </a:extLst>
          </p:cNvPr>
          <p:cNvSpPr>
            <a:spLocks noGrp="1"/>
          </p:cNvSpPr>
          <p:nvPr>
            <p:ph sz="quarter" idx="13"/>
          </p:nvPr>
        </p:nvSpPr>
        <p:spPr>
          <a:xfrm>
            <a:off x="581025" y="137246"/>
            <a:ext cx="10313230" cy="297144"/>
          </a:xfrm>
        </p:spPr>
        <p:txBody>
          <a:bodyPr/>
          <a:lstStyle/>
          <a:p>
            <a:r>
              <a:rPr lang="en-GB" dirty="0"/>
              <a:t>Module 7: Identifying Needs, Resources and Capacities of the Multi-Actor Team</a:t>
            </a:r>
          </a:p>
        </p:txBody>
      </p:sp>
      <p:sp>
        <p:nvSpPr>
          <p:cNvPr id="13" name="Footer Placeholder 3">
            <a:extLst>
              <a:ext uri="{FF2B5EF4-FFF2-40B4-BE49-F238E27FC236}">
                <a16:creationId xmlns="" xmlns:a16="http://schemas.microsoft.com/office/drawing/2014/main"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2" name="Title 6">
            <a:extLst>
              <a:ext uri="{FF2B5EF4-FFF2-40B4-BE49-F238E27FC236}">
                <a16:creationId xmlns="" xmlns:a16="http://schemas.microsoft.com/office/drawing/2014/main" id="{4A9842B9-586C-BB44-8DC2-7AF780E00250}"/>
              </a:ext>
            </a:extLst>
          </p:cNvPr>
          <p:cNvSpPr txBox="1">
            <a:spLocks/>
          </p:cNvSpPr>
          <p:nvPr/>
        </p:nvSpPr>
        <p:spPr>
          <a:xfrm>
            <a:off x="0" y="1613399"/>
            <a:ext cx="12192000" cy="537538"/>
          </a:xfrm>
          <a:prstGeom prst="rect">
            <a:avLst/>
          </a:prstGeom>
        </p:spPr>
        <p:txBody>
          <a:bodyPr vert="horz" wrap="square" lIns="0" tIns="45720" rIns="91440" bIns="4572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000" dirty="0">
                <a:solidFill>
                  <a:schemeClr val="accent1"/>
                </a:solidFill>
              </a:rPr>
              <a:t>How to adjust training to the specific needs of participants?</a:t>
            </a:r>
          </a:p>
        </p:txBody>
      </p:sp>
      <p:sp>
        <p:nvSpPr>
          <p:cNvPr id="10" name="Rounded Rectangle 9">
            <a:extLst>
              <a:ext uri="{FF2B5EF4-FFF2-40B4-BE49-F238E27FC236}">
                <a16:creationId xmlns="" xmlns:a16="http://schemas.microsoft.com/office/drawing/2014/main" id="{7AFD7D91-649F-6F42-BD6D-024E5683C09E}"/>
              </a:ext>
            </a:extLst>
          </p:cNvPr>
          <p:cNvSpPr/>
          <p:nvPr/>
        </p:nvSpPr>
        <p:spPr>
          <a:xfrm>
            <a:off x="1155132" y="3024635"/>
            <a:ext cx="9881736" cy="1009370"/>
          </a:xfrm>
          <a:prstGeom prst="roundRect">
            <a:avLst>
              <a:gd name="adj" fmla="val 4382"/>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16000" rIns="180000" bIns="216000" rtlCol="0" anchor="ctr">
            <a:spAutoFit/>
          </a:bodyPr>
          <a:lstStyle/>
          <a:p>
            <a:pPr lvl="0" algn="ctr" defTabSz="914400">
              <a:buClr>
                <a:srgbClr val="000000"/>
              </a:buClr>
              <a:defRPr/>
            </a:pPr>
            <a:r>
              <a:rPr lang="en-GB" b="1" kern="0" dirty="0">
                <a:solidFill>
                  <a:schemeClr val="tx2"/>
                </a:solidFill>
                <a:latin typeface="Open Sans" panose="020B0606030504020204" pitchFamily="34" charset="0"/>
                <a:sym typeface="Arial"/>
              </a:rPr>
              <a:t>Front-line practitioners</a:t>
            </a:r>
            <a:r>
              <a:rPr lang="en-GB" kern="0" dirty="0">
                <a:solidFill>
                  <a:schemeClr val="tx2"/>
                </a:solidFill>
                <a:latin typeface="Open Sans" panose="020B0606030504020204" pitchFamily="34" charset="0"/>
                <a:sym typeface="Arial"/>
              </a:rPr>
              <a:t> (in general): violent extremism/radicalisation, ideology, symbols, behavioural signs, how to engage, how to conduct an assessment, etc…</a:t>
            </a:r>
          </a:p>
        </p:txBody>
      </p:sp>
      <p:sp>
        <p:nvSpPr>
          <p:cNvPr id="11" name="Rounded Rectangle 10">
            <a:extLst>
              <a:ext uri="{FF2B5EF4-FFF2-40B4-BE49-F238E27FC236}">
                <a16:creationId xmlns="" xmlns:a16="http://schemas.microsoft.com/office/drawing/2014/main" id="{024CB2DF-7191-E941-A3B3-A7563B57CEB8}"/>
              </a:ext>
            </a:extLst>
          </p:cNvPr>
          <p:cNvSpPr/>
          <p:nvPr/>
        </p:nvSpPr>
        <p:spPr>
          <a:xfrm>
            <a:off x="1155132" y="4226726"/>
            <a:ext cx="9881736" cy="727013"/>
          </a:xfrm>
          <a:prstGeom prst="roundRect">
            <a:avLst>
              <a:gd name="adj" fmla="val 4382"/>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16000" rIns="180000" bIns="216000" rtlCol="0" anchor="ctr">
            <a:spAutoFit/>
          </a:bodyPr>
          <a:lstStyle/>
          <a:p>
            <a:pPr lvl="0" algn="ctr" defTabSz="914400">
              <a:buClr>
                <a:srgbClr val="000000"/>
              </a:buClr>
              <a:defRPr/>
            </a:pPr>
            <a:r>
              <a:rPr lang="en-GB" b="1" kern="0" dirty="0">
                <a:solidFill>
                  <a:schemeClr val="tx2"/>
                </a:solidFill>
                <a:latin typeface="Open Sans" panose="020B0606030504020204" pitchFamily="34" charset="0"/>
                <a:sym typeface="Arial"/>
              </a:rPr>
              <a:t>Mental health workers</a:t>
            </a:r>
            <a:r>
              <a:rPr lang="en-GB" kern="0" dirty="0">
                <a:solidFill>
                  <a:schemeClr val="tx2"/>
                </a:solidFill>
                <a:latin typeface="Open Sans" panose="020B0606030504020204" pitchFamily="34" charset="0"/>
                <a:sym typeface="Arial"/>
              </a:rPr>
              <a:t>: trauma-informed care, how to work with religious leaders, etc…</a:t>
            </a:r>
          </a:p>
        </p:txBody>
      </p:sp>
      <p:sp>
        <p:nvSpPr>
          <p:cNvPr id="14" name="Rounded Rectangle 13">
            <a:extLst>
              <a:ext uri="{FF2B5EF4-FFF2-40B4-BE49-F238E27FC236}">
                <a16:creationId xmlns="" xmlns:a16="http://schemas.microsoft.com/office/drawing/2014/main" id="{4ED9966A-106D-D244-9FEF-80F1757D3BB4}"/>
              </a:ext>
            </a:extLst>
          </p:cNvPr>
          <p:cNvSpPr/>
          <p:nvPr/>
        </p:nvSpPr>
        <p:spPr>
          <a:xfrm>
            <a:off x="1155132" y="5146460"/>
            <a:ext cx="9881736" cy="758386"/>
          </a:xfrm>
          <a:prstGeom prst="roundRect">
            <a:avLst>
              <a:gd name="adj" fmla="val 4382"/>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16000" rIns="180000" bIns="216000" rtlCol="0" anchor="ctr">
            <a:spAutoFit/>
          </a:bodyPr>
          <a:lstStyle/>
          <a:p>
            <a:pPr lvl="0" algn="ctr" defTabSz="914400">
              <a:buClr>
                <a:srgbClr val="000000"/>
              </a:buClr>
              <a:defRPr/>
            </a:pPr>
            <a:r>
              <a:rPr lang="en-GB" b="1" kern="0" dirty="0">
                <a:solidFill>
                  <a:schemeClr val="tx2"/>
                </a:solidFill>
                <a:latin typeface="Open Sans" panose="020B0606030504020204" pitchFamily="34" charset="0"/>
                <a:sym typeface="Arial"/>
              </a:rPr>
              <a:t>Social workers</a:t>
            </a:r>
            <a:r>
              <a:rPr lang="en-GB" kern="0" dirty="0">
                <a:solidFill>
                  <a:schemeClr val="tx2"/>
                </a:solidFill>
                <a:latin typeface="Open Sans" panose="020B0606030504020204" pitchFamily="34" charset="0"/>
                <a:sym typeface="Arial"/>
              </a:rPr>
              <a:t>: how to engage in difficult conversations, etc…</a:t>
            </a:r>
          </a:p>
        </p:txBody>
      </p:sp>
    </p:spTree>
    <p:extLst>
      <p:ext uri="{BB962C8B-B14F-4D97-AF65-F5344CB8AC3E}">
        <p14:creationId xmlns:p14="http://schemas.microsoft.com/office/powerpoint/2010/main" val="1200440642"/>
      </p:ext>
    </p:extLst>
  </p:cSld>
  <p:clrMapOvr>
    <a:masterClrMapping/>
  </p:clrMapOvr>
</p:sld>
</file>

<file path=ppt/theme/theme1.xml><?xml version="1.0" encoding="utf-8"?>
<a:theme xmlns:a="http://schemas.openxmlformats.org/drawingml/2006/main" name="IIJ Theme Version 1">
  <a:themeElements>
    <a:clrScheme name="Custom 2">
      <a:dk1>
        <a:srgbClr val="000000"/>
      </a:dk1>
      <a:lt1>
        <a:srgbClr val="FFFFFF"/>
      </a:lt1>
      <a:dk2>
        <a:srgbClr val="323232"/>
      </a:dk2>
      <a:lt2>
        <a:srgbClr val="E5C243"/>
      </a:lt2>
      <a:accent1>
        <a:srgbClr val="AF1D1F"/>
      </a:accent1>
      <a:accent2>
        <a:srgbClr val="AF1D1F"/>
      </a:accent2>
      <a:accent3>
        <a:srgbClr val="AF1D1F"/>
      </a:accent3>
      <a:accent4>
        <a:srgbClr val="AF1D1F"/>
      </a:accent4>
      <a:accent5>
        <a:srgbClr val="7F5F52"/>
      </a:accent5>
      <a:accent6>
        <a:srgbClr val="B27D49"/>
      </a:accent6>
      <a:hlink>
        <a:srgbClr val="6B9F25"/>
      </a:hlink>
      <a:folHlink>
        <a:srgbClr val="B26B0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IIJ Theme Version 1" id="{316D95C5-CE82-0742-A47A-E299C3886517}" vid="{084D18E3-5843-954A-BFFA-C3F6422BB0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3646</TotalTime>
  <Words>34973</Words>
  <Application>Microsoft Macintosh PowerPoint</Application>
  <PresentationFormat>Custom</PresentationFormat>
  <Paragraphs>3025</Paragraphs>
  <Slides>227</Slides>
  <Notes>194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227</vt:i4>
      </vt:variant>
    </vt:vector>
  </HeadingPairs>
  <TitlesOfParts>
    <vt:vector size="236" baseType="lpstr">
      <vt:lpstr>Saira</vt:lpstr>
      <vt:lpstr>Open Sans Semibold</vt:lpstr>
      <vt:lpstr>Century Gothic</vt:lpstr>
      <vt:lpstr>NSimSun</vt:lpstr>
      <vt:lpstr>Wingdings 2</vt:lpstr>
      <vt:lpstr>Open Sans</vt:lpstr>
      <vt:lpstr>Calibri</vt:lpstr>
      <vt:lpstr>Roboto</vt:lpstr>
      <vt:lpstr>IIJ Theme Version 1</vt:lpstr>
      <vt:lpstr>Module 1</vt:lpstr>
      <vt:lpstr>Introduction</vt:lpstr>
      <vt:lpstr>Learning Objectives</vt:lpstr>
      <vt:lpstr>Multi-Stakeholder Process = Multitude of World Views</vt:lpstr>
      <vt:lpstr>Communicate to Collaborate</vt:lpstr>
      <vt:lpstr>Strategic Listening</vt:lpstr>
      <vt:lpstr>Strategic Listening</vt:lpstr>
      <vt:lpstr>Asking Powerful Questions</vt:lpstr>
      <vt:lpstr>Guided Practice</vt:lpstr>
      <vt:lpstr>PowerPoint Presentation</vt:lpstr>
      <vt:lpstr>Module 2</vt:lpstr>
      <vt:lpstr>Introduction</vt:lpstr>
      <vt:lpstr>Goal</vt:lpstr>
      <vt:lpstr>Learning Objectives</vt:lpstr>
      <vt:lpstr>Key Foundational Terms and Concepts</vt:lpstr>
      <vt:lpstr>Key Foundational Terms and Concepts</vt:lpstr>
      <vt:lpstr>Key Foundational Terms and Concepts</vt:lpstr>
      <vt:lpstr>Key Foundational Terms and Concepts</vt:lpstr>
      <vt:lpstr>Key Foundational Terms and Concepts</vt:lpstr>
      <vt:lpstr>Key Foundational Terms and Concepts</vt:lpstr>
      <vt:lpstr>Key Foundational Terms and Concepts</vt:lpstr>
      <vt:lpstr>Key Foundational Terms and Concepts</vt:lpstr>
      <vt:lpstr>Key Foundational Terms and Concepts</vt:lpstr>
      <vt:lpstr>Key Foundational Terms and Concepts</vt:lpstr>
      <vt:lpstr>Key Foundational Terms and Concepts</vt:lpstr>
      <vt:lpstr>Key Foundational Terms and Concepts</vt:lpstr>
      <vt:lpstr>Breakout Exercise</vt:lpstr>
      <vt:lpstr>Summary and Conclusions</vt:lpstr>
      <vt:lpstr>PowerPoint Presentation</vt:lpstr>
      <vt:lpstr>Module 3</vt:lpstr>
      <vt:lpstr>Introduction</vt:lpstr>
      <vt:lpstr>Goal</vt:lpstr>
      <vt:lpstr>Learning Objectives</vt:lpstr>
      <vt:lpstr>Common Features</vt:lpstr>
      <vt:lpstr>Common Features</vt:lpstr>
      <vt:lpstr>Common Features</vt:lpstr>
      <vt:lpstr>Breakout Exercise</vt:lpstr>
      <vt:lpstr>Different Models</vt:lpstr>
      <vt:lpstr>Different Models</vt:lpstr>
      <vt:lpstr>Different Models</vt:lpstr>
      <vt:lpstr>Different Models</vt:lpstr>
      <vt:lpstr>Different Models</vt:lpstr>
      <vt:lpstr>Different Models</vt:lpstr>
      <vt:lpstr>Breakout Exercise</vt:lpstr>
      <vt:lpstr>Summary and Conclusions</vt:lpstr>
      <vt:lpstr>PowerPoint Presentation</vt:lpstr>
      <vt:lpstr>Module 4</vt:lpstr>
      <vt:lpstr>Introduction</vt:lpstr>
      <vt:lpstr>Goal</vt:lpstr>
      <vt:lpstr>Learning Objectives</vt:lpstr>
      <vt:lpstr>Define the Threat</vt:lpstr>
      <vt:lpstr>Breakout Exercise</vt:lpstr>
      <vt:lpstr>Frameworks for Understanding Violent Extremism</vt:lpstr>
      <vt:lpstr>Identify Drivers of Violent Extremism</vt:lpstr>
      <vt:lpstr>Breakout Exercise</vt:lpstr>
      <vt:lpstr>Mapping Legal / Policy Frameworks</vt:lpstr>
      <vt:lpstr>Mapping Existing Programmes</vt:lpstr>
      <vt:lpstr>Mapping Existing Programmes</vt:lpstr>
      <vt:lpstr>Summary and Conclusions</vt:lpstr>
      <vt:lpstr>PowerPoint Presentation</vt:lpstr>
      <vt:lpstr>Module 5</vt:lpstr>
      <vt:lpstr>Learning Objectives</vt:lpstr>
      <vt:lpstr>Mapping Stakeholders</vt:lpstr>
      <vt:lpstr>Political Analysis</vt:lpstr>
      <vt:lpstr>Mapping Attitudes Towards Change</vt:lpstr>
      <vt:lpstr>Mapping Stakeholder Relationships</vt:lpstr>
      <vt:lpstr>Engagement Strategy</vt:lpstr>
      <vt:lpstr>Summary and Conclusions</vt:lpstr>
      <vt:lpstr>PowerPoint Presentation</vt:lpstr>
      <vt:lpstr>Module 6</vt:lpstr>
      <vt:lpstr>Introduction</vt:lpstr>
      <vt:lpstr>Goal</vt:lpstr>
      <vt:lpstr>Learning Objectives</vt:lpstr>
      <vt:lpstr>Key Messages</vt:lpstr>
      <vt:lpstr>Why Work as a Team</vt:lpstr>
      <vt:lpstr>Practitioners-Professionals Perspectives: Team Considerations</vt:lpstr>
      <vt:lpstr>P/CVE “Teams”</vt:lpstr>
      <vt:lpstr>Breakout Exercise</vt:lpstr>
      <vt:lpstr>Roles, Responsibilities and Mandates</vt:lpstr>
      <vt:lpstr>Promoting …</vt:lpstr>
      <vt:lpstr>Trust, Consensus and Transparency</vt:lpstr>
      <vt:lpstr>Information-Sharing Foundation</vt:lpstr>
      <vt:lpstr>Breakout Exercise</vt:lpstr>
      <vt:lpstr>Summary and Conclusions</vt:lpstr>
      <vt:lpstr>PowerPoint Presentation</vt:lpstr>
      <vt:lpstr>Module 7</vt:lpstr>
      <vt:lpstr>Introduction</vt:lpstr>
      <vt:lpstr>Goal</vt:lpstr>
      <vt:lpstr>Learning Objectives</vt:lpstr>
      <vt:lpstr>Capacities and Resources</vt:lpstr>
      <vt:lpstr>Material Resources</vt:lpstr>
      <vt:lpstr>Material Resources</vt:lpstr>
      <vt:lpstr>Material Resources</vt:lpstr>
      <vt:lpstr>Breakout Exercise</vt:lpstr>
      <vt:lpstr>Skills / Expertise</vt:lpstr>
      <vt:lpstr>Skills / Expertise</vt:lpstr>
      <vt:lpstr>Skills / Expertise</vt:lpstr>
      <vt:lpstr>Training / Capacity-Building</vt:lpstr>
      <vt:lpstr>Training / Capacity-Building</vt:lpstr>
      <vt:lpstr>Training / Capacity-Building</vt:lpstr>
      <vt:lpstr>Breakout Exercise</vt:lpstr>
      <vt:lpstr>Summary and Conclusions</vt:lpstr>
      <vt:lpstr>PowerPoint Presentation</vt:lpstr>
      <vt:lpstr>Module 8</vt:lpstr>
      <vt:lpstr>Introduction</vt:lpstr>
      <vt:lpstr>Goal</vt:lpstr>
      <vt:lpstr>Learning Objectives</vt:lpstr>
      <vt:lpstr>Why is Case Management Important?</vt:lpstr>
      <vt:lpstr>Breakout Exercise</vt:lpstr>
      <vt:lpstr>Referral</vt:lpstr>
      <vt:lpstr>Referral</vt:lpstr>
      <vt:lpstr>Referral</vt:lpstr>
      <vt:lpstr>Case Study 1 – Copenhagen</vt:lpstr>
      <vt:lpstr>Case Study 2 – United Kingdom</vt:lpstr>
      <vt:lpstr>Case Study 3 – Germany</vt:lpstr>
      <vt:lpstr>Initial Screening</vt:lpstr>
      <vt:lpstr>Breakout Exercise</vt:lpstr>
      <vt:lpstr>Management</vt:lpstr>
      <vt:lpstr>Protocols</vt:lpstr>
      <vt:lpstr>Flow Chart</vt:lpstr>
      <vt:lpstr>Summary and Conclusions</vt:lpstr>
      <vt:lpstr>PowerPoint Presentation</vt:lpstr>
      <vt:lpstr>Module 9</vt:lpstr>
      <vt:lpstr>Goal</vt:lpstr>
      <vt:lpstr>Learning Objectives</vt:lpstr>
      <vt:lpstr>Module Overview</vt:lpstr>
      <vt:lpstr>A ‘Whole of Society’ Model</vt:lpstr>
      <vt:lpstr>Assessment is about the Content…</vt:lpstr>
      <vt:lpstr>… and the Process</vt:lpstr>
      <vt:lpstr>Flow Chart</vt:lpstr>
      <vt:lpstr>Assessment – What do we need to know?</vt:lpstr>
      <vt:lpstr>Assessment in an MDT Context</vt:lpstr>
      <vt:lpstr>Framework for Assessment</vt:lpstr>
      <vt:lpstr>Assessing Strengths and Needs</vt:lpstr>
      <vt:lpstr>Tools for Assessing Strengths and Needs</vt:lpstr>
      <vt:lpstr>Assessing Risk</vt:lpstr>
      <vt:lpstr>Assessing Risk</vt:lpstr>
      <vt:lpstr>Approaches to Risk Assessment</vt:lpstr>
      <vt:lpstr>Approaches to Risk Assessment</vt:lpstr>
      <vt:lpstr>Risk Assessment Tools to Aid Structured Professional Judgement</vt:lpstr>
      <vt:lpstr>Limitations of Tools</vt:lpstr>
      <vt:lpstr>Risk Assessment Tools to Aid Structured Professional Judgement</vt:lpstr>
      <vt:lpstr>Assessing Barriers to Care:  Laying the Groundwork for Successful Engagement</vt:lpstr>
      <vt:lpstr>Assessing Barriers to Care:  Laying the Groundwork for Successful Engagement</vt:lpstr>
      <vt:lpstr>Who Does the Assessment?</vt:lpstr>
      <vt:lpstr>Sources of Information</vt:lpstr>
      <vt:lpstr>Key Principles of Assessment</vt:lpstr>
      <vt:lpstr>Breakout Exercise</vt:lpstr>
      <vt:lpstr>PowerPoint Presentation</vt:lpstr>
      <vt:lpstr>Module 10</vt:lpstr>
      <vt:lpstr>Goal</vt:lpstr>
      <vt:lpstr>Learning Objectives</vt:lpstr>
      <vt:lpstr>Module Overview</vt:lpstr>
      <vt:lpstr>Intervention</vt:lpstr>
      <vt:lpstr>A ‘Whole of Society’ Model</vt:lpstr>
      <vt:lpstr>Key Principles of Intervention</vt:lpstr>
      <vt:lpstr>Addressing Strengths and Needs</vt:lpstr>
      <vt:lpstr>Addressing Strengths and Needs</vt:lpstr>
      <vt:lpstr>Addressing Strengths and Needs</vt:lpstr>
      <vt:lpstr>Addressing Strengths and Needs</vt:lpstr>
      <vt:lpstr>Addressing Strengths and Needs</vt:lpstr>
      <vt:lpstr>Addressing Strengths and Needs</vt:lpstr>
      <vt:lpstr>Putting It Together</vt:lpstr>
      <vt:lpstr>The Whole Is More Than the Sum of the Parts</vt:lpstr>
      <vt:lpstr>Coordination Is Key</vt:lpstr>
      <vt:lpstr>Who Provides the Intervention?</vt:lpstr>
      <vt:lpstr>Assessment and Intervention Considerations by Age</vt:lpstr>
      <vt:lpstr>Ensuring an Age Sensitive Approach</vt:lpstr>
      <vt:lpstr>Assessment and Intervention Considerations by Gender</vt:lpstr>
      <vt:lpstr>Ensuring a Gender-Sensitive Approach</vt:lpstr>
      <vt:lpstr>Do No Harm</vt:lpstr>
      <vt:lpstr>Breakout Exercise</vt:lpstr>
      <vt:lpstr>Summary and Conclusions</vt:lpstr>
      <vt:lpstr>PowerPoint Presentation</vt:lpstr>
      <vt:lpstr>Module 11</vt:lpstr>
      <vt:lpstr>Introduction</vt:lpstr>
      <vt:lpstr>Goal</vt:lpstr>
      <vt:lpstr>Learning Objectives</vt:lpstr>
      <vt:lpstr>M&amp;E Definition and Purposes</vt:lpstr>
      <vt:lpstr>M&amp;E Definition and Purposes</vt:lpstr>
      <vt:lpstr>M&amp;E Definition and Purposes</vt:lpstr>
      <vt:lpstr>Process Monitoring and Evaluation</vt:lpstr>
      <vt:lpstr>Facilitated Discussion</vt:lpstr>
      <vt:lpstr>Process Monitoring and Evaluation</vt:lpstr>
      <vt:lpstr>Impact Monitoring and Evaluation</vt:lpstr>
      <vt:lpstr>Facilitated Discussion</vt:lpstr>
      <vt:lpstr>Impact Monitoring and Evaluation</vt:lpstr>
      <vt:lpstr>Planning Monitoring and Evaluation</vt:lpstr>
      <vt:lpstr>Planning Monitoring and Evaluation</vt:lpstr>
      <vt:lpstr>Facilitated Discussion</vt:lpstr>
      <vt:lpstr>Applications of M&amp;E Data</vt:lpstr>
      <vt:lpstr>Applications of M&amp;E Data</vt:lpstr>
      <vt:lpstr>Applications of M&amp;E Data</vt:lpstr>
      <vt:lpstr>Summary and Conclusions</vt:lpstr>
      <vt:lpstr>PowerPoint Presentation</vt:lpstr>
      <vt:lpstr>Module 12</vt:lpstr>
      <vt:lpstr>Introduction</vt:lpstr>
      <vt:lpstr>Goal</vt:lpstr>
      <vt:lpstr>Learning Objectives</vt:lpstr>
      <vt:lpstr>Facilitated Discussion</vt:lpstr>
      <vt:lpstr>Facilitated Discussion</vt:lpstr>
      <vt:lpstr>Mitigating Stigma</vt:lpstr>
      <vt:lpstr>Mitigating Stigma</vt:lpstr>
      <vt:lpstr>Mitigating Stigma</vt:lpstr>
      <vt:lpstr>Facilitated Discussion</vt:lpstr>
      <vt:lpstr>Summary and Conclusions</vt:lpstr>
      <vt:lpstr>Summary and Conclusions</vt:lpstr>
      <vt:lpstr>PowerPoint Presentation</vt:lpstr>
      <vt:lpstr>Module 13</vt:lpstr>
      <vt:lpstr>Goal</vt:lpstr>
      <vt:lpstr>Learning Objectives</vt:lpstr>
      <vt:lpstr>Key Principles</vt:lpstr>
      <vt:lpstr>Key Principles</vt:lpstr>
      <vt:lpstr>Key Principles</vt:lpstr>
      <vt:lpstr>Key Principles</vt:lpstr>
      <vt:lpstr>Lessons Learned</vt:lpstr>
      <vt:lpstr>Lessons Learned</vt:lpstr>
      <vt:lpstr>PowerPoint Presentation</vt:lpstr>
      <vt:lpstr>Module 14</vt:lpstr>
      <vt:lpstr>Model Development Exercise</vt:lpstr>
      <vt:lpstr>Model Development Exercise</vt:lpstr>
      <vt:lpstr>Model Development Exercise</vt:lpstr>
      <vt:lpstr>Model Development Exercise</vt:lpstr>
      <vt:lpstr>Model Development Exercise</vt:lpstr>
      <vt:lpstr>Model Development Exercise</vt:lpstr>
      <vt:lpstr>Model Development Exercise</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dc:title>
  <dc:subject/>
  <dc:creator>Chris Anastasi</dc:creator>
  <cp:keywords/>
  <dc:description/>
  <cp:lastModifiedBy>Alli Curtis</cp:lastModifiedBy>
  <cp:revision>65</cp:revision>
  <dcterms:created xsi:type="dcterms:W3CDTF">2021-07-01T10:12:18Z</dcterms:created>
  <dcterms:modified xsi:type="dcterms:W3CDTF">2021-10-08T11:44:33Z</dcterms:modified>
  <cp:category/>
</cp:coreProperties>
</file>